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5"/>
  </p:notesMasterIdLst>
  <p:sldIdLst>
    <p:sldId id="256" r:id="rId2"/>
    <p:sldId id="258" r:id="rId3"/>
    <p:sldId id="259" r:id="rId4"/>
    <p:sldId id="314" r:id="rId5"/>
    <p:sldId id="351" r:id="rId6"/>
    <p:sldId id="352" r:id="rId7"/>
    <p:sldId id="353" r:id="rId8"/>
    <p:sldId id="354" r:id="rId9"/>
    <p:sldId id="355" r:id="rId10"/>
    <p:sldId id="356" r:id="rId11"/>
    <p:sldId id="357" r:id="rId12"/>
    <p:sldId id="358" r:id="rId13"/>
    <p:sldId id="359" r:id="rId14"/>
    <p:sldId id="360" r:id="rId15"/>
    <p:sldId id="361" r:id="rId16"/>
    <p:sldId id="362" r:id="rId17"/>
    <p:sldId id="363" r:id="rId18"/>
    <p:sldId id="364" r:id="rId19"/>
    <p:sldId id="365" r:id="rId20"/>
    <p:sldId id="366" r:id="rId21"/>
    <p:sldId id="367" r:id="rId22"/>
    <p:sldId id="368" r:id="rId23"/>
    <p:sldId id="369" r:id="rId24"/>
    <p:sldId id="370" r:id="rId25"/>
    <p:sldId id="371" r:id="rId26"/>
    <p:sldId id="372" r:id="rId27"/>
    <p:sldId id="373" r:id="rId28"/>
    <p:sldId id="374" r:id="rId29"/>
    <p:sldId id="375" r:id="rId30"/>
    <p:sldId id="376" r:id="rId31"/>
    <p:sldId id="377" r:id="rId32"/>
    <p:sldId id="378" r:id="rId33"/>
    <p:sldId id="379" r:id="rId34"/>
    <p:sldId id="380" r:id="rId35"/>
    <p:sldId id="260" r:id="rId36"/>
    <p:sldId id="381" r:id="rId37"/>
    <p:sldId id="382" r:id="rId38"/>
    <p:sldId id="383" r:id="rId39"/>
    <p:sldId id="385" r:id="rId40"/>
    <p:sldId id="384" r:id="rId41"/>
    <p:sldId id="386" r:id="rId42"/>
    <p:sldId id="387" r:id="rId43"/>
    <p:sldId id="388" r:id="rId44"/>
    <p:sldId id="389" r:id="rId45"/>
    <p:sldId id="390" r:id="rId46"/>
    <p:sldId id="391" r:id="rId47"/>
    <p:sldId id="392" r:id="rId48"/>
    <p:sldId id="393" r:id="rId49"/>
    <p:sldId id="318" r:id="rId50"/>
    <p:sldId id="394" r:id="rId51"/>
    <p:sldId id="395" r:id="rId52"/>
    <p:sldId id="396" r:id="rId53"/>
    <p:sldId id="397" r:id="rId54"/>
    <p:sldId id="398" r:id="rId55"/>
    <p:sldId id="399" r:id="rId56"/>
    <p:sldId id="400" r:id="rId57"/>
    <p:sldId id="401" r:id="rId58"/>
    <p:sldId id="402" r:id="rId59"/>
    <p:sldId id="403" r:id="rId60"/>
    <p:sldId id="404" r:id="rId61"/>
    <p:sldId id="405" r:id="rId62"/>
    <p:sldId id="406" r:id="rId63"/>
    <p:sldId id="407" r:id="rId64"/>
    <p:sldId id="408" r:id="rId65"/>
    <p:sldId id="409" r:id="rId66"/>
    <p:sldId id="410" r:id="rId67"/>
    <p:sldId id="411" r:id="rId68"/>
    <p:sldId id="414" r:id="rId69"/>
    <p:sldId id="413" r:id="rId70"/>
    <p:sldId id="412" r:id="rId71"/>
    <p:sldId id="415" r:id="rId72"/>
    <p:sldId id="416" r:id="rId73"/>
    <p:sldId id="417" r:id="rId7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64CB546-04FE-4E5B-95FE-53DE34A534D8}">
          <p14:sldIdLst>
            <p14:sldId id="256"/>
            <p14:sldId id="258"/>
            <p14:sldId id="259"/>
            <p14:sldId id="314"/>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260"/>
            <p14:sldId id="381"/>
            <p14:sldId id="382"/>
            <p14:sldId id="383"/>
            <p14:sldId id="385"/>
            <p14:sldId id="384"/>
            <p14:sldId id="386"/>
            <p14:sldId id="387"/>
            <p14:sldId id="388"/>
            <p14:sldId id="389"/>
            <p14:sldId id="390"/>
            <p14:sldId id="391"/>
            <p14:sldId id="392"/>
            <p14:sldId id="393"/>
            <p14:sldId id="318"/>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4"/>
            <p14:sldId id="413"/>
            <p14:sldId id="412"/>
            <p14:sldId id="415"/>
            <p14:sldId id="416"/>
            <p14:sldId id="417"/>
          </p14:sldIdLst>
        </p14:section>
      </p14:sectionLst>
    </p:ex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8" roundtripDataSignature="AMtx7mjjYI8QqtrztLJzOwI7ywtbQbSG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72FF"/>
    <a:srgbClr val="0704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8767" autoAdjust="0"/>
  </p:normalViewPr>
  <p:slideViewPr>
    <p:cSldViewPr snapToGrid="0">
      <p:cViewPr varScale="1">
        <p:scale>
          <a:sx n="64" d="100"/>
          <a:sy n="64" d="100"/>
        </p:scale>
        <p:origin x="1292" y="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customschemas.google.com/relationships/presentationmetadata" Target="meta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V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4" name="Google Shape;33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0322DB98-6864-92EC-4263-EEB988199D7C}"/>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71D11F37-EE97-92BF-F2DE-DBE21E56E72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8F2CC441-6EDC-8AE2-3A7E-94D37C96021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0760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BEFFD9A4-9532-1676-CA88-32F983B8464F}"/>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ACB53BF9-CD08-CD6F-462D-AEF010FC583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8BFCE305-DA40-EABE-C68F-2B1096E50FC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055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BF972477-BFA7-7108-8FF3-638FEC47923B}"/>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FB902050-72D9-600D-E458-13D75DDAD33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139081B1-7D64-8B9F-BDE0-662B25B7F4F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0783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61AF42BC-B4D4-D1A4-92ED-B240C0637859}"/>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17D5670C-2799-D068-E3E0-C163B0C5D1C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057E81F6-8EFE-3222-C625-C5FD353CDA7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5413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1255C81D-D51F-0CCB-817A-1B7BF63D4894}"/>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E0E2CCEB-EBBB-3FB2-7144-28FDF18F6BA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93F20E6C-BC5A-78AB-409D-06187E5B51E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74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48EB5F39-221E-D447-0999-D8B316B3D628}"/>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B7AC5899-536D-CD48-E795-45CEAFF2F91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F200B67E-E2C8-2E17-C07D-4F5247BEE6C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4375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C6F836AE-C18F-6480-90CF-560D27147D18}"/>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56E9DB6C-2A47-94BD-AA30-872CCF334AA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B613F78D-3FE4-9EBC-47B8-EEE9A11146C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9351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A85D4760-6C1B-BB50-4568-A4155855B16A}"/>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DB25F0F7-4761-74BB-E30E-1D3A10FABDA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3510E448-9260-292F-60B8-7DEADC3076C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1066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9A2086B7-881E-80BB-46B4-0CACF1EFAF10}"/>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03F99AB6-1AA4-4F1F-03B0-576BAAA790F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3AF8A2CB-AD17-6522-3E67-A06E884638B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753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50F567D8-4FD4-237F-8AFE-45A275906F14}"/>
            </a:ext>
          </a:extLst>
        </p:cNvPr>
        <p:cNvGrpSpPr/>
        <p:nvPr/>
      </p:nvGrpSpPr>
      <p:grpSpPr>
        <a:xfrm>
          <a:off x="0" y="0"/>
          <a:ext cx="0" cy="0"/>
          <a:chOff x="0" y="0"/>
          <a:chExt cx="0" cy="0"/>
        </a:xfrm>
      </p:grpSpPr>
      <p:sp>
        <p:nvSpPr>
          <p:cNvPr id="360" name="Google Shape;360;p4:notes">
            <a:extLst>
              <a:ext uri="{FF2B5EF4-FFF2-40B4-BE49-F238E27FC236}">
                <a16:creationId xmlns:a16="http://schemas.microsoft.com/office/drawing/2014/main" id="{557B65EA-333E-E873-C427-8347F60B91F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Trong </a:t>
            </a:r>
            <a:r>
              <a:rPr lang="en-US" dirty="0" err="1"/>
              <a:t>phần</a:t>
            </a:r>
            <a:r>
              <a:rPr lang="en-US" dirty="0"/>
              <a:t> </a:t>
            </a:r>
            <a:r>
              <a:rPr lang="en-US" dirty="0" err="1"/>
              <a:t>này</a:t>
            </a:r>
            <a:r>
              <a:rPr lang="en-US" dirty="0"/>
              <a:t>, ta </a:t>
            </a:r>
            <a:r>
              <a:rPr lang="en-US" dirty="0" err="1"/>
              <a:t>sẽ</a:t>
            </a:r>
            <a:r>
              <a:rPr lang="en-US" dirty="0"/>
              <a:t> </a:t>
            </a:r>
            <a:r>
              <a:rPr lang="en-US" dirty="0" err="1"/>
              <a:t>xét</a:t>
            </a:r>
            <a:r>
              <a:rPr lang="en-US" dirty="0"/>
              <a:t> </a:t>
            </a:r>
            <a:r>
              <a:rPr lang="en-US" dirty="0" err="1"/>
              <a:t>đến</a:t>
            </a:r>
            <a:r>
              <a:rPr lang="en-US" dirty="0"/>
              <a:t> </a:t>
            </a:r>
            <a:r>
              <a:rPr lang="en-US" dirty="0" err="1"/>
              <a:t>bài</a:t>
            </a:r>
            <a:r>
              <a:rPr lang="en-US" dirty="0"/>
              <a:t> </a:t>
            </a:r>
            <a:r>
              <a:rPr lang="en-US" dirty="0" err="1"/>
              <a:t>toán</a:t>
            </a:r>
            <a:r>
              <a:rPr lang="en-US" dirty="0"/>
              <a:t> </a:t>
            </a:r>
            <a:r>
              <a:rPr lang="en-US" dirty="0" err="1"/>
              <a:t>ước</a:t>
            </a:r>
            <a:r>
              <a:rPr lang="en-US" dirty="0"/>
              <a:t> </a:t>
            </a:r>
            <a:r>
              <a:rPr lang="en-US" dirty="0" err="1"/>
              <a:t>lượng</a:t>
            </a:r>
            <a:r>
              <a:rPr lang="en-US" dirty="0"/>
              <a:t> </a:t>
            </a:r>
            <a:r>
              <a:rPr lang="en-US" dirty="0" err="1"/>
              <a:t>tham</a:t>
            </a:r>
            <a:r>
              <a:rPr lang="en-US" dirty="0"/>
              <a:t> </a:t>
            </a:r>
            <a:r>
              <a:rPr lang="en-US" dirty="0" err="1"/>
              <a:t>số</a:t>
            </a:r>
            <a:r>
              <a:rPr lang="en-US" dirty="0"/>
              <a:t>, </a:t>
            </a:r>
            <a:r>
              <a:rPr lang="en-US" dirty="0" err="1"/>
              <a:t>và</a:t>
            </a:r>
            <a:r>
              <a:rPr lang="en-US" dirty="0"/>
              <a:t> </a:t>
            </a:r>
            <a:r>
              <a:rPr lang="en-US" dirty="0" err="1"/>
              <a:t>phân</a:t>
            </a:r>
            <a:r>
              <a:rPr lang="en-US" dirty="0"/>
              <a:t> </a:t>
            </a:r>
            <a:r>
              <a:rPr lang="en-US" dirty="0" err="1"/>
              <a:t>tích</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lỗi</a:t>
            </a:r>
            <a:r>
              <a:rPr lang="en-US" dirty="0"/>
              <a:t> </a:t>
            </a:r>
            <a:r>
              <a:rPr lang="en-US" dirty="0" err="1"/>
              <a:t>của</a:t>
            </a:r>
            <a:r>
              <a:rPr lang="en-US" dirty="0"/>
              <a:t> </a:t>
            </a:r>
            <a:r>
              <a:rPr lang="en-US" dirty="0" err="1"/>
              <a:t>ước</a:t>
            </a:r>
            <a:r>
              <a:rPr lang="en-US" dirty="0"/>
              <a:t> </a:t>
            </a:r>
            <a:r>
              <a:rPr lang="en-US" dirty="0" err="1"/>
              <a:t>lượng</a:t>
            </a:r>
            <a:r>
              <a:rPr lang="en-US" dirty="0"/>
              <a:t>.</a:t>
            </a:r>
            <a:endParaRPr dirty="0"/>
          </a:p>
        </p:txBody>
      </p:sp>
      <p:sp>
        <p:nvSpPr>
          <p:cNvPr id="361" name="Google Shape;361;p4:notes">
            <a:extLst>
              <a:ext uri="{FF2B5EF4-FFF2-40B4-BE49-F238E27FC236}">
                <a16:creationId xmlns:a16="http://schemas.microsoft.com/office/drawing/2014/main" id="{1DB0648B-A7DB-559B-C37B-934CEC803F0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4061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3" name="Google Shape;35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8C9DC0D5-0B7A-4019-338E-E010C1C45E63}"/>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15DC2DCB-8169-232D-62EE-59F645596A4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C17C6DC3-A51C-81FE-1078-4F031DBE614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3739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355CB2C3-A108-5E90-720F-E912CA4650C8}"/>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4C26D0E4-B8B5-E127-025B-A97F1FC81FF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0D0205D5-8D9A-A5B4-1A04-5F1B748246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5482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6C28B650-FF49-5E3C-CF36-40F4B20EAD89}"/>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6AC24B4B-6317-1356-9CE5-C9E0CDA4AB0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500DCC71-4E0F-AA71-8AAA-588A93DC3F8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8277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BEF69D42-E415-F9EF-DD4A-57F57385FDE5}"/>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777D16DB-BB79-2A7E-C6E1-BBD10FC4CB1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943660D6-4432-74A2-E038-83CEA818D37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3167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AC28D397-B2A4-7D05-7E4C-C324A3E8064C}"/>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DF6FA49F-79FB-750A-02CF-32C6D89AB93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8714D882-DB89-1B2D-55D9-FE4092CC20A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9824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499A999C-56E0-886B-632A-7F4E00E65A67}"/>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03625C2C-D696-838A-5AA2-715A2B78045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4C96F79D-7697-F4C9-360D-014E80945EB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04464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CBF75F39-E47B-8FF2-B651-AB0CF320F785}"/>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945930F9-FDDC-D3BC-CC83-46339B2E581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7D7DFB7B-37F1-E40F-AC63-0043781923D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3357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26578D03-FA48-EBB2-0A84-A7B9D54DE961}"/>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935669FF-22CE-46DA-2A5D-B5E3174E394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CA79D7A2-F053-4843-9514-1FE76427087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90989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A642AE26-0E96-34D7-DC9C-18FC2C9F9243}"/>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CAE11164-3EDD-E265-AAFD-EB335C87AE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675B8955-7297-961B-C4CD-5C33849DCE8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36119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E86BE007-49A7-A287-3362-3F0182C0C614}"/>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B013FA98-51D8-867C-89DC-C6F372A3100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6241AB06-958A-8C62-3819-245E3F1ECF1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6664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1" name="Google Shape;36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F253C7BA-FFBD-83F3-220B-FC50550B6A80}"/>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9CEA094C-1241-9CC4-320F-2530B2F16C5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C8CBB3E2-87E8-792B-99DD-26A7521482A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80061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77B20633-7EB2-72B7-5EBC-2FE9628F1DE7}"/>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66BC806D-DE7A-A827-F224-2E4D98DEF77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49BDE976-F1C1-D0F6-FB67-AAAD5212A88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97910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D2E0A25F-72D9-0B27-5568-4E9B4AF802BB}"/>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7FB3A37D-B9AF-7C6B-A385-218FFE6FAAF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0DD65788-816E-07FE-322D-948B9860F9F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0438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49AFEEE8-48E0-B7DD-CE55-F54033069DE3}"/>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02F84373-5D5B-0425-3A2E-4495B84E1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i="0" dirty="0"/>
          </a:p>
        </p:txBody>
      </p:sp>
      <p:sp>
        <p:nvSpPr>
          <p:cNvPr id="371" name="Google Shape;371;p5:notes">
            <a:extLst>
              <a:ext uri="{FF2B5EF4-FFF2-40B4-BE49-F238E27FC236}">
                <a16:creationId xmlns:a16="http://schemas.microsoft.com/office/drawing/2014/main" id="{9201D3E5-7E9C-A88D-D2BB-AAFDBFE1B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8928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8BCC25D5-86A8-9212-5323-64576159FD80}"/>
            </a:ext>
          </a:extLst>
        </p:cNvPr>
        <p:cNvGrpSpPr/>
        <p:nvPr/>
      </p:nvGrpSpPr>
      <p:grpSpPr>
        <a:xfrm>
          <a:off x="0" y="0"/>
          <a:ext cx="0" cy="0"/>
          <a:chOff x="0" y="0"/>
          <a:chExt cx="0" cy="0"/>
        </a:xfrm>
      </p:grpSpPr>
      <p:sp>
        <p:nvSpPr>
          <p:cNvPr id="360" name="Google Shape;360;p4:notes">
            <a:extLst>
              <a:ext uri="{FF2B5EF4-FFF2-40B4-BE49-F238E27FC236}">
                <a16:creationId xmlns:a16="http://schemas.microsoft.com/office/drawing/2014/main" id="{C531F186-3746-09E0-B55C-4A8ABC9EF2F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1" name="Google Shape;361;p4:notes">
            <a:extLst>
              <a:ext uri="{FF2B5EF4-FFF2-40B4-BE49-F238E27FC236}">
                <a16:creationId xmlns:a16="http://schemas.microsoft.com/office/drawing/2014/main" id="{A83BA627-DF37-3E78-190E-3F30F6D412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8626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B9E075AF-F873-85CA-2CE8-D115A3F575A4}"/>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26D6F7CC-DC41-3067-CB8E-F7E73C6D1FE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FFE8407A-E948-1C34-C3FE-08F06604DC9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1232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0271809A-D170-33D3-3D8C-ECB6B6A389A3}"/>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9272E69B-C3DF-30E1-A8A2-1C3361DE49E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EA0B8E7A-4CFB-8769-0593-DDED2E3FDE3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51894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9B5B08D1-A5A6-6A52-130E-7E2E6F082F22}"/>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A157EC12-56E9-210C-1441-8BD73EBBD2E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64F852A5-A3A4-EB63-3871-B6E40E59A84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74238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D6BD323D-06C5-0875-5FDA-506285A96F11}"/>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DA9549EC-CA86-DFC3-5968-3181E5C784F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9B7D9416-03DC-85C8-45F2-1C4CB275F13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5535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AFB502EB-EE17-00CC-0534-A017AE09FEC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a:extLst>
                  <a:ext uri="{FF2B5EF4-FFF2-40B4-BE49-F238E27FC236}">
                    <a16:creationId xmlns:a16="http://schemas.microsoft.com/office/drawing/2014/main" id="{38EE9741-7309-970D-466A-D8F0DF89CE7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mc:Choice>
        <mc:Fallback xmlns="">
          <p:sp>
            <p:nvSpPr>
              <p:cNvPr id="370" name="Google Shape;370;p5:notes">
                <a:extLst>
                  <a:ext uri="{FF2B5EF4-FFF2-40B4-BE49-F238E27FC236}">
                    <a16:creationId xmlns:a16="http://schemas.microsoft.com/office/drawing/2014/main" id="{38EE9741-7309-970D-466A-D8F0DF89CE7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520700" indent="-342900">
                  <a:lnSpc>
                    <a:spcPct val="114000"/>
                  </a:lnSpc>
                  <a:spcBef>
                    <a:spcPts val="0"/>
                  </a:spcBef>
                </a:pPr>
                <a:r>
                  <a:rPr lang="en-US" sz="1200" dirty="0"/>
                  <a:t>Trong </a:t>
                </a:r>
                <a:r>
                  <a:rPr lang="en-US" sz="1200" dirty="0" err="1"/>
                  <a:t>một</a:t>
                </a:r>
                <a:r>
                  <a:rPr lang="en-US" sz="1200" dirty="0"/>
                  <a:t> </a:t>
                </a:r>
                <a:r>
                  <a:rPr lang="en-US" sz="1200" dirty="0" err="1"/>
                  <a:t>túi</a:t>
                </a:r>
                <a:r>
                  <a:rPr lang="en-US" sz="1200" dirty="0"/>
                  <a:t> </a:t>
                </a:r>
                <a:r>
                  <a:rPr lang="en-US" sz="1200" dirty="0" err="1"/>
                  <a:t>mù</a:t>
                </a:r>
                <a:r>
                  <a:rPr lang="en-US" sz="1200" dirty="0"/>
                  <a:t> </a:t>
                </a:r>
                <a:r>
                  <a:rPr lang="en-US" sz="1200" dirty="0" err="1"/>
                  <a:t>có</a:t>
                </a:r>
                <a:r>
                  <a:rPr lang="en-US" sz="1200" dirty="0"/>
                  <a:t> 3 </a:t>
                </a:r>
                <a:r>
                  <a:rPr lang="en-US" sz="1200" dirty="0" err="1"/>
                  <a:t>viên</a:t>
                </a:r>
                <a:r>
                  <a:rPr lang="en-US" sz="1200" dirty="0"/>
                  <a:t> bi. </a:t>
                </a:r>
                <a:r>
                  <a:rPr lang="en-US" sz="1200" dirty="0" err="1"/>
                  <a:t>Mỗi</a:t>
                </a:r>
                <a:r>
                  <a:rPr lang="en-US" sz="1200" dirty="0"/>
                  <a:t> </a:t>
                </a:r>
                <a:r>
                  <a:rPr lang="en-US" sz="1200" dirty="0" err="1"/>
                  <a:t>viên</a:t>
                </a:r>
                <a:r>
                  <a:rPr lang="en-US" sz="1200" dirty="0"/>
                  <a:t> bi </a:t>
                </a:r>
                <a:r>
                  <a:rPr lang="en-US" sz="1200" dirty="0" err="1"/>
                  <a:t>có</a:t>
                </a:r>
                <a:r>
                  <a:rPr lang="en-US" sz="1200" dirty="0"/>
                  <a:t> </a:t>
                </a:r>
                <a:r>
                  <a:rPr lang="en-US" sz="1200" dirty="0" err="1"/>
                  <a:t>thể</a:t>
                </a:r>
                <a:r>
                  <a:rPr lang="en-US" sz="1200" dirty="0"/>
                  <a:t> </a:t>
                </a:r>
                <a:r>
                  <a:rPr lang="en-US" sz="1200" dirty="0" err="1"/>
                  <a:t>là</a:t>
                </a:r>
                <a:r>
                  <a:rPr lang="en-US" sz="1200" dirty="0"/>
                  <a:t> </a:t>
                </a:r>
                <a:r>
                  <a:rPr lang="en-US" sz="1200" dirty="0" err="1">
                    <a:solidFill>
                      <a:srgbClr val="FF0000"/>
                    </a:solidFill>
                  </a:rPr>
                  <a:t>màu</a:t>
                </a:r>
                <a:r>
                  <a:rPr lang="en-US" sz="1200" dirty="0">
                    <a:solidFill>
                      <a:srgbClr val="FF0000"/>
                    </a:solidFill>
                  </a:rPr>
                  <a:t> </a:t>
                </a:r>
                <a:r>
                  <a:rPr lang="en-US" sz="1200" dirty="0" err="1">
                    <a:solidFill>
                      <a:srgbClr val="FF0000"/>
                    </a:solidFill>
                  </a:rPr>
                  <a:t>đỏ</a:t>
                </a:r>
                <a:r>
                  <a:rPr lang="en-US" sz="1200" dirty="0">
                    <a:solidFill>
                      <a:srgbClr val="FF0000"/>
                    </a:solidFill>
                  </a:rPr>
                  <a:t> </a:t>
                </a:r>
                <a:r>
                  <a:rPr lang="en-US" sz="1200" dirty="0" err="1"/>
                  <a:t>hoặc</a:t>
                </a:r>
                <a:r>
                  <a:rPr lang="en-US" sz="1200" dirty="0"/>
                  <a:t> </a:t>
                </a:r>
                <a:r>
                  <a:rPr lang="en-US" sz="1200" dirty="0" err="1">
                    <a:solidFill>
                      <a:srgbClr val="0072FF"/>
                    </a:solidFill>
                  </a:rPr>
                  <a:t>màu</a:t>
                </a:r>
                <a:r>
                  <a:rPr lang="en-US" sz="1200" dirty="0">
                    <a:solidFill>
                      <a:srgbClr val="0072FF"/>
                    </a:solidFill>
                  </a:rPr>
                  <a:t> </a:t>
                </a:r>
                <a:r>
                  <a:rPr lang="en-US" sz="1200" dirty="0" err="1">
                    <a:solidFill>
                      <a:srgbClr val="0072FF"/>
                    </a:solidFill>
                  </a:rPr>
                  <a:t>xanh</a:t>
                </a:r>
                <a:r>
                  <a:rPr lang="en-US" sz="1200" dirty="0"/>
                  <a:t>.</a:t>
                </a:r>
              </a:p>
              <a:p>
                <a:pPr marL="520700" indent="-342900">
                  <a:lnSpc>
                    <a:spcPct val="114000"/>
                  </a:lnSpc>
                  <a:spcBef>
                    <a:spcPts val="0"/>
                  </a:spcBef>
                </a:pPr>
                <a:r>
                  <a:rPr lang="en-US" sz="1200" dirty="0" err="1"/>
                  <a:t>Gọi</a:t>
                </a:r>
                <a:r>
                  <a:rPr lang="en-US" sz="1200" dirty="0"/>
                  <a:t> </a:t>
                </a:r>
                <a:r>
                  <a:rPr lang="en-US" sz="1200" b="0" i="0">
                    <a:latin typeface="Cambria Math" panose="02040503050406030204" pitchFamily="18" charset="0"/>
                    <a:ea typeface="Cambria Math" panose="02040503050406030204" pitchFamily="18" charset="0"/>
                  </a:rPr>
                  <a:t>𝜃</a:t>
                </a:r>
                <a:r>
                  <a:rPr lang="en-US" sz="1200" dirty="0"/>
                  <a:t> </a:t>
                </a:r>
                <a:r>
                  <a:rPr lang="en-US" sz="1200" dirty="0" err="1"/>
                  <a:t>là</a:t>
                </a:r>
                <a:r>
                  <a:rPr lang="en-US" sz="1200" dirty="0"/>
                  <a:t> </a:t>
                </a:r>
                <a:r>
                  <a:rPr lang="en-US" sz="1200" dirty="0" err="1"/>
                  <a:t>số</a:t>
                </a:r>
                <a:r>
                  <a:rPr lang="en-US" sz="1200" dirty="0"/>
                  <a:t> </a:t>
                </a:r>
                <a:r>
                  <a:rPr lang="en-US" sz="1200" dirty="0" err="1"/>
                  <a:t>viên</a:t>
                </a:r>
                <a:r>
                  <a:rPr lang="en-US" sz="1200" dirty="0"/>
                  <a:t> bi </a:t>
                </a:r>
                <a:r>
                  <a:rPr lang="en-US" sz="1200" dirty="0" err="1"/>
                  <a:t>màu</a:t>
                </a:r>
                <a:r>
                  <a:rPr lang="en-US" sz="1200" dirty="0"/>
                  <a:t> </a:t>
                </a:r>
                <a:r>
                  <a:rPr lang="en-US" sz="1200" dirty="0" err="1"/>
                  <a:t>xanh</a:t>
                </a:r>
                <a:r>
                  <a:rPr lang="en-US" sz="1200" dirty="0"/>
                  <a:t>, </a:t>
                </a:r>
                <a:r>
                  <a:rPr lang="en-US" sz="1200" i="0">
                    <a:latin typeface="Cambria Math" panose="02040503050406030204" pitchFamily="18" charset="0"/>
                    <a:ea typeface="Cambria Math" panose="02040503050406030204" pitchFamily="18" charset="0"/>
                  </a:rPr>
                  <a:t>𝜃</a:t>
                </a:r>
                <a:r>
                  <a:rPr lang="en-US" sz="1200" dirty="0"/>
                  <a:t> </a:t>
                </a:r>
                <a:r>
                  <a:rPr lang="en-US" sz="1200" dirty="0" err="1"/>
                  <a:t>có</a:t>
                </a:r>
                <a:r>
                  <a:rPr lang="en-US" sz="1200" dirty="0"/>
                  <a:t> </a:t>
                </a:r>
                <a:r>
                  <a:rPr lang="en-US" sz="1200" dirty="0" err="1"/>
                  <a:t>thể</a:t>
                </a:r>
                <a:r>
                  <a:rPr lang="en-US" sz="1200" dirty="0"/>
                  <a:t> </a:t>
                </a:r>
                <a:r>
                  <a:rPr lang="en-US" sz="1200" dirty="0" err="1"/>
                  <a:t>là</a:t>
                </a:r>
                <a:r>
                  <a:rPr lang="en-US" sz="1200" dirty="0"/>
                  <a:t> 0, 1, 2, </a:t>
                </a:r>
                <a:r>
                  <a:rPr lang="en-US" sz="1200" dirty="0" err="1"/>
                  <a:t>hoặc</a:t>
                </a:r>
                <a:r>
                  <a:rPr lang="en-US" sz="1200" dirty="0"/>
                  <a:t> 3.</a:t>
                </a:r>
              </a:p>
              <a:p>
                <a:pPr marL="520700" indent="-342900">
                  <a:lnSpc>
                    <a:spcPct val="114000"/>
                  </a:lnSpc>
                  <a:spcBef>
                    <a:spcPts val="0"/>
                  </a:spcBef>
                </a:pPr>
                <a:r>
                  <a:rPr lang="en-US" sz="1200" dirty="0"/>
                  <a:t>Ta </a:t>
                </a:r>
                <a:r>
                  <a:rPr lang="en-US" sz="1200" dirty="0" err="1"/>
                  <a:t>lấy</a:t>
                </a:r>
                <a:r>
                  <a:rPr lang="en-US" sz="1200" dirty="0"/>
                  <a:t> </a:t>
                </a:r>
                <a:r>
                  <a:rPr lang="en-US" sz="1200" dirty="0" err="1"/>
                  <a:t>ngẫu</a:t>
                </a:r>
                <a:r>
                  <a:rPr lang="en-US" sz="1200" dirty="0"/>
                  <a:t> </a:t>
                </a:r>
                <a:r>
                  <a:rPr lang="en-US" sz="1200" dirty="0" err="1"/>
                  <a:t>nhiên</a:t>
                </a:r>
                <a:r>
                  <a:rPr lang="en-US" sz="1200" dirty="0"/>
                  <a:t> </a:t>
                </a:r>
                <a:r>
                  <a:rPr lang="en-US" sz="1200" dirty="0" err="1"/>
                  <a:t>một</a:t>
                </a:r>
                <a:r>
                  <a:rPr lang="en-US" sz="1200" dirty="0"/>
                  <a:t> </a:t>
                </a:r>
                <a:r>
                  <a:rPr lang="en-US" sz="1200" dirty="0" err="1"/>
                  <a:t>viên</a:t>
                </a:r>
                <a:r>
                  <a:rPr lang="en-US" sz="1200" dirty="0"/>
                  <a:t> bi </a:t>
                </a:r>
                <a:r>
                  <a:rPr lang="en-US" sz="1200" dirty="0" err="1"/>
                  <a:t>ra</a:t>
                </a:r>
                <a:r>
                  <a:rPr lang="en-US" sz="1200" dirty="0"/>
                  <a:t> </a:t>
                </a:r>
                <a:r>
                  <a:rPr lang="en-US" sz="1200" dirty="0" err="1"/>
                  <a:t>khỏi</a:t>
                </a:r>
                <a:r>
                  <a:rPr lang="en-US" sz="1200" dirty="0"/>
                  <a:t> </a:t>
                </a:r>
                <a:r>
                  <a:rPr lang="en-US" sz="1200" dirty="0" err="1"/>
                  <a:t>túi</a:t>
                </a:r>
                <a:r>
                  <a:rPr lang="en-US" sz="1200" dirty="0"/>
                  <a:t>, </a:t>
                </a:r>
                <a:r>
                  <a:rPr lang="en-US" sz="1200" dirty="0" err="1"/>
                  <a:t>quan</a:t>
                </a:r>
                <a:r>
                  <a:rPr lang="en-US" sz="1200" dirty="0"/>
                  <a:t> </a:t>
                </a:r>
                <a:r>
                  <a:rPr lang="en-US" sz="1200" dirty="0" err="1"/>
                  <a:t>sát</a:t>
                </a:r>
                <a:r>
                  <a:rPr lang="en-US" sz="1200" dirty="0"/>
                  <a:t> </a:t>
                </a:r>
                <a:r>
                  <a:rPr lang="en-US" sz="1200" dirty="0" err="1"/>
                  <a:t>màu</a:t>
                </a:r>
                <a:r>
                  <a:rPr lang="en-US" sz="1200" dirty="0"/>
                  <a:t> </a:t>
                </a:r>
                <a:r>
                  <a:rPr lang="en-US" sz="1200" dirty="0" err="1"/>
                  <a:t>của</a:t>
                </a:r>
                <a:r>
                  <a:rPr lang="en-US" sz="1200" dirty="0"/>
                  <a:t> </a:t>
                </a:r>
                <a:r>
                  <a:rPr lang="en-US" sz="1200" dirty="0" err="1"/>
                  <a:t>viên</a:t>
                </a:r>
                <a:r>
                  <a:rPr lang="en-US" sz="1200" dirty="0"/>
                  <a:t> bi, </a:t>
                </a:r>
                <a:r>
                  <a:rPr lang="en-US" sz="1200" dirty="0" err="1"/>
                  <a:t>và</a:t>
                </a:r>
                <a:r>
                  <a:rPr lang="en-US" sz="1200" dirty="0"/>
                  <a:t> </a:t>
                </a:r>
                <a:r>
                  <a:rPr lang="en-US" sz="1200" dirty="0" err="1"/>
                  <a:t>trả</a:t>
                </a:r>
                <a:r>
                  <a:rPr lang="en-US" sz="1200" dirty="0"/>
                  <a:t> </a:t>
                </a:r>
                <a:r>
                  <a:rPr lang="en-US" sz="1200" dirty="0" err="1"/>
                  <a:t>lại</a:t>
                </a:r>
                <a:r>
                  <a:rPr lang="en-US" sz="1200" dirty="0"/>
                  <a:t> </a:t>
                </a:r>
                <a:r>
                  <a:rPr lang="en-US" sz="1200" dirty="0" err="1"/>
                  <a:t>viên</a:t>
                </a:r>
                <a:r>
                  <a:rPr lang="en-US" sz="1200" dirty="0"/>
                  <a:t> bi </a:t>
                </a:r>
                <a:r>
                  <a:rPr lang="en-US" sz="1200" dirty="0" err="1"/>
                  <a:t>vào</a:t>
                </a:r>
                <a:r>
                  <a:rPr lang="en-US" sz="1200" dirty="0"/>
                  <a:t> </a:t>
                </a:r>
                <a:r>
                  <a:rPr lang="en-US" sz="1200" dirty="0" err="1"/>
                  <a:t>trong</a:t>
                </a:r>
                <a:r>
                  <a:rPr lang="en-US" sz="1200" dirty="0"/>
                  <a:t> </a:t>
                </a:r>
                <a:r>
                  <a:rPr lang="en-US" sz="1200" dirty="0" err="1"/>
                  <a:t>túi</a:t>
                </a:r>
                <a:r>
                  <a:rPr lang="en-US" sz="1200" dirty="0"/>
                  <a:t>. Ta </a:t>
                </a:r>
                <a:r>
                  <a:rPr lang="en-US" sz="1200" dirty="0" err="1"/>
                  <a:t>thực</a:t>
                </a:r>
                <a:r>
                  <a:rPr lang="en-US" sz="1200" dirty="0"/>
                  <a:t> </a:t>
                </a:r>
                <a:r>
                  <a:rPr lang="en-US" sz="1200" dirty="0" err="1"/>
                  <a:t>hiện</a:t>
                </a:r>
                <a:r>
                  <a:rPr lang="en-US" sz="1200" dirty="0"/>
                  <a:t> </a:t>
                </a:r>
                <a:r>
                  <a:rPr lang="en-US" sz="1200" dirty="0" err="1"/>
                  <a:t>như</a:t>
                </a:r>
                <a:r>
                  <a:rPr lang="en-US" sz="1200" dirty="0"/>
                  <a:t> </a:t>
                </a:r>
                <a:r>
                  <a:rPr lang="en-US" sz="1200" dirty="0" err="1"/>
                  <a:t>vậy</a:t>
                </a:r>
                <a:r>
                  <a:rPr lang="en-US" sz="1200" dirty="0"/>
                  <a:t> 4 </a:t>
                </a:r>
                <a:r>
                  <a:rPr lang="en-US" sz="1200" dirty="0" err="1"/>
                  <a:t>lần</a:t>
                </a:r>
                <a:r>
                  <a:rPr lang="en-US" sz="1200" dirty="0"/>
                  <a:t> (</a:t>
                </a:r>
                <a:r>
                  <a:rPr lang="en-US" sz="1200" dirty="0" err="1"/>
                  <a:t>chọn</a:t>
                </a:r>
                <a:r>
                  <a:rPr lang="en-US" sz="1200" dirty="0"/>
                  <a:t> </a:t>
                </a:r>
                <a:r>
                  <a:rPr lang="en-US" sz="1200" dirty="0" err="1"/>
                  <a:t>ngẫu</a:t>
                </a:r>
                <a:r>
                  <a:rPr lang="en-US" sz="1200" dirty="0"/>
                  <a:t> </a:t>
                </a:r>
                <a:r>
                  <a:rPr lang="en-US" sz="1200" dirty="0" err="1"/>
                  <a:t>nhiên</a:t>
                </a:r>
                <a:r>
                  <a:rPr lang="en-US" sz="1200" dirty="0"/>
                  <a:t> </a:t>
                </a:r>
                <a:r>
                  <a:rPr lang="en-US" sz="1200" dirty="0" err="1"/>
                  <a:t>có</a:t>
                </a:r>
                <a:r>
                  <a:rPr lang="en-US" sz="1200" dirty="0"/>
                  <a:t> </a:t>
                </a:r>
                <a:r>
                  <a:rPr lang="en-US" sz="1200" dirty="0" err="1"/>
                  <a:t>thay</a:t>
                </a:r>
                <a:r>
                  <a:rPr lang="en-US" sz="1200" dirty="0"/>
                  <a:t> </a:t>
                </a:r>
                <a:r>
                  <a:rPr lang="en-US" sz="1200" dirty="0" err="1"/>
                  <a:t>thế</a:t>
                </a:r>
                <a:r>
                  <a:rPr lang="en-US" sz="1200" dirty="0"/>
                  <a:t>).</a:t>
                </a:r>
              </a:p>
              <a:p>
                <a:pPr marL="520700" indent="-342900">
                  <a:lnSpc>
                    <a:spcPct val="114000"/>
                  </a:lnSpc>
                  <a:spcBef>
                    <a:spcPts val="0"/>
                  </a:spcBef>
                </a:pPr>
                <a:r>
                  <a:rPr lang="en-US" sz="1200" dirty="0"/>
                  <a:t>Ta </a:t>
                </a:r>
                <a:r>
                  <a:rPr lang="en-US" sz="1200" dirty="0" err="1"/>
                  <a:t>định</a:t>
                </a:r>
                <a:r>
                  <a:rPr lang="en-US" sz="1200" dirty="0"/>
                  <a:t> </a:t>
                </a:r>
                <a:r>
                  <a:rPr lang="en-US" sz="1200" dirty="0" err="1"/>
                  <a:t>nghĩa</a:t>
                </a:r>
                <a:r>
                  <a:rPr lang="en-US" sz="1200" dirty="0"/>
                  <a:t> 4 </a:t>
                </a:r>
                <a:r>
                  <a:rPr lang="en-US" sz="1200" dirty="0" err="1"/>
                  <a:t>biến</a:t>
                </a:r>
                <a:r>
                  <a:rPr lang="en-US" sz="1200" dirty="0"/>
                  <a:t> </a:t>
                </a:r>
                <a:r>
                  <a:rPr lang="en-US" sz="1200" dirty="0" err="1"/>
                  <a:t>ngẫu</a:t>
                </a:r>
                <a:r>
                  <a:rPr lang="en-US" sz="1200" dirty="0"/>
                  <a:t> </a:t>
                </a:r>
                <a:r>
                  <a:rPr lang="en-US" sz="1200" dirty="0" err="1"/>
                  <a:t>nhiên</a:t>
                </a:r>
                <a:r>
                  <a:rPr lang="en-US" sz="1200" dirty="0"/>
                  <a:t> </a:t>
                </a:r>
                <a:r>
                  <a:rPr lang="en-US" sz="1200" b="0" i="0">
                    <a:latin typeface="Cambria Math" panose="02040503050406030204" pitchFamily="18" charset="0"/>
                  </a:rPr>
                  <a:t>𝑋_1,</a:t>
                </a:r>
                <a:r>
                  <a:rPr lang="en-US" sz="1200" i="0">
                    <a:latin typeface="Cambria Math" panose="02040503050406030204" pitchFamily="18" charset="0"/>
                  </a:rPr>
                  <a:t>𝑋_</a:t>
                </a:r>
                <a:r>
                  <a:rPr lang="en-US" sz="1200" b="0" i="0">
                    <a:latin typeface="Cambria Math" panose="02040503050406030204" pitchFamily="18" charset="0"/>
                  </a:rPr>
                  <a:t>2,</a:t>
                </a:r>
                <a:r>
                  <a:rPr lang="en-US" sz="1200" i="0">
                    <a:latin typeface="Cambria Math" panose="02040503050406030204" pitchFamily="18" charset="0"/>
                  </a:rPr>
                  <a:t>𝑋_</a:t>
                </a:r>
                <a:r>
                  <a:rPr lang="en-US" sz="1200" b="0" i="0">
                    <a:latin typeface="Cambria Math" panose="02040503050406030204" pitchFamily="18" charset="0"/>
                  </a:rPr>
                  <a:t>3,</a:t>
                </a:r>
                <a:r>
                  <a:rPr lang="en-US" sz="1200" i="0">
                    <a:latin typeface="Cambria Math" panose="02040503050406030204" pitchFamily="18" charset="0"/>
                  </a:rPr>
                  <a:t>𝑋_</a:t>
                </a:r>
                <a:r>
                  <a:rPr lang="en-US" sz="1200" b="0" i="0">
                    <a:latin typeface="Cambria Math" panose="02040503050406030204" pitchFamily="18" charset="0"/>
                  </a:rPr>
                  <a:t>4</a:t>
                </a:r>
                <a:r>
                  <a:rPr lang="en-US" sz="1200" dirty="0"/>
                  <a:t> </a:t>
                </a:r>
                <a:r>
                  <a:rPr lang="en-US" sz="1200" dirty="0" err="1"/>
                  <a:t>như</a:t>
                </a:r>
                <a:r>
                  <a:rPr lang="en-US" sz="1200" dirty="0"/>
                  <a:t> </a:t>
                </a:r>
                <a:r>
                  <a:rPr lang="en-US" sz="1200" dirty="0" err="1"/>
                  <a:t>sau</a:t>
                </a:r>
                <a:r>
                  <a:rPr lang="en-US" sz="1200" dirty="0"/>
                  <a:t>:</a:t>
                </a:r>
              </a:p>
              <a:p>
                <a:pPr marL="177800" indent="0">
                  <a:lnSpc>
                    <a:spcPct val="114000"/>
                  </a:lnSpc>
                  <a:spcBef>
                    <a:spcPts val="0"/>
                  </a:spcBef>
                  <a:buNone/>
                </a:pPr>
                <a:r>
                  <a:rPr lang="en-US" sz="1200" b="0" i="0">
                    <a:latin typeface="Cambria Math" panose="02040503050406030204" pitchFamily="18" charset="0"/>
                  </a:rPr>
                  <a:t>𝑋_𝑖={█(1,  nếu viên bi thứ 𝑖 </a:t>
                </a:r>
                <a:r>
                  <a:rPr lang="en-US" sz="1200" b="0" i="0">
                    <a:solidFill>
                      <a:schemeClr val="accent1"/>
                    </a:solidFill>
                    <a:latin typeface="Cambria Math" panose="02040503050406030204" pitchFamily="18" charset="0"/>
                  </a:rPr>
                  <a:t>màu xanh@</a:t>
                </a:r>
                <a:r>
                  <a:rPr lang="en-US" sz="1200" b="0" i="0">
                    <a:latin typeface="Cambria Math" panose="02040503050406030204" pitchFamily="18" charset="0"/>
                  </a:rPr>
                  <a:t>&amp;0,  nếu viên bi thứ 𝑖 </a:t>
                </a:r>
                <a:r>
                  <a:rPr lang="en-US" sz="1200" b="0" i="0">
                    <a:solidFill>
                      <a:srgbClr val="FF0000"/>
                    </a:solidFill>
                    <a:latin typeface="Cambria Math" panose="02040503050406030204" pitchFamily="18" charset="0"/>
                  </a:rPr>
                  <a:t>màu đỏ     )┤</a:t>
                </a:r>
                <a:endParaRPr lang="en-US" sz="1200" dirty="0"/>
              </a:p>
              <a:p>
                <a:pPr marL="520700" indent="-342900">
                  <a:lnSpc>
                    <a:spcPct val="114000"/>
                  </a:lnSpc>
                  <a:spcBef>
                    <a:spcPts val="0"/>
                  </a:spcBef>
                </a:pPr>
                <a:r>
                  <a:rPr lang="en-US" sz="1200" dirty="0" err="1"/>
                  <a:t>Giả</a:t>
                </a:r>
                <a:r>
                  <a:rPr lang="en-US" sz="1200" dirty="0"/>
                  <a:t> </a:t>
                </a:r>
                <a:r>
                  <a:rPr lang="en-US" sz="1200" dirty="0" err="1"/>
                  <a:t>sử</a:t>
                </a:r>
                <a:r>
                  <a:rPr lang="en-US" sz="1200" dirty="0"/>
                  <a:t>, </a:t>
                </a:r>
                <a:r>
                  <a:rPr lang="en-US" sz="1200" dirty="0" err="1"/>
                  <a:t>sau</a:t>
                </a:r>
                <a:r>
                  <a:rPr lang="en-US" sz="1200" dirty="0"/>
                  <a:t> </a:t>
                </a:r>
                <a:r>
                  <a:rPr lang="en-US" sz="1200" dirty="0" err="1"/>
                  <a:t>thực</a:t>
                </a:r>
                <a:r>
                  <a:rPr lang="en-US" sz="1200" dirty="0"/>
                  <a:t> </a:t>
                </a:r>
                <a:r>
                  <a:rPr lang="en-US" sz="1200" dirty="0" err="1"/>
                  <a:t>nghiệm</a:t>
                </a:r>
                <a:r>
                  <a:rPr lang="en-US" sz="1200" dirty="0"/>
                  <a:t> </a:t>
                </a:r>
                <a:r>
                  <a:rPr lang="en-US" sz="1200" dirty="0" err="1"/>
                  <a:t>trên</a:t>
                </a:r>
                <a:r>
                  <a:rPr lang="en-US" sz="1200" dirty="0"/>
                  <a:t>, </a:t>
                </a:r>
                <a:r>
                  <a:rPr lang="en-US" sz="1200" dirty="0" err="1"/>
                  <a:t>các</a:t>
                </a:r>
                <a:r>
                  <a:rPr lang="en-US" sz="1200" dirty="0"/>
                  <a:t> </a:t>
                </a:r>
                <a:r>
                  <a:rPr lang="en-US" sz="1200" dirty="0" err="1"/>
                  <a:t>giá</a:t>
                </a:r>
                <a:r>
                  <a:rPr lang="en-US" sz="1200" dirty="0"/>
                  <a:t> </a:t>
                </a:r>
                <a:r>
                  <a:rPr lang="en-US" sz="1200" dirty="0" err="1"/>
                  <a:t>trị</a:t>
                </a:r>
                <a:r>
                  <a:rPr lang="en-US" sz="1200" dirty="0"/>
                  <a:t> </a:t>
                </a:r>
                <a:r>
                  <a:rPr lang="en-US" sz="1200" b="0" i="0">
                    <a:latin typeface="Cambria Math" panose="02040503050406030204" pitchFamily="18" charset="0"/>
                  </a:rPr>
                  <a:t>𝑋_𝑖</a:t>
                </a:r>
                <a:r>
                  <a:rPr lang="en-US" sz="1200" dirty="0"/>
                  <a:t> </a:t>
                </a:r>
                <a:r>
                  <a:rPr lang="en-US" sz="1200" dirty="0" err="1"/>
                  <a:t>mà</a:t>
                </a:r>
                <a:r>
                  <a:rPr lang="en-US" sz="1200" dirty="0"/>
                  <a:t> ta </a:t>
                </a:r>
                <a:r>
                  <a:rPr lang="en-US" sz="1200" dirty="0" err="1"/>
                  <a:t>quan</a:t>
                </a:r>
                <a:r>
                  <a:rPr lang="en-US" sz="1200" dirty="0"/>
                  <a:t> </a:t>
                </a:r>
                <a:r>
                  <a:rPr lang="en-US" sz="1200" dirty="0" err="1"/>
                  <a:t>sát</a:t>
                </a:r>
                <a:r>
                  <a:rPr lang="en-US" sz="1200" dirty="0"/>
                  <a:t> </a:t>
                </a:r>
                <a:r>
                  <a:rPr lang="en-US" sz="1200" dirty="0" err="1"/>
                  <a:t>được</a:t>
                </a:r>
                <a:r>
                  <a:rPr lang="en-US" sz="1200" dirty="0"/>
                  <a:t> </a:t>
                </a:r>
                <a:r>
                  <a:rPr lang="en-US" sz="1200" dirty="0" err="1"/>
                  <a:t>là</a:t>
                </a:r>
                <a:r>
                  <a:rPr lang="en-US" sz="1200" dirty="0"/>
                  <a:t>: </a:t>
                </a:r>
                <a:r>
                  <a:rPr lang="en-US" sz="1200" b="0" i="0">
                    <a:solidFill>
                      <a:srgbClr val="0072FF"/>
                    </a:solidFill>
                    <a:latin typeface="Cambria Math" panose="02040503050406030204" pitchFamily="18" charset="0"/>
                  </a:rPr>
                  <a:t>𝑥_</a:t>
                </a:r>
                <a:r>
                  <a:rPr lang="en-US" sz="1200" i="0">
                    <a:solidFill>
                      <a:srgbClr val="0072FF"/>
                    </a:solidFill>
                    <a:latin typeface="Cambria Math" panose="02040503050406030204" pitchFamily="18" charset="0"/>
                  </a:rPr>
                  <a:t>1</a:t>
                </a:r>
                <a:r>
                  <a:rPr lang="en-US" sz="1200" b="0" i="0">
                    <a:solidFill>
                      <a:srgbClr val="0072FF"/>
                    </a:solidFill>
                    <a:latin typeface="Cambria Math" panose="02040503050406030204" pitchFamily="18" charset="0"/>
                  </a:rPr>
                  <a:t>=1</a:t>
                </a:r>
                <a:r>
                  <a:rPr lang="en-US" sz="1200" i="0">
                    <a:latin typeface="Cambria Math" panose="02040503050406030204" pitchFamily="18" charset="0"/>
                  </a:rPr>
                  <a:t>,</a:t>
                </a:r>
                <a:r>
                  <a:rPr lang="en-US" sz="1200" b="0" i="0">
                    <a:solidFill>
                      <a:srgbClr val="FF0000"/>
                    </a:solidFill>
                    <a:latin typeface="Cambria Math" panose="02040503050406030204" pitchFamily="18" charset="0"/>
                  </a:rPr>
                  <a:t>𝑥_</a:t>
                </a:r>
                <a:r>
                  <a:rPr lang="en-US" sz="1200" i="0">
                    <a:solidFill>
                      <a:srgbClr val="FF0000"/>
                    </a:solidFill>
                    <a:latin typeface="Cambria Math" panose="02040503050406030204" pitchFamily="18" charset="0"/>
                  </a:rPr>
                  <a:t>2</a:t>
                </a:r>
                <a:r>
                  <a:rPr lang="en-US" sz="1200" b="0" i="0">
                    <a:solidFill>
                      <a:srgbClr val="FF0000"/>
                    </a:solidFill>
                    <a:latin typeface="Cambria Math" panose="02040503050406030204" pitchFamily="18" charset="0"/>
                  </a:rPr>
                  <a:t>=0</a:t>
                </a:r>
                <a:r>
                  <a:rPr lang="en-US" sz="1200" i="0">
                    <a:latin typeface="Cambria Math" panose="02040503050406030204" pitchFamily="18" charset="0"/>
                  </a:rPr>
                  <a:t>,</a:t>
                </a:r>
                <a:r>
                  <a:rPr lang="en-US" sz="1200" b="0" i="0">
                    <a:solidFill>
                      <a:srgbClr val="0072FF"/>
                    </a:solidFill>
                    <a:latin typeface="Cambria Math" panose="02040503050406030204" pitchFamily="18" charset="0"/>
                  </a:rPr>
                  <a:t>𝑥_</a:t>
                </a:r>
                <a:r>
                  <a:rPr lang="en-US" sz="1200" i="0">
                    <a:solidFill>
                      <a:srgbClr val="0072FF"/>
                    </a:solidFill>
                    <a:latin typeface="Cambria Math" panose="02040503050406030204" pitchFamily="18" charset="0"/>
                  </a:rPr>
                  <a:t>3</a:t>
                </a:r>
                <a:r>
                  <a:rPr lang="en-US" sz="1200" b="0" i="0">
                    <a:solidFill>
                      <a:srgbClr val="0072FF"/>
                    </a:solidFill>
                    <a:latin typeface="Cambria Math" panose="02040503050406030204" pitchFamily="18" charset="0"/>
                  </a:rPr>
                  <a:t>=1</a:t>
                </a:r>
                <a:r>
                  <a:rPr lang="en-US" sz="1200" i="0">
                    <a:latin typeface="Cambria Math" panose="02040503050406030204" pitchFamily="18" charset="0"/>
                  </a:rPr>
                  <a:t>,</a:t>
                </a:r>
                <a:r>
                  <a:rPr lang="en-US" sz="1200" b="0" i="0">
                    <a:solidFill>
                      <a:srgbClr val="0072FF"/>
                    </a:solidFill>
                    <a:latin typeface="Cambria Math" panose="02040503050406030204" pitchFamily="18" charset="0"/>
                  </a:rPr>
                  <a:t>𝑥_</a:t>
                </a:r>
                <a:r>
                  <a:rPr lang="en-US" sz="1200" i="0">
                    <a:solidFill>
                      <a:srgbClr val="0072FF"/>
                    </a:solidFill>
                    <a:latin typeface="Cambria Math" panose="02040503050406030204" pitchFamily="18" charset="0"/>
                  </a:rPr>
                  <a:t>4</a:t>
                </a:r>
                <a:r>
                  <a:rPr lang="en-US" sz="1200" b="0" i="0">
                    <a:solidFill>
                      <a:srgbClr val="0072FF"/>
                    </a:solidFill>
                    <a:latin typeface="Cambria Math" panose="02040503050406030204" pitchFamily="18" charset="0"/>
                  </a:rPr>
                  <a:t>=1</a:t>
                </a:r>
                <a:r>
                  <a:rPr lang="en-US" sz="1200" dirty="0"/>
                  <a:t>.</a:t>
                </a:r>
              </a:p>
              <a:p>
                <a:pPr marL="520700" indent="-342900">
                  <a:lnSpc>
                    <a:spcPct val="114000"/>
                  </a:lnSpc>
                  <a:spcBef>
                    <a:spcPts val="0"/>
                  </a:spcBef>
                </a:pPr>
                <a:r>
                  <a:rPr lang="en-US" sz="1200" dirty="0" err="1"/>
                  <a:t>Các</a:t>
                </a:r>
                <a:r>
                  <a:rPr lang="en-US" sz="1200" dirty="0"/>
                  <a:t> </a:t>
                </a:r>
                <a:r>
                  <a:rPr lang="en-US" sz="1200" dirty="0" err="1"/>
                  <a:t>biến</a:t>
                </a:r>
                <a:r>
                  <a:rPr lang="en-US" sz="1200" dirty="0"/>
                  <a:t> </a:t>
                </a:r>
                <a:r>
                  <a:rPr lang="en-US" sz="1200" dirty="0" err="1"/>
                  <a:t>ngẫu</a:t>
                </a:r>
                <a:r>
                  <a:rPr lang="en-US" sz="1200" dirty="0"/>
                  <a:t> </a:t>
                </a:r>
                <a:r>
                  <a:rPr lang="en-US" sz="1200" dirty="0" err="1"/>
                  <a:t>nhiên</a:t>
                </a:r>
                <a:r>
                  <a:rPr lang="en-US" sz="1200" dirty="0"/>
                  <a:t> </a:t>
                </a:r>
                <a:r>
                  <a:rPr lang="en-US" sz="1200" b="0" i="0">
                    <a:latin typeface="Cambria Math" panose="02040503050406030204" pitchFamily="18" charset="0"/>
                  </a:rPr>
                  <a:t>𝑋_𝑖</a:t>
                </a:r>
                <a:r>
                  <a:rPr lang="en-US" sz="1200" dirty="0"/>
                  <a:t> </a:t>
                </a:r>
                <a:r>
                  <a:rPr lang="en-US" sz="1200" dirty="0" err="1"/>
                  <a:t>là</a:t>
                </a:r>
                <a:r>
                  <a:rPr lang="en-US" sz="1200" dirty="0"/>
                  <a:t> </a:t>
                </a:r>
                <a:r>
                  <a:rPr lang="en-US" sz="1200" i="1" dirty="0" err="1"/>
                  <a:t>i.i.d.</a:t>
                </a:r>
                <a:r>
                  <a:rPr lang="en-US" sz="1200" i="1" dirty="0"/>
                  <a:t> </a:t>
                </a:r>
                <a:r>
                  <a:rPr lang="en-US" sz="1200" dirty="0"/>
                  <a:t>(independent and identically distributed – </a:t>
                </a:r>
                <a:r>
                  <a:rPr lang="en-US" sz="1200" dirty="0" err="1"/>
                  <a:t>độc</a:t>
                </a:r>
                <a:r>
                  <a:rPr lang="en-US" sz="1200" dirty="0"/>
                  <a:t> </a:t>
                </a:r>
                <a:r>
                  <a:rPr lang="en-US" sz="1200" dirty="0" err="1"/>
                  <a:t>lập</a:t>
                </a:r>
                <a:r>
                  <a:rPr lang="en-US" sz="1200" dirty="0"/>
                  <a:t> </a:t>
                </a:r>
                <a:r>
                  <a:rPr lang="en-US" sz="1200" dirty="0" err="1"/>
                  <a:t>và</a:t>
                </a:r>
                <a:r>
                  <a:rPr lang="en-US" sz="1200" dirty="0"/>
                  <a:t> </a:t>
                </a:r>
                <a:r>
                  <a:rPr lang="en-US" sz="1200" dirty="0" err="1"/>
                  <a:t>có</a:t>
                </a:r>
                <a:r>
                  <a:rPr lang="en-US" sz="1200" dirty="0"/>
                  <a:t> </a:t>
                </a:r>
                <a:r>
                  <a:rPr lang="en-US" sz="1200" dirty="0" err="1"/>
                  <a:t>cùng</a:t>
                </a:r>
                <a:r>
                  <a:rPr lang="en-US" sz="1200" dirty="0"/>
                  <a:t> </a:t>
                </a:r>
                <a:r>
                  <a:rPr lang="en-US" sz="1200" dirty="0" err="1"/>
                  <a:t>phân</a:t>
                </a:r>
                <a:r>
                  <a:rPr lang="en-US" sz="1200" dirty="0"/>
                  <a:t> </a:t>
                </a:r>
                <a:r>
                  <a:rPr lang="en-US" sz="1200" dirty="0" err="1"/>
                  <a:t>phối</a:t>
                </a:r>
                <a:r>
                  <a:rPr lang="en-US" sz="1200" dirty="0"/>
                  <a:t>) </a:t>
                </a:r>
                <a:r>
                  <a:rPr lang="en-US" sz="1200" dirty="0" err="1"/>
                  <a:t>và</a:t>
                </a:r>
                <a:r>
                  <a:rPr lang="en-US" sz="1200" dirty="0"/>
                  <a:t> </a:t>
                </a:r>
                <a:r>
                  <a:rPr lang="en-US" sz="1200" dirty="0" err="1"/>
                  <a:t>có</a:t>
                </a:r>
                <a:r>
                  <a:rPr lang="en-US" sz="1200" dirty="0"/>
                  <a:t> </a:t>
                </a:r>
                <a:r>
                  <a:rPr lang="en-US" sz="1200" dirty="0" err="1"/>
                  <a:t>thể</a:t>
                </a:r>
                <a:r>
                  <a:rPr lang="en-US" sz="1200" dirty="0"/>
                  <a:t> </a:t>
                </a:r>
                <a:r>
                  <a:rPr lang="en-US" sz="1200" dirty="0" err="1"/>
                  <a:t>được</a:t>
                </a:r>
                <a:r>
                  <a:rPr lang="en-US" sz="1200" dirty="0"/>
                  <a:t> </a:t>
                </a:r>
                <a:r>
                  <a:rPr lang="en-US" sz="1200" dirty="0" err="1"/>
                  <a:t>mô</a:t>
                </a:r>
                <a:r>
                  <a:rPr lang="en-US" sz="1200" dirty="0"/>
                  <a:t> </a:t>
                </a:r>
                <a:r>
                  <a:rPr lang="en-US" sz="1200" dirty="0" err="1"/>
                  <a:t>hình</a:t>
                </a:r>
                <a:r>
                  <a:rPr lang="en-US" sz="1200" dirty="0"/>
                  <a:t> </a:t>
                </a:r>
                <a:r>
                  <a:rPr lang="en-US" sz="1200" dirty="0" err="1"/>
                  <a:t>hóa</a:t>
                </a:r>
                <a:r>
                  <a:rPr lang="en-US" sz="1200" dirty="0"/>
                  <a:t> </a:t>
                </a:r>
                <a:r>
                  <a:rPr lang="en-US" sz="1200" dirty="0" err="1"/>
                  <a:t>theo</a:t>
                </a:r>
                <a:r>
                  <a:rPr lang="en-US" sz="1200" dirty="0"/>
                  <a:t> </a:t>
                </a:r>
                <a:r>
                  <a:rPr lang="en-US" sz="1200" dirty="0" err="1"/>
                  <a:t>phân</a:t>
                </a:r>
                <a:r>
                  <a:rPr lang="en-US" sz="1200" dirty="0"/>
                  <a:t> </a:t>
                </a:r>
                <a:r>
                  <a:rPr lang="en-US" sz="1200" dirty="0" err="1"/>
                  <a:t>phối</a:t>
                </a:r>
                <a:r>
                  <a:rPr lang="en-US" sz="1200" dirty="0"/>
                  <a:t> Bernoulli </a:t>
                </a:r>
                <a:r>
                  <a:rPr lang="en-US" sz="1200" i="0">
                    <a:latin typeface="Cambria Math" panose="02040503050406030204" pitchFamily="18" charset="0"/>
                  </a:rPr>
                  <a:t>𝑋_𝑖</a:t>
                </a:r>
                <a:r>
                  <a:rPr lang="en-US" sz="1200" b="0" i="0">
                    <a:latin typeface="Cambria Math" panose="02040503050406030204" pitchFamily="18" charset="0"/>
                  </a:rPr>
                  <a:t>~𝐵𝑒𝑟𝑛𝑜𝑢𝑙𝑙𝑖(</a:t>
                </a:r>
                <a:r>
                  <a:rPr lang="en-US" sz="1200" i="0">
                    <a:latin typeface="Cambria Math" panose="02040503050406030204" pitchFamily="18" charset="0"/>
                    <a:ea typeface="Cambria Math" panose="02040503050406030204" pitchFamily="18" charset="0"/>
                  </a:rPr>
                  <a:t>𝜃</a:t>
                </a:r>
                <a:r>
                  <a:rPr lang="en-US" sz="1200" b="0" i="0">
                    <a:latin typeface="Cambria Math" panose="02040503050406030204" pitchFamily="18" charset="0"/>
                    <a:ea typeface="Cambria Math" panose="02040503050406030204" pitchFamily="18" charset="0"/>
                  </a:rPr>
                  <a:t>/</a:t>
                </a:r>
                <a:r>
                  <a:rPr lang="en-US" sz="1200" b="0" i="0">
                    <a:latin typeface="Cambria Math" panose="02040503050406030204" pitchFamily="18" charset="0"/>
                  </a:rPr>
                  <a:t>3)</a:t>
                </a:r>
                <a:r>
                  <a:rPr lang="en-US" sz="1200" dirty="0"/>
                  <a:t>. </a:t>
                </a:r>
                <a:r>
                  <a:rPr lang="en-US" sz="1200" dirty="0" err="1"/>
                  <a:t>Các</a:t>
                </a:r>
                <a:r>
                  <a:rPr lang="en-US" sz="1200" baseline="0" dirty="0"/>
                  <a:t> </a:t>
                </a:r>
                <a:r>
                  <a:rPr lang="en-US" sz="1200" baseline="0" dirty="0" err="1"/>
                  <a:t>biến</a:t>
                </a:r>
                <a:r>
                  <a:rPr lang="en-US" sz="1200" baseline="0" dirty="0"/>
                  <a:t> </a:t>
                </a:r>
                <a:r>
                  <a:rPr lang="en-US" sz="1200" baseline="0" dirty="0" err="1"/>
                  <a:t>ngẫu</a:t>
                </a:r>
                <a:r>
                  <a:rPr lang="en-US" sz="1200" baseline="0" dirty="0"/>
                  <a:t> </a:t>
                </a:r>
                <a:r>
                  <a:rPr lang="en-US" sz="1200" baseline="0" dirty="0" err="1"/>
                  <a:t>nhiên</a:t>
                </a:r>
                <a:r>
                  <a:rPr lang="en-US" sz="1200" baseline="0" dirty="0"/>
                  <a:t> </a:t>
                </a:r>
                <a:r>
                  <a:rPr lang="en-US" sz="1200" baseline="0" dirty="0" err="1"/>
                  <a:t>theo</a:t>
                </a:r>
                <a:r>
                  <a:rPr lang="en-US" sz="1200" baseline="0" dirty="0"/>
                  <a:t> </a:t>
                </a:r>
                <a:r>
                  <a:rPr lang="en-US" sz="1200" baseline="0" dirty="0" err="1"/>
                  <a:t>phân</a:t>
                </a:r>
                <a:r>
                  <a:rPr lang="en-US" sz="1200" baseline="0" dirty="0"/>
                  <a:t> </a:t>
                </a:r>
                <a:r>
                  <a:rPr lang="en-US" sz="1200" baseline="0" dirty="0" err="1"/>
                  <a:t>phối</a:t>
                </a:r>
                <a:r>
                  <a:rPr lang="en-US" sz="1200" baseline="0" dirty="0"/>
                  <a:t>  Bernoulli </a:t>
                </a:r>
                <a:r>
                  <a:rPr lang="en-US" sz="1200" baseline="0" dirty="0" err="1"/>
                  <a:t>có</a:t>
                </a:r>
                <a:r>
                  <a:rPr lang="en-US" sz="1200" baseline="0" dirty="0"/>
                  <a:t> </a:t>
                </a:r>
                <a:r>
                  <a:rPr lang="en-US" sz="1200" baseline="0" dirty="0" err="1"/>
                  <a:t>thể</a:t>
                </a:r>
                <a:r>
                  <a:rPr lang="en-US" sz="1200" baseline="0" dirty="0"/>
                  <a:t> </a:t>
                </a:r>
                <a:r>
                  <a:rPr lang="en-US" sz="1200" baseline="0" dirty="0" err="1"/>
                  <a:t>được</a:t>
                </a:r>
                <a:r>
                  <a:rPr lang="en-US" sz="1200" baseline="0" dirty="0"/>
                  <a:t> </a:t>
                </a:r>
                <a:r>
                  <a:rPr lang="en-US" sz="1200" baseline="0" dirty="0" err="1"/>
                  <a:t>dùng</a:t>
                </a:r>
                <a:r>
                  <a:rPr lang="en-US" sz="1200" baseline="0" dirty="0"/>
                  <a:t> </a:t>
                </a:r>
                <a:r>
                  <a:rPr lang="en-US" sz="1200" baseline="0" dirty="0" err="1"/>
                  <a:t>để</a:t>
                </a:r>
                <a:r>
                  <a:rPr lang="en-US" sz="1200" baseline="0" dirty="0"/>
                  <a:t> </a:t>
                </a:r>
                <a:r>
                  <a:rPr lang="en-US" sz="1200" baseline="0" dirty="0" err="1"/>
                  <a:t>mô</a:t>
                </a:r>
                <a:r>
                  <a:rPr lang="en-US" sz="1200" baseline="0" dirty="0"/>
                  <a:t> </a:t>
                </a:r>
                <a:r>
                  <a:rPr lang="en-US" sz="1200" baseline="0" dirty="0" err="1"/>
                  <a:t>hình</a:t>
                </a:r>
                <a:r>
                  <a:rPr lang="en-US" sz="1200" baseline="0" dirty="0"/>
                  <a:t> </a:t>
                </a:r>
                <a:r>
                  <a:rPr lang="en-US" sz="1200" baseline="0" dirty="0" err="1"/>
                  <a:t>hóa</a:t>
                </a:r>
                <a:r>
                  <a:rPr lang="en-US" sz="1200" baseline="0" dirty="0"/>
                  <a:t> </a:t>
                </a:r>
                <a:r>
                  <a:rPr lang="en-US" sz="1200" baseline="0" dirty="0" err="1"/>
                  <a:t>một</a:t>
                </a:r>
                <a:r>
                  <a:rPr lang="en-US" sz="1200" baseline="0" dirty="0"/>
                  <a:t> </a:t>
                </a:r>
                <a:r>
                  <a:rPr lang="en-US" sz="1200" baseline="0" dirty="0" err="1"/>
                  <a:t>thực</a:t>
                </a:r>
                <a:r>
                  <a:rPr lang="en-US" sz="1200" baseline="0" dirty="0"/>
                  <a:t> </a:t>
                </a:r>
                <a:r>
                  <a:rPr lang="en-US" sz="1200" baseline="0" dirty="0" err="1"/>
                  <a:t>nghiệm</a:t>
                </a:r>
                <a:r>
                  <a:rPr lang="en-US" sz="1200" baseline="0" dirty="0"/>
                  <a:t> </a:t>
                </a:r>
                <a:r>
                  <a:rPr lang="en-US" sz="1200" baseline="0" dirty="0" err="1"/>
                  <a:t>mà</a:t>
                </a:r>
                <a:r>
                  <a:rPr lang="en-US" sz="1200" baseline="0" dirty="0"/>
                  <a:t> </a:t>
                </a:r>
                <a:r>
                  <a:rPr lang="en-US" sz="1200" baseline="0" dirty="0" err="1"/>
                  <a:t>chỉ</a:t>
                </a:r>
                <a:r>
                  <a:rPr lang="en-US" sz="1200" baseline="0" dirty="0"/>
                  <a:t> </a:t>
                </a:r>
                <a:r>
                  <a:rPr lang="en-US" sz="1200" baseline="0" dirty="0" err="1"/>
                  <a:t>có</a:t>
                </a:r>
                <a:r>
                  <a:rPr lang="en-US" sz="1200" baseline="0" dirty="0"/>
                  <a:t> 2 </a:t>
                </a:r>
                <a:r>
                  <a:rPr lang="en-US" sz="1200" baseline="0" dirty="0" err="1"/>
                  <a:t>kết</a:t>
                </a:r>
                <a:r>
                  <a:rPr lang="en-US" sz="1200" baseline="0" dirty="0"/>
                  <a:t> </a:t>
                </a:r>
                <a:r>
                  <a:rPr lang="en-US" sz="1200" baseline="0" dirty="0" err="1"/>
                  <a:t>cục</a:t>
                </a:r>
                <a:r>
                  <a:rPr lang="en-US" sz="1200" baseline="0" dirty="0"/>
                  <a:t> </a:t>
                </a:r>
                <a:r>
                  <a:rPr lang="en-US" sz="1200" baseline="0" dirty="0" err="1"/>
                  <a:t>có</a:t>
                </a:r>
                <a:r>
                  <a:rPr lang="en-US" sz="1200" baseline="0" dirty="0"/>
                  <a:t> </a:t>
                </a:r>
                <a:r>
                  <a:rPr lang="en-US" sz="1200" baseline="0" dirty="0" err="1"/>
                  <a:t>thể</a:t>
                </a:r>
                <a:r>
                  <a:rPr lang="en-US" sz="1200" baseline="0" dirty="0"/>
                  <a:t> </a:t>
                </a:r>
                <a:r>
                  <a:rPr lang="en-US" sz="1200" baseline="0" dirty="0" err="1"/>
                  <a:t>xảy</a:t>
                </a:r>
                <a:r>
                  <a:rPr lang="en-US" sz="1200" baseline="0" dirty="0"/>
                  <a:t> </a:t>
                </a:r>
                <a:r>
                  <a:rPr lang="en-US" sz="1200" baseline="0" dirty="0" err="1"/>
                  <a:t>ra</a:t>
                </a:r>
                <a:r>
                  <a:rPr lang="en-US" sz="1200" baseline="0" dirty="0"/>
                  <a:t>, </a:t>
                </a:r>
                <a:r>
                  <a:rPr lang="en-US" sz="1200" baseline="0" dirty="0" err="1"/>
                  <a:t>ví</a:t>
                </a:r>
                <a:r>
                  <a:rPr lang="en-US" sz="1200" baseline="0" dirty="0"/>
                  <a:t> </a:t>
                </a:r>
                <a:r>
                  <a:rPr lang="en-US" sz="1200" baseline="0" dirty="0" err="1"/>
                  <a:t>dụ</a:t>
                </a:r>
                <a:r>
                  <a:rPr lang="en-US" sz="1200" baseline="0" dirty="0"/>
                  <a:t> </a:t>
                </a:r>
                <a:r>
                  <a:rPr lang="en-US" sz="1200" baseline="0" dirty="0" err="1"/>
                  <a:t>như</a:t>
                </a:r>
                <a:r>
                  <a:rPr lang="en-US" sz="1200" baseline="0" dirty="0"/>
                  <a:t> tung </a:t>
                </a:r>
                <a:r>
                  <a:rPr lang="en-US" sz="1200" baseline="0" dirty="0" err="1"/>
                  <a:t>một</a:t>
                </a:r>
                <a:r>
                  <a:rPr lang="en-US" sz="1200" baseline="0" dirty="0"/>
                  <a:t> </a:t>
                </a:r>
                <a:r>
                  <a:rPr lang="en-US" sz="1200" baseline="0" dirty="0" err="1"/>
                  <a:t>đồng</a:t>
                </a:r>
                <a:r>
                  <a:rPr lang="en-US" sz="1200" baseline="0" dirty="0"/>
                  <a:t> xu </a:t>
                </a:r>
                <a:r>
                  <a:rPr lang="en-US" sz="1200" baseline="0" dirty="0" err="1"/>
                  <a:t>thì</a:t>
                </a:r>
                <a:r>
                  <a:rPr lang="en-US" sz="1200" baseline="0" dirty="0"/>
                  <a:t> </a:t>
                </a:r>
                <a:r>
                  <a:rPr lang="en-US" sz="1200" baseline="0" dirty="0" err="1"/>
                  <a:t>chỉ</a:t>
                </a:r>
                <a:r>
                  <a:rPr lang="en-US" sz="1200" baseline="0" dirty="0"/>
                  <a:t> </a:t>
                </a:r>
                <a:r>
                  <a:rPr lang="en-US" sz="1200" baseline="0" dirty="0" err="1"/>
                  <a:t>có</a:t>
                </a:r>
                <a:r>
                  <a:rPr lang="en-US" sz="1200" baseline="0" dirty="0"/>
                  <a:t> </a:t>
                </a:r>
                <a:r>
                  <a:rPr lang="en-US" sz="1200" baseline="0" dirty="0" err="1"/>
                  <a:t>thể</a:t>
                </a:r>
                <a:r>
                  <a:rPr lang="en-US" sz="1200" baseline="0" dirty="0"/>
                  <a:t> </a:t>
                </a:r>
                <a:r>
                  <a:rPr lang="en-US" sz="1200" baseline="0" dirty="0" err="1"/>
                  <a:t>ra</a:t>
                </a:r>
                <a:r>
                  <a:rPr lang="en-US" sz="1200" baseline="0" dirty="0"/>
                  <a:t> </a:t>
                </a:r>
                <a:r>
                  <a:rPr lang="en-US" sz="1200" baseline="0" dirty="0" err="1"/>
                  <a:t>mặt</a:t>
                </a:r>
                <a:r>
                  <a:rPr lang="en-US" sz="1200" baseline="0" dirty="0"/>
                  <a:t> </a:t>
                </a:r>
                <a:r>
                  <a:rPr lang="en-US" sz="1200" baseline="0" dirty="0" err="1"/>
                  <a:t>xấp</a:t>
                </a:r>
                <a:r>
                  <a:rPr lang="en-US" sz="1200" baseline="0" dirty="0"/>
                  <a:t> </a:t>
                </a:r>
                <a:r>
                  <a:rPr lang="en-US" sz="1200" baseline="0" dirty="0" err="1"/>
                  <a:t>hoặc</a:t>
                </a:r>
                <a:r>
                  <a:rPr lang="en-US" sz="1200" baseline="0" dirty="0"/>
                  <a:t> </a:t>
                </a:r>
                <a:r>
                  <a:rPr lang="en-US" sz="1200" baseline="0" dirty="0" err="1"/>
                  <a:t>mặt</a:t>
                </a:r>
                <a:r>
                  <a:rPr lang="en-US" sz="1200" baseline="0" dirty="0"/>
                  <a:t> </a:t>
                </a:r>
                <a:r>
                  <a:rPr lang="en-US" sz="1200" baseline="0" dirty="0" err="1"/>
                  <a:t>ngửa</a:t>
                </a:r>
                <a:r>
                  <a:rPr lang="en-US" sz="1200" baseline="0" dirty="0"/>
                  <a:t>. </a:t>
                </a:r>
                <a:r>
                  <a:rPr lang="en-US" sz="1200" baseline="0" dirty="0" err="1"/>
                  <a:t>Giả</a:t>
                </a:r>
                <a:r>
                  <a:rPr lang="en-US" sz="1200" baseline="0" dirty="0"/>
                  <a:t> </a:t>
                </a:r>
                <a:r>
                  <a:rPr lang="en-US" sz="1200" baseline="0" dirty="0" err="1"/>
                  <a:t>sử</a:t>
                </a:r>
                <a:r>
                  <a:rPr lang="en-US" sz="1200" baseline="0" dirty="0"/>
                  <a:t> </a:t>
                </a:r>
                <a:r>
                  <a:rPr lang="en-US" sz="1200" baseline="0" dirty="0" err="1"/>
                  <a:t>kết</a:t>
                </a:r>
                <a:r>
                  <a:rPr lang="en-US" sz="1200" baseline="0" dirty="0"/>
                  <a:t> </a:t>
                </a:r>
                <a:r>
                  <a:rPr lang="en-US" sz="1200" baseline="0" dirty="0" err="1"/>
                  <a:t>cục</a:t>
                </a:r>
                <a:r>
                  <a:rPr lang="en-US" sz="1200" baseline="0" dirty="0"/>
                  <a:t> </a:t>
                </a:r>
                <a:r>
                  <a:rPr lang="en-US" sz="1200" baseline="0" dirty="0" err="1"/>
                  <a:t>mà</a:t>
                </a:r>
                <a:r>
                  <a:rPr lang="en-US" sz="1200" baseline="0" dirty="0"/>
                  <a:t> ta </a:t>
                </a:r>
                <a:r>
                  <a:rPr lang="en-US" sz="1200" baseline="0" dirty="0" err="1"/>
                  <a:t>quan</a:t>
                </a:r>
                <a:r>
                  <a:rPr lang="en-US" sz="1200" baseline="0" dirty="0"/>
                  <a:t> </a:t>
                </a:r>
                <a:r>
                  <a:rPr lang="en-US" sz="1200" baseline="0" dirty="0" err="1"/>
                  <a:t>tâm</a:t>
                </a:r>
                <a:r>
                  <a:rPr lang="en-US" sz="1200" baseline="0" dirty="0"/>
                  <a:t> </a:t>
                </a:r>
                <a:r>
                  <a:rPr lang="en-US" sz="1200" baseline="0" dirty="0" err="1"/>
                  <a:t>là</a:t>
                </a:r>
                <a:r>
                  <a:rPr lang="en-US" sz="1200" baseline="0" dirty="0"/>
                  <a:t> </a:t>
                </a:r>
                <a:r>
                  <a:rPr lang="en-US" sz="1200" baseline="0" dirty="0" err="1"/>
                  <a:t>đồng</a:t>
                </a:r>
                <a:r>
                  <a:rPr lang="en-US" sz="1200" baseline="0" dirty="0"/>
                  <a:t> xu </a:t>
                </a:r>
                <a:r>
                  <a:rPr lang="en-US" sz="1200" baseline="0" dirty="0" err="1"/>
                  <a:t>ra</a:t>
                </a:r>
                <a:r>
                  <a:rPr lang="en-US" sz="1200" baseline="0" dirty="0"/>
                  <a:t> </a:t>
                </a:r>
                <a:r>
                  <a:rPr lang="en-US" sz="1200" baseline="0" dirty="0" err="1"/>
                  <a:t>mặt</a:t>
                </a:r>
                <a:r>
                  <a:rPr lang="en-US" sz="1200" baseline="0" dirty="0"/>
                  <a:t> </a:t>
                </a:r>
                <a:r>
                  <a:rPr lang="en-US" sz="1200" baseline="0" dirty="0" err="1"/>
                  <a:t>ngửa</a:t>
                </a:r>
                <a:r>
                  <a:rPr lang="en-US" sz="1200" baseline="0" dirty="0"/>
                  <a:t>, </a:t>
                </a:r>
                <a:r>
                  <a:rPr lang="en-US" sz="1200" baseline="0" dirty="0" err="1"/>
                  <a:t>và</a:t>
                </a:r>
                <a:r>
                  <a:rPr lang="en-US" sz="1200" baseline="0" dirty="0"/>
                  <a:t> </a:t>
                </a:r>
                <a:r>
                  <a:rPr lang="en-US" sz="1200" baseline="0" dirty="0" err="1"/>
                  <a:t>xác</a:t>
                </a:r>
                <a:r>
                  <a:rPr lang="en-US" sz="1200" baseline="0" dirty="0"/>
                  <a:t> </a:t>
                </a:r>
                <a:r>
                  <a:rPr lang="en-US" sz="1200" baseline="0" dirty="0" err="1"/>
                  <a:t>suất</a:t>
                </a:r>
                <a:r>
                  <a:rPr lang="en-US" sz="1200" baseline="0" dirty="0"/>
                  <a:t> </a:t>
                </a:r>
                <a:r>
                  <a:rPr lang="en-US" sz="1200" baseline="0" dirty="0" err="1"/>
                  <a:t>kết</a:t>
                </a:r>
                <a:r>
                  <a:rPr lang="en-US" sz="1200" baseline="0" dirty="0"/>
                  <a:t> </a:t>
                </a:r>
                <a:r>
                  <a:rPr lang="en-US" sz="1200" baseline="0" dirty="0" err="1"/>
                  <a:t>cục</a:t>
                </a:r>
                <a:r>
                  <a:rPr lang="en-US" sz="1200" baseline="0" dirty="0"/>
                  <a:t> </a:t>
                </a:r>
                <a:r>
                  <a:rPr lang="en-US" sz="1200" baseline="0" dirty="0" err="1"/>
                  <a:t>này</a:t>
                </a:r>
                <a:r>
                  <a:rPr lang="en-US" sz="1200" baseline="0" dirty="0"/>
                  <a:t> </a:t>
                </a:r>
                <a:r>
                  <a:rPr lang="en-US" sz="1200" baseline="0" dirty="0" err="1"/>
                  <a:t>xảy</a:t>
                </a:r>
                <a:r>
                  <a:rPr lang="en-US" sz="1200" baseline="0" dirty="0"/>
                  <a:t> </a:t>
                </a:r>
                <a:r>
                  <a:rPr lang="en-US" sz="1200" baseline="0" dirty="0" err="1"/>
                  <a:t>ra</a:t>
                </a:r>
                <a:r>
                  <a:rPr lang="en-US" sz="1200" baseline="0" dirty="0"/>
                  <a:t> </a:t>
                </a:r>
                <a:r>
                  <a:rPr lang="en-US" sz="1200" baseline="0" dirty="0" err="1"/>
                  <a:t>là</a:t>
                </a:r>
                <a:r>
                  <a:rPr lang="en-US" sz="1200" baseline="0" dirty="0"/>
                  <a:t> p, </a:t>
                </a:r>
                <a:r>
                  <a:rPr lang="en-US" sz="1200" baseline="0" dirty="0" err="1"/>
                  <a:t>thì</a:t>
                </a:r>
                <a:r>
                  <a:rPr lang="en-US" sz="1200" baseline="0" dirty="0"/>
                  <a:t> </a:t>
                </a:r>
                <a:r>
                  <a:rPr lang="en-US" sz="1200" baseline="0" dirty="0" err="1"/>
                  <a:t>xác</a:t>
                </a:r>
                <a:r>
                  <a:rPr lang="en-US" sz="1200" baseline="0" dirty="0"/>
                  <a:t> </a:t>
                </a:r>
                <a:r>
                  <a:rPr lang="en-US" sz="1200" baseline="0" dirty="0" err="1"/>
                  <a:t>suất</a:t>
                </a:r>
                <a:r>
                  <a:rPr lang="en-US" sz="1200" baseline="0" dirty="0"/>
                  <a:t> </a:t>
                </a:r>
                <a:r>
                  <a:rPr lang="en-US" sz="1200" baseline="0" dirty="0" err="1"/>
                  <a:t>kết</a:t>
                </a:r>
                <a:r>
                  <a:rPr lang="en-US" sz="1200" baseline="0" dirty="0"/>
                  <a:t> </a:t>
                </a:r>
                <a:r>
                  <a:rPr lang="en-US" sz="1200" baseline="0" dirty="0" err="1"/>
                  <a:t>cục</a:t>
                </a:r>
                <a:r>
                  <a:rPr lang="en-US" sz="1200" baseline="0" dirty="0"/>
                  <a:t> </a:t>
                </a:r>
                <a:r>
                  <a:rPr lang="en-US" sz="1200" baseline="0" dirty="0" err="1"/>
                  <a:t>còn</a:t>
                </a:r>
                <a:r>
                  <a:rPr lang="en-US" sz="1200" baseline="0" dirty="0"/>
                  <a:t> </a:t>
                </a:r>
                <a:r>
                  <a:rPr lang="en-US" sz="1200" baseline="0" dirty="0" err="1"/>
                  <a:t>lại</a:t>
                </a:r>
                <a:r>
                  <a:rPr lang="en-US" sz="1200" baseline="0" dirty="0"/>
                  <a:t> </a:t>
                </a:r>
                <a:r>
                  <a:rPr lang="en-US" sz="1200" baseline="0" dirty="0" err="1"/>
                  <a:t>là</a:t>
                </a:r>
                <a:r>
                  <a:rPr lang="en-US" sz="1200" baseline="0" dirty="0"/>
                  <a:t> 1-p. </a:t>
                </a:r>
                <a:r>
                  <a:rPr lang="en-US" sz="1200" baseline="0" dirty="0" err="1"/>
                  <a:t>Phân</a:t>
                </a:r>
                <a:r>
                  <a:rPr lang="en-US" sz="1200" baseline="0" dirty="0"/>
                  <a:t> </a:t>
                </a:r>
                <a:r>
                  <a:rPr lang="en-US" sz="1200" baseline="0" dirty="0" err="1"/>
                  <a:t>phối</a:t>
                </a:r>
                <a:r>
                  <a:rPr lang="en-US" sz="1200" baseline="0" dirty="0"/>
                  <a:t> Bernoulli </a:t>
                </a:r>
                <a:r>
                  <a:rPr lang="en-US" sz="1200" baseline="0" dirty="0" err="1"/>
                  <a:t>có</a:t>
                </a:r>
                <a:r>
                  <a:rPr lang="en-US" sz="1200" baseline="0" dirty="0"/>
                  <a:t> </a:t>
                </a:r>
                <a:r>
                  <a:rPr lang="en-US" sz="1200" baseline="0" dirty="0" err="1"/>
                  <a:t>một</a:t>
                </a:r>
                <a:r>
                  <a:rPr lang="en-US" sz="1200" baseline="0" dirty="0"/>
                  <a:t> </a:t>
                </a:r>
                <a:r>
                  <a:rPr lang="en-US" sz="1200" baseline="0" dirty="0" err="1"/>
                  <a:t>tham</a:t>
                </a:r>
                <a:r>
                  <a:rPr lang="en-US" sz="1200" baseline="0" dirty="0"/>
                  <a:t> </a:t>
                </a:r>
                <a:r>
                  <a:rPr lang="en-US" sz="1200" baseline="0" dirty="0" err="1"/>
                  <a:t>số</a:t>
                </a:r>
                <a:r>
                  <a:rPr lang="en-US" sz="1200" baseline="0" dirty="0"/>
                  <a:t> </a:t>
                </a:r>
                <a:r>
                  <a:rPr lang="en-US" sz="1200" baseline="0" dirty="0" err="1"/>
                  <a:t>đó</a:t>
                </a:r>
                <a:r>
                  <a:rPr lang="en-US" sz="1200" baseline="0" dirty="0"/>
                  <a:t> </a:t>
                </a:r>
                <a:r>
                  <a:rPr lang="en-US" sz="1200" baseline="0" dirty="0" err="1"/>
                  <a:t>là</a:t>
                </a:r>
                <a:r>
                  <a:rPr lang="en-US" sz="1200" baseline="0" dirty="0"/>
                  <a:t> </a:t>
                </a:r>
                <a:r>
                  <a:rPr lang="en-US" sz="1200" baseline="0" dirty="0" err="1"/>
                  <a:t>xác</a:t>
                </a:r>
                <a:r>
                  <a:rPr lang="en-US" sz="1200" baseline="0" dirty="0"/>
                  <a:t> </a:t>
                </a:r>
                <a:r>
                  <a:rPr lang="en-US" sz="1200" baseline="0" dirty="0" err="1"/>
                  <a:t>suất</a:t>
                </a:r>
                <a:r>
                  <a:rPr lang="en-US" sz="1200" baseline="0" dirty="0"/>
                  <a:t> </a:t>
                </a:r>
                <a:r>
                  <a:rPr lang="en-US" sz="1200" baseline="0" dirty="0" err="1"/>
                  <a:t>của</a:t>
                </a:r>
                <a:r>
                  <a:rPr lang="en-US" sz="1200" baseline="0" dirty="0"/>
                  <a:t> </a:t>
                </a:r>
                <a:r>
                  <a:rPr lang="en-US" sz="1200" baseline="0" dirty="0" err="1"/>
                  <a:t>kết</a:t>
                </a:r>
                <a:r>
                  <a:rPr lang="en-US" sz="1200" baseline="0" dirty="0"/>
                  <a:t> </a:t>
                </a:r>
                <a:r>
                  <a:rPr lang="en-US" sz="1200" baseline="0" dirty="0" err="1"/>
                  <a:t>cục</a:t>
                </a:r>
                <a:r>
                  <a:rPr lang="en-US" sz="1200" baseline="0" dirty="0"/>
                  <a:t> </a:t>
                </a:r>
                <a:r>
                  <a:rPr lang="en-US" sz="1200" baseline="0" dirty="0" err="1"/>
                  <a:t>mà</a:t>
                </a:r>
                <a:r>
                  <a:rPr lang="en-US" sz="1200" baseline="0" dirty="0"/>
                  <a:t> ta </a:t>
                </a:r>
                <a:r>
                  <a:rPr lang="en-US" sz="1200" baseline="0" dirty="0" err="1"/>
                  <a:t>quan</a:t>
                </a:r>
                <a:r>
                  <a:rPr lang="en-US" sz="1200" baseline="0" dirty="0"/>
                  <a:t> </a:t>
                </a:r>
                <a:r>
                  <a:rPr lang="en-US" sz="1200" baseline="0" dirty="0" err="1"/>
                  <a:t>tâm</a:t>
                </a:r>
                <a:r>
                  <a:rPr lang="en-US" sz="1200" baseline="0" dirty="0"/>
                  <a:t>. Trong </a:t>
                </a:r>
                <a:r>
                  <a:rPr lang="en-US" sz="1200" baseline="0" dirty="0" err="1"/>
                  <a:t>ví</a:t>
                </a:r>
                <a:r>
                  <a:rPr lang="en-US" sz="1200" baseline="0" dirty="0"/>
                  <a:t> </a:t>
                </a:r>
                <a:r>
                  <a:rPr lang="en-US" sz="1200" baseline="0" dirty="0" err="1"/>
                  <a:t>dụ</a:t>
                </a:r>
                <a:r>
                  <a:rPr lang="en-US" sz="1200" baseline="0" dirty="0"/>
                  <a:t> </a:t>
                </a:r>
                <a:r>
                  <a:rPr lang="en-US" sz="1200" baseline="0" dirty="0" err="1"/>
                  <a:t>này</a:t>
                </a:r>
                <a:r>
                  <a:rPr lang="en-US" sz="1200" baseline="0" dirty="0"/>
                  <a:t>, </a:t>
                </a:r>
                <a:r>
                  <a:rPr lang="en-US" sz="1200" baseline="0" dirty="0" err="1"/>
                  <a:t>mỗi</a:t>
                </a:r>
                <a:r>
                  <a:rPr lang="en-US" sz="1200" baseline="0" dirty="0"/>
                  <a:t> </a:t>
                </a:r>
                <a:r>
                  <a:rPr lang="en-US" sz="1200" baseline="0" dirty="0" err="1"/>
                  <a:t>lần</a:t>
                </a:r>
                <a:r>
                  <a:rPr lang="en-US" sz="1200" baseline="0" dirty="0"/>
                  <a:t> ta </a:t>
                </a:r>
                <a:r>
                  <a:rPr lang="en-US" sz="1200" baseline="0" dirty="0" err="1"/>
                  <a:t>lấy</a:t>
                </a:r>
                <a:r>
                  <a:rPr lang="en-US" sz="1200" baseline="0" dirty="0"/>
                  <a:t> </a:t>
                </a:r>
                <a:r>
                  <a:rPr lang="en-US" sz="1200" baseline="0" dirty="0" err="1"/>
                  <a:t>một</a:t>
                </a:r>
                <a:r>
                  <a:rPr lang="en-US" sz="1200" baseline="0" dirty="0"/>
                  <a:t> </a:t>
                </a:r>
                <a:r>
                  <a:rPr lang="en-US" sz="1200" baseline="0" dirty="0" err="1"/>
                  <a:t>viên</a:t>
                </a:r>
                <a:r>
                  <a:rPr lang="en-US" sz="1200" baseline="0" dirty="0"/>
                  <a:t> bi </a:t>
                </a:r>
                <a:r>
                  <a:rPr lang="en-US" sz="1200" baseline="0" dirty="0" err="1"/>
                  <a:t>ra</a:t>
                </a:r>
                <a:r>
                  <a:rPr lang="en-US" sz="1200" baseline="0" dirty="0"/>
                  <a:t> </a:t>
                </a:r>
                <a:r>
                  <a:rPr lang="en-US" sz="1200" baseline="0" dirty="0" err="1"/>
                  <a:t>khỏi</a:t>
                </a:r>
                <a:r>
                  <a:rPr lang="en-US" sz="1200" baseline="0" dirty="0"/>
                  <a:t> </a:t>
                </a:r>
                <a:r>
                  <a:rPr lang="en-US" sz="1200" baseline="0" dirty="0" err="1"/>
                  <a:t>túi</a:t>
                </a:r>
                <a:r>
                  <a:rPr lang="en-US" sz="1200" baseline="0" dirty="0"/>
                  <a:t> </a:t>
                </a:r>
                <a:r>
                  <a:rPr lang="en-US" sz="1200" baseline="0" dirty="0" err="1"/>
                  <a:t>để</a:t>
                </a:r>
                <a:r>
                  <a:rPr lang="en-US" sz="1200" baseline="0" dirty="0"/>
                  <a:t> </a:t>
                </a:r>
                <a:r>
                  <a:rPr lang="en-US" sz="1200" baseline="0" dirty="0" err="1"/>
                  <a:t>quan</a:t>
                </a:r>
                <a:r>
                  <a:rPr lang="en-US" sz="1200" baseline="0" dirty="0"/>
                  <a:t> </a:t>
                </a:r>
                <a:r>
                  <a:rPr lang="en-US" sz="1200" baseline="0" dirty="0" err="1"/>
                  <a:t>sát</a:t>
                </a:r>
                <a:r>
                  <a:rPr lang="en-US" sz="1200" baseline="0" dirty="0"/>
                  <a:t> </a:t>
                </a:r>
                <a:r>
                  <a:rPr lang="en-US" sz="1200" baseline="0" dirty="0" err="1"/>
                  <a:t>màu</a:t>
                </a:r>
                <a:r>
                  <a:rPr lang="en-US" sz="1200" baseline="0" dirty="0"/>
                  <a:t> </a:t>
                </a:r>
                <a:r>
                  <a:rPr lang="en-US" sz="1200" baseline="0" dirty="0" err="1"/>
                  <a:t>của</a:t>
                </a:r>
                <a:r>
                  <a:rPr lang="en-US" sz="1200" baseline="0" dirty="0"/>
                  <a:t> </a:t>
                </a:r>
                <a:r>
                  <a:rPr lang="en-US" sz="1200" baseline="0" dirty="0" err="1"/>
                  <a:t>nó</a:t>
                </a:r>
                <a:r>
                  <a:rPr lang="en-US" sz="1200" baseline="0" dirty="0"/>
                  <a:t> </a:t>
                </a:r>
                <a:r>
                  <a:rPr lang="en-US" sz="1200" baseline="0" dirty="0" err="1"/>
                  <a:t>thì</a:t>
                </a:r>
                <a:r>
                  <a:rPr lang="en-US" sz="1200" baseline="0" dirty="0"/>
                  <a:t> </a:t>
                </a:r>
                <a:r>
                  <a:rPr lang="en-US" sz="1200" baseline="0" dirty="0" err="1"/>
                  <a:t>chỉ</a:t>
                </a:r>
                <a:r>
                  <a:rPr lang="en-US" sz="1200" baseline="0" dirty="0"/>
                  <a:t> </a:t>
                </a:r>
                <a:r>
                  <a:rPr lang="en-US" sz="1200" baseline="0" dirty="0" err="1"/>
                  <a:t>có</a:t>
                </a:r>
                <a:r>
                  <a:rPr lang="en-US" sz="1200" baseline="0" dirty="0"/>
                  <a:t> 2 </a:t>
                </a:r>
                <a:r>
                  <a:rPr lang="en-US" sz="1200" baseline="0" dirty="0" err="1"/>
                  <a:t>kết</a:t>
                </a:r>
                <a:r>
                  <a:rPr lang="en-US" sz="1200" baseline="0" dirty="0"/>
                  <a:t> </a:t>
                </a:r>
                <a:r>
                  <a:rPr lang="en-US" sz="1200" baseline="0" dirty="0" err="1"/>
                  <a:t>cục</a:t>
                </a:r>
                <a:r>
                  <a:rPr lang="en-US" sz="1200" baseline="0" dirty="0"/>
                  <a:t> </a:t>
                </a:r>
                <a:r>
                  <a:rPr lang="en-US" sz="1200" baseline="0" dirty="0" err="1"/>
                  <a:t>là</a:t>
                </a:r>
                <a:r>
                  <a:rPr lang="en-US" sz="1200" baseline="0" dirty="0"/>
                  <a:t> </a:t>
                </a:r>
                <a:r>
                  <a:rPr lang="en-US" sz="1200" baseline="0" dirty="0" err="1"/>
                  <a:t>màu</a:t>
                </a:r>
                <a:r>
                  <a:rPr lang="en-US" sz="1200" baseline="0" dirty="0"/>
                  <a:t> </a:t>
                </a:r>
                <a:r>
                  <a:rPr lang="en-US" sz="1200" baseline="0" dirty="0" err="1"/>
                  <a:t>đỏ</a:t>
                </a:r>
                <a:r>
                  <a:rPr lang="en-US" sz="1200" baseline="0" dirty="0"/>
                  <a:t> </a:t>
                </a:r>
                <a:r>
                  <a:rPr lang="en-US" sz="1200" baseline="0" dirty="0" err="1"/>
                  <a:t>hoặc</a:t>
                </a:r>
                <a:r>
                  <a:rPr lang="en-US" sz="1200" baseline="0" dirty="0"/>
                  <a:t> </a:t>
                </a:r>
                <a:r>
                  <a:rPr lang="en-US" sz="1200" baseline="0" dirty="0" err="1"/>
                  <a:t>màu</a:t>
                </a:r>
                <a:r>
                  <a:rPr lang="en-US" sz="1200" baseline="0" dirty="0"/>
                  <a:t> </a:t>
                </a:r>
                <a:r>
                  <a:rPr lang="en-US" sz="1200" baseline="0" dirty="0" err="1"/>
                  <a:t>xanh</a:t>
                </a:r>
                <a:r>
                  <a:rPr lang="en-US" sz="1200" baseline="0" dirty="0"/>
                  <a:t>. </a:t>
                </a:r>
                <a:r>
                  <a:rPr lang="en-US" sz="1200" baseline="0" dirty="0" err="1"/>
                  <a:t>Nên</a:t>
                </a:r>
                <a:r>
                  <a:rPr lang="en-US" sz="1200" baseline="0" dirty="0"/>
                  <a:t> ta </a:t>
                </a:r>
                <a:r>
                  <a:rPr lang="en-US" sz="1200" baseline="0" dirty="0" err="1"/>
                  <a:t>có</a:t>
                </a:r>
                <a:r>
                  <a:rPr lang="en-US" sz="1200" baseline="0" dirty="0"/>
                  <a:t> </a:t>
                </a:r>
                <a:r>
                  <a:rPr lang="en-US" sz="1200" baseline="0" dirty="0" err="1"/>
                  <a:t>thể</a:t>
                </a:r>
                <a:r>
                  <a:rPr lang="en-US" sz="1200" baseline="0" dirty="0"/>
                  <a:t> </a:t>
                </a:r>
                <a:r>
                  <a:rPr lang="en-US" sz="1200" baseline="0" dirty="0" err="1"/>
                  <a:t>mô</a:t>
                </a:r>
                <a:r>
                  <a:rPr lang="en-US" sz="1200" baseline="0" dirty="0"/>
                  <a:t> </a:t>
                </a:r>
                <a:r>
                  <a:rPr lang="en-US" sz="1200" baseline="0" dirty="0" err="1"/>
                  <a:t>hình</a:t>
                </a:r>
                <a:r>
                  <a:rPr lang="en-US" sz="1200" baseline="0" dirty="0"/>
                  <a:t> </a:t>
                </a:r>
                <a:r>
                  <a:rPr lang="en-US" sz="1200" baseline="0" dirty="0" err="1"/>
                  <a:t>hóa</a:t>
                </a:r>
                <a:r>
                  <a:rPr lang="en-US" sz="1200" baseline="0" dirty="0"/>
                  <a:t> </a:t>
                </a:r>
                <a:r>
                  <a:rPr lang="en-US" sz="1200" baseline="0" dirty="0" err="1"/>
                  <a:t>kết</a:t>
                </a:r>
                <a:r>
                  <a:rPr lang="en-US" sz="1200" baseline="0" dirty="0"/>
                  <a:t> </a:t>
                </a:r>
                <a:r>
                  <a:rPr lang="en-US" sz="1200" baseline="0" dirty="0" err="1"/>
                  <a:t>quả</a:t>
                </a:r>
                <a:r>
                  <a:rPr lang="en-US" sz="1200" baseline="0" dirty="0"/>
                  <a:t> </a:t>
                </a:r>
                <a:r>
                  <a:rPr lang="en-US" sz="1200" baseline="0" dirty="0" err="1"/>
                  <a:t>của</a:t>
                </a:r>
                <a:r>
                  <a:rPr lang="en-US" sz="1200" baseline="0" dirty="0"/>
                  <a:t> </a:t>
                </a:r>
                <a:r>
                  <a:rPr lang="en-US" sz="1200" baseline="0" dirty="0" err="1"/>
                  <a:t>mỗi</a:t>
                </a:r>
                <a:r>
                  <a:rPr lang="en-US" sz="1200" baseline="0" dirty="0"/>
                  <a:t> </a:t>
                </a:r>
                <a:r>
                  <a:rPr lang="en-US" sz="1200" baseline="0" dirty="0" err="1"/>
                  <a:t>lần</a:t>
                </a:r>
                <a:r>
                  <a:rPr lang="en-US" sz="1200" baseline="0" dirty="0"/>
                  <a:t> </a:t>
                </a:r>
                <a:r>
                  <a:rPr lang="en-US" sz="1200" baseline="0" dirty="0" err="1"/>
                  <a:t>lấy</a:t>
                </a:r>
                <a:r>
                  <a:rPr lang="en-US" sz="1200" baseline="0" dirty="0"/>
                  <a:t> bi </a:t>
                </a:r>
                <a:r>
                  <a:rPr lang="en-US" sz="1200" baseline="0" dirty="0" err="1"/>
                  <a:t>là</a:t>
                </a:r>
                <a:r>
                  <a:rPr lang="en-US" sz="1200" baseline="0" dirty="0"/>
                  <a:t> </a:t>
                </a:r>
                <a:r>
                  <a:rPr lang="en-US" sz="1200" baseline="0" dirty="0" err="1"/>
                  <a:t>một</a:t>
                </a:r>
                <a:r>
                  <a:rPr lang="en-US" sz="1200" baseline="0" dirty="0"/>
                  <a:t> </a:t>
                </a:r>
                <a:r>
                  <a:rPr lang="en-US" sz="1200" baseline="0" dirty="0" err="1"/>
                  <a:t>biến</a:t>
                </a:r>
                <a:r>
                  <a:rPr lang="en-US" sz="1200" baseline="0" dirty="0"/>
                  <a:t> </a:t>
                </a:r>
                <a:r>
                  <a:rPr lang="en-US" sz="1200" baseline="0" dirty="0" err="1"/>
                  <a:t>ngẫu</a:t>
                </a:r>
                <a:r>
                  <a:rPr lang="en-US" sz="1200" baseline="0" dirty="0"/>
                  <a:t> </a:t>
                </a:r>
                <a:r>
                  <a:rPr lang="en-US" sz="1200" baseline="0" dirty="0" err="1"/>
                  <a:t>nhiên</a:t>
                </a:r>
                <a:r>
                  <a:rPr lang="en-US" sz="1200" baseline="0" dirty="0"/>
                  <a:t> tuan </a:t>
                </a:r>
                <a:r>
                  <a:rPr lang="en-US" sz="1200" baseline="0" dirty="0" err="1"/>
                  <a:t>theo</a:t>
                </a:r>
                <a:r>
                  <a:rPr lang="en-US" sz="1200" baseline="0" dirty="0"/>
                  <a:t> </a:t>
                </a:r>
                <a:r>
                  <a:rPr lang="en-US" sz="1200" baseline="0" dirty="0" err="1"/>
                  <a:t>phân</a:t>
                </a:r>
                <a:r>
                  <a:rPr lang="en-US" sz="1200" baseline="0" dirty="0"/>
                  <a:t> </a:t>
                </a:r>
                <a:r>
                  <a:rPr lang="en-US" sz="1200" baseline="0" dirty="0" err="1"/>
                  <a:t>phối</a:t>
                </a:r>
                <a:r>
                  <a:rPr lang="en-US" sz="1200" baseline="0" dirty="0"/>
                  <a:t> Bernoulli. </a:t>
                </a:r>
                <a:r>
                  <a:rPr lang="en-US" sz="1200" baseline="0" dirty="0" err="1"/>
                  <a:t>Và</a:t>
                </a:r>
                <a:r>
                  <a:rPr lang="en-US" sz="1200" baseline="0" dirty="0"/>
                  <a:t> </a:t>
                </a:r>
                <a:r>
                  <a:rPr lang="en-US" sz="1200" baseline="0" dirty="0" err="1"/>
                  <a:t>giả</a:t>
                </a:r>
                <a:r>
                  <a:rPr lang="en-US" sz="1200" baseline="0" dirty="0"/>
                  <a:t> </a:t>
                </a:r>
                <a:r>
                  <a:rPr lang="en-US" sz="1200" baseline="0" dirty="0" err="1"/>
                  <a:t>sử</a:t>
                </a:r>
                <a:r>
                  <a:rPr lang="en-US" sz="1200" baseline="0" dirty="0"/>
                  <a:t> </a:t>
                </a:r>
                <a:r>
                  <a:rPr lang="en-US" sz="1200" baseline="0" dirty="0" err="1"/>
                  <a:t>kết</a:t>
                </a:r>
                <a:r>
                  <a:rPr lang="en-US" sz="1200" baseline="0" dirty="0"/>
                  <a:t> </a:t>
                </a:r>
                <a:r>
                  <a:rPr lang="en-US" sz="1200" baseline="0" dirty="0" err="1"/>
                  <a:t>cục</a:t>
                </a:r>
                <a:r>
                  <a:rPr lang="en-US" sz="1200" baseline="0" dirty="0"/>
                  <a:t> </a:t>
                </a:r>
                <a:r>
                  <a:rPr lang="en-US" sz="1200" baseline="0" dirty="0" err="1"/>
                  <a:t>mà</a:t>
                </a:r>
                <a:r>
                  <a:rPr lang="en-US" sz="1200" baseline="0" dirty="0"/>
                  <a:t> ta </a:t>
                </a:r>
                <a:r>
                  <a:rPr lang="en-US" sz="1200" baseline="0" dirty="0" err="1"/>
                  <a:t>quan</a:t>
                </a:r>
                <a:r>
                  <a:rPr lang="en-US" sz="1200" baseline="0" dirty="0"/>
                  <a:t> </a:t>
                </a:r>
                <a:r>
                  <a:rPr lang="en-US" sz="1200" baseline="0" dirty="0" err="1"/>
                  <a:t>tâm</a:t>
                </a:r>
                <a:r>
                  <a:rPr lang="en-US" sz="1200" baseline="0" dirty="0"/>
                  <a:t> </a:t>
                </a:r>
                <a:r>
                  <a:rPr lang="en-US" sz="1200" baseline="0" dirty="0" err="1"/>
                  <a:t>là</a:t>
                </a:r>
                <a:r>
                  <a:rPr lang="en-US" sz="1200" baseline="0" dirty="0"/>
                  <a:t> </a:t>
                </a:r>
                <a:r>
                  <a:rPr lang="en-US" sz="1200" baseline="0" dirty="0" err="1"/>
                  <a:t>lấy</a:t>
                </a:r>
                <a:r>
                  <a:rPr lang="en-US" sz="1200" baseline="0" dirty="0"/>
                  <a:t> </a:t>
                </a:r>
                <a:r>
                  <a:rPr lang="en-US" sz="1200" baseline="0" dirty="0" err="1"/>
                  <a:t>được</a:t>
                </a:r>
                <a:r>
                  <a:rPr lang="en-US" sz="1200" baseline="0" dirty="0"/>
                  <a:t> </a:t>
                </a:r>
                <a:r>
                  <a:rPr lang="en-US" sz="1200" baseline="0" dirty="0" err="1"/>
                  <a:t>viên</a:t>
                </a:r>
                <a:r>
                  <a:rPr lang="en-US" sz="1200" baseline="0" dirty="0"/>
                  <a:t> bi </a:t>
                </a:r>
                <a:r>
                  <a:rPr lang="en-US" sz="1200" baseline="0" dirty="0" err="1"/>
                  <a:t>màu</a:t>
                </a:r>
                <a:r>
                  <a:rPr lang="en-US" sz="1200" baseline="0" dirty="0"/>
                  <a:t> </a:t>
                </a:r>
                <a:r>
                  <a:rPr lang="en-US" sz="1200" baseline="0" dirty="0" err="1"/>
                  <a:t>xanh</a:t>
                </a:r>
                <a:r>
                  <a:rPr lang="en-US" sz="1200" baseline="0" dirty="0"/>
                  <a:t>, </a:t>
                </a:r>
                <a:r>
                  <a:rPr lang="en-US" sz="1200" baseline="0" dirty="0" err="1"/>
                  <a:t>xác</a:t>
                </a:r>
                <a:r>
                  <a:rPr lang="en-US" sz="1200" baseline="0" dirty="0"/>
                  <a:t> </a:t>
                </a:r>
                <a:r>
                  <a:rPr lang="en-US" sz="1200" baseline="0" dirty="0" err="1"/>
                  <a:t>suất</a:t>
                </a:r>
                <a:r>
                  <a:rPr lang="en-US" sz="1200" baseline="0" dirty="0"/>
                  <a:t> </a:t>
                </a:r>
                <a:r>
                  <a:rPr lang="en-US" sz="1200" baseline="0" dirty="0" err="1"/>
                  <a:t>của</a:t>
                </a:r>
                <a:r>
                  <a:rPr lang="en-US" sz="1200" baseline="0" dirty="0"/>
                  <a:t> </a:t>
                </a:r>
                <a:r>
                  <a:rPr lang="en-US" sz="1200" baseline="0" dirty="0" err="1"/>
                  <a:t>kết</a:t>
                </a:r>
                <a:r>
                  <a:rPr lang="en-US" sz="1200" baseline="0" dirty="0"/>
                  <a:t> </a:t>
                </a:r>
                <a:r>
                  <a:rPr lang="en-US" sz="1200" baseline="0" dirty="0" err="1"/>
                  <a:t>cục</a:t>
                </a:r>
                <a:r>
                  <a:rPr lang="en-US" sz="1200" baseline="0" dirty="0"/>
                  <a:t> </a:t>
                </a:r>
                <a:r>
                  <a:rPr lang="en-US" sz="1200" baseline="0" dirty="0" err="1"/>
                  <a:t>này</a:t>
                </a:r>
                <a:r>
                  <a:rPr lang="en-US" sz="1200" baseline="0" dirty="0"/>
                  <a:t> </a:t>
                </a:r>
                <a:r>
                  <a:rPr lang="en-US" sz="1200" baseline="0" dirty="0" err="1"/>
                  <a:t>là</a:t>
                </a:r>
                <a:r>
                  <a:rPr lang="en-US" sz="1200" baseline="0" dirty="0"/>
                  <a:t> theta/3. </a:t>
                </a:r>
                <a:r>
                  <a:rPr lang="en-US" sz="1200" baseline="0" dirty="0" err="1"/>
                  <a:t>Nếu</a:t>
                </a:r>
                <a:r>
                  <a:rPr lang="en-US" sz="1200" baseline="0" dirty="0"/>
                  <a:t> theta=0, </a:t>
                </a:r>
                <a:r>
                  <a:rPr lang="en-US" sz="1200" baseline="0" dirty="0" err="1"/>
                  <a:t>thì</a:t>
                </a:r>
                <a:r>
                  <a:rPr lang="en-US" sz="1200" baseline="0" dirty="0"/>
                  <a:t> ta </a:t>
                </a:r>
                <a:r>
                  <a:rPr lang="en-US" sz="1200" baseline="0" dirty="0" err="1"/>
                  <a:t>sẽ</a:t>
                </a:r>
                <a:r>
                  <a:rPr lang="en-US" sz="1200" baseline="0" dirty="0"/>
                  <a:t> </a:t>
                </a:r>
                <a:r>
                  <a:rPr lang="en-US" sz="1200" baseline="0" dirty="0" err="1"/>
                  <a:t>không</a:t>
                </a:r>
                <a:r>
                  <a:rPr lang="en-US" sz="1200" baseline="0" dirty="0"/>
                  <a:t> </a:t>
                </a:r>
                <a:r>
                  <a:rPr lang="en-US" sz="1200" baseline="0" dirty="0" err="1"/>
                  <a:t>thể</a:t>
                </a:r>
                <a:r>
                  <a:rPr lang="en-US" sz="1200" baseline="0" dirty="0"/>
                  <a:t> </a:t>
                </a:r>
                <a:r>
                  <a:rPr lang="en-US" sz="1200" baseline="0" dirty="0" err="1"/>
                  <a:t>lấy</a:t>
                </a:r>
                <a:r>
                  <a:rPr lang="en-US" sz="1200" baseline="0" dirty="0"/>
                  <a:t> </a:t>
                </a:r>
                <a:r>
                  <a:rPr lang="en-US" sz="1200" baseline="0" dirty="0" err="1"/>
                  <a:t>được</a:t>
                </a:r>
                <a:r>
                  <a:rPr lang="en-US" sz="1200" baseline="0" dirty="0"/>
                  <a:t> </a:t>
                </a:r>
                <a:r>
                  <a:rPr lang="en-US" sz="1200" baseline="0" dirty="0" err="1"/>
                  <a:t>viên</a:t>
                </a:r>
                <a:r>
                  <a:rPr lang="en-US" sz="1200" baseline="0" dirty="0"/>
                  <a:t> bi </a:t>
                </a:r>
                <a:r>
                  <a:rPr lang="en-US" sz="1200" baseline="0" dirty="0" err="1"/>
                  <a:t>màu</a:t>
                </a:r>
                <a:r>
                  <a:rPr lang="en-US" sz="1200" baseline="0" dirty="0"/>
                  <a:t> </a:t>
                </a:r>
                <a:r>
                  <a:rPr lang="en-US" sz="1200" baseline="0" dirty="0" err="1"/>
                  <a:t>xanh</a:t>
                </a:r>
                <a:r>
                  <a:rPr lang="en-US" sz="1200" baseline="0" dirty="0"/>
                  <a:t> </a:t>
                </a:r>
                <a:r>
                  <a:rPr lang="en-US" sz="1200" baseline="0" dirty="0" err="1"/>
                  <a:t>nào</a:t>
                </a:r>
                <a:r>
                  <a:rPr lang="en-US" sz="1200" baseline="0" dirty="0"/>
                  <a:t>. </a:t>
                </a:r>
                <a:r>
                  <a:rPr lang="en-US" sz="1200" baseline="0" dirty="0" err="1"/>
                  <a:t>Nếu</a:t>
                </a:r>
                <a:r>
                  <a:rPr lang="en-US" sz="1200" baseline="0" dirty="0"/>
                  <a:t> theta=3, </a:t>
                </a:r>
                <a:r>
                  <a:rPr lang="en-US" sz="1200" baseline="0" dirty="0" err="1"/>
                  <a:t>thì</a:t>
                </a:r>
                <a:r>
                  <a:rPr lang="en-US" sz="1200" baseline="0" dirty="0"/>
                  <a:t> </a:t>
                </a:r>
                <a:r>
                  <a:rPr lang="en-US" sz="1200" baseline="0" dirty="0" err="1"/>
                  <a:t>xác</a:t>
                </a:r>
                <a:r>
                  <a:rPr lang="en-US" sz="1200" baseline="0" dirty="0"/>
                  <a:t> </a:t>
                </a:r>
                <a:r>
                  <a:rPr lang="en-US" sz="1200" baseline="0" dirty="0" err="1"/>
                  <a:t>suất</a:t>
                </a:r>
                <a:r>
                  <a:rPr lang="en-US" sz="1200" baseline="0" dirty="0"/>
                  <a:t> ta </a:t>
                </a:r>
                <a:r>
                  <a:rPr lang="en-US" sz="1200" baseline="0" dirty="0" err="1"/>
                  <a:t>lấy</a:t>
                </a:r>
                <a:r>
                  <a:rPr lang="en-US" sz="1200" baseline="0" dirty="0"/>
                  <a:t> </a:t>
                </a:r>
                <a:r>
                  <a:rPr lang="en-US" sz="1200" baseline="0" dirty="0" err="1"/>
                  <a:t>được</a:t>
                </a:r>
                <a:r>
                  <a:rPr lang="en-US" sz="1200" baseline="0" dirty="0"/>
                  <a:t> bi </a:t>
                </a:r>
                <a:r>
                  <a:rPr lang="en-US" sz="1200" baseline="0" dirty="0" err="1"/>
                  <a:t>màu</a:t>
                </a:r>
                <a:r>
                  <a:rPr lang="en-US" sz="1200" baseline="0" dirty="0"/>
                  <a:t> </a:t>
                </a:r>
                <a:r>
                  <a:rPr lang="en-US" sz="1200" baseline="0" dirty="0" err="1"/>
                  <a:t>xanh</a:t>
                </a:r>
                <a:r>
                  <a:rPr lang="en-US" sz="1200" baseline="0" dirty="0"/>
                  <a:t> </a:t>
                </a:r>
                <a:r>
                  <a:rPr lang="en-US" sz="1200" baseline="0" dirty="0" err="1"/>
                  <a:t>là</a:t>
                </a:r>
                <a:r>
                  <a:rPr lang="en-US" sz="1200" baseline="0" dirty="0"/>
                  <a:t> 100%. </a:t>
                </a:r>
                <a:r>
                  <a:rPr lang="en-US" sz="1200" baseline="0" dirty="0" err="1"/>
                  <a:t>Tương</a:t>
                </a:r>
                <a:r>
                  <a:rPr lang="en-US" sz="1200" baseline="0" dirty="0"/>
                  <a:t> </a:t>
                </a:r>
                <a:r>
                  <a:rPr lang="en-US" sz="1200" baseline="0" dirty="0" err="1"/>
                  <a:t>tự</a:t>
                </a:r>
                <a:r>
                  <a:rPr lang="en-US" sz="1200" baseline="0" dirty="0"/>
                  <a:t>, ta </a:t>
                </a:r>
                <a:r>
                  <a:rPr lang="en-US" sz="1200" baseline="0" dirty="0" err="1"/>
                  <a:t>có</a:t>
                </a:r>
                <a:r>
                  <a:rPr lang="en-US" sz="1200" baseline="0" dirty="0"/>
                  <a:t> </a:t>
                </a:r>
                <a:r>
                  <a:rPr lang="en-US" sz="1200" baseline="0" dirty="0" err="1"/>
                  <a:t>xác</a:t>
                </a:r>
                <a:r>
                  <a:rPr lang="en-US" sz="1200" baseline="0" dirty="0"/>
                  <a:t> </a:t>
                </a:r>
                <a:r>
                  <a:rPr lang="en-US" sz="1200" baseline="0" dirty="0" err="1"/>
                  <a:t>suất</a:t>
                </a:r>
                <a:r>
                  <a:rPr lang="en-US" sz="1200" baseline="0" dirty="0"/>
                  <a:t> </a:t>
                </a:r>
                <a:r>
                  <a:rPr lang="en-US" sz="1200" baseline="0" dirty="0" err="1"/>
                  <a:t>lấy</a:t>
                </a:r>
                <a:r>
                  <a:rPr lang="en-US" sz="1200" baseline="0" dirty="0"/>
                  <a:t> </a:t>
                </a:r>
                <a:r>
                  <a:rPr lang="en-US" sz="1200" baseline="0" dirty="0" err="1"/>
                  <a:t>được</a:t>
                </a:r>
                <a:r>
                  <a:rPr lang="en-US" sz="1200" baseline="0" dirty="0"/>
                  <a:t> bi </a:t>
                </a:r>
                <a:r>
                  <a:rPr lang="en-US" sz="1200" baseline="0" dirty="0" err="1"/>
                  <a:t>xanh</a:t>
                </a:r>
                <a:r>
                  <a:rPr lang="en-US" sz="1200" baseline="0" dirty="0"/>
                  <a:t> </a:t>
                </a:r>
                <a:r>
                  <a:rPr lang="en-US" sz="1200" baseline="0" dirty="0" err="1"/>
                  <a:t>có</a:t>
                </a:r>
                <a:r>
                  <a:rPr lang="en-US" sz="1200" baseline="0" dirty="0"/>
                  <a:t> </a:t>
                </a:r>
                <a:r>
                  <a:rPr lang="en-US" sz="1200" baseline="0" dirty="0" err="1"/>
                  <a:t>thể</a:t>
                </a:r>
                <a:r>
                  <a:rPr lang="en-US" sz="1200" baseline="0" dirty="0"/>
                  <a:t> </a:t>
                </a:r>
                <a:r>
                  <a:rPr lang="en-US" sz="1200" baseline="0" dirty="0" err="1"/>
                  <a:t>là</a:t>
                </a:r>
                <a:r>
                  <a:rPr lang="en-US" sz="1200" baseline="0" dirty="0"/>
                  <a:t> 1/3 </a:t>
                </a:r>
                <a:r>
                  <a:rPr lang="en-US" sz="1200" baseline="0" dirty="0" err="1"/>
                  <a:t>hoặc</a:t>
                </a:r>
                <a:r>
                  <a:rPr lang="en-US" sz="1200" baseline="0" dirty="0"/>
                  <a:t> 2/3. </a:t>
                </a:r>
              </a:p>
              <a:p>
                <a:pPr marL="520700" indent="-342900">
                  <a:lnSpc>
                    <a:spcPct val="114000"/>
                  </a:lnSpc>
                  <a:spcBef>
                    <a:spcPts val="0"/>
                  </a:spcBef>
                </a:pPr>
                <a:endParaRPr lang="en-US" sz="1200" baseline="0" dirty="0"/>
              </a:p>
              <a:p>
                <a:pPr marL="520700" indent="-342900">
                  <a:lnSpc>
                    <a:spcPct val="114000"/>
                  </a:lnSpc>
                  <a:spcBef>
                    <a:spcPts val="0"/>
                  </a:spcBef>
                </a:pPr>
                <a:r>
                  <a:rPr lang="en-US" sz="1200" baseline="0" dirty="0" err="1"/>
                  <a:t>Lưu</a:t>
                </a:r>
                <a:r>
                  <a:rPr lang="en-US" sz="1200" baseline="0" dirty="0"/>
                  <a:t> ý: ta </a:t>
                </a:r>
                <a:r>
                  <a:rPr lang="en-US" sz="1200" baseline="0" dirty="0" err="1"/>
                  <a:t>không</a:t>
                </a:r>
                <a:r>
                  <a:rPr lang="en-US" sz="1200" baseline="0" dirty="0"/>
                  <a:t> </a:t>
                </a:r>
                <a:r>
                  <a:rPr lang="en-US" sz="1200" baseline="0" dirty="0" err="1"/>
                  <a:t>biết</a:t>
                </a:r>
                <a:r>
                  <a:rPr lang="en-US" sz="1200" baseline="0" dirty="0"/>
                  <a:t> </a:t>
                </a:r>
                <a:r>
                  <a:rPr lang="en-US" sz="1200" baseline="0" dirty="0" err="1"/>
                  <a:t>được</a:t>
                </a:r>
                <a:r>
                  <a:rPr lang="en-US" sz="1200" baseline="0" dirty="0"/>
                  <a:t> </a:t>
                </a:r>
                <a:r>
                  <a:rPr lang="en-US" sz="1200" baseline="0" dirty="0" err="1"/>
                  <a:t>trong</a:t>
                </a:r>
                <a:r>
                  <a:rPr lang="en-US" sz="1200" baseline="0" dirty="0"/>
                  <a:t> </a:t>
                </a:r>
                <a:r>
                  <a:rPr lang="en-US" sz="1200" baseline="0" dirty="0" err="1"/>
                  <a:t>túi</a:t>
                </a:r>
                <a:r>
                  <a:rPr lang="en-US" sz="1200" baseline="0" dirty="0"/>
                  <a:t> </a:t>
                </a:r>
                <a:r>
                  <a:rPr lang="en-US" sz="1200" baseline="0" dirty="0" err="1"/>
                  <a:t>có</a:t>
                </a:r>
                <a:r>
                  <a:rPr lang="en-US" sz="1200" baseline="0" dirty="0"/>
                  <a:t> bao </a:t>
                </a:r>
                <a:r>
                  <a:rPr lang="en-US" sz="1200" baseline="0" dirty="0" err="1"/>
                  <a:t>nhiêu</a:t>
                </a:r>
                <a:r>
                  <a:rPr lang="en-US" sz="1200" baseline="0" dirty="0"/>
                  <a:t> bi </a:t>
                </a:r>
                <a:r>
                  <a:rPr lang="en-US" sz="1200" baseline="0" dirty="0" err="1"/>
                  <a:t>màu</a:t>
                </a:r>
                <a:r>
                  <a:rPr lang="en-US" sz="1200" baseline="0" dirty="0"/>
                  <a:t> </a:t>
                </a:r>
                <a:r>
                  <a:rPr lang="en-US" sz="1200" baseline="0" dirty="0" err="1"/>
                  <a:t>xanh</a:t>
                </a:r>
                <a:r>
                  <a:rPr lang="en-US" sz="1200" baseline="0" dirty="0"/>
                  <a:t>, </a:t>
                </a:r>
                <a:r>
                  <a:rPr lang="en-US" sz="1200" baseline="0" dirty="0" err="1"/>
                  <a:t>tức</a:t>
                </a:r>
                <a:r>
                  <a:rPr lang="en-US" sz="1200" baseline="0" dirty="0"/>
                  <a:t> </a:t>
                </a:r>
                <a:r>
                  <a:rPr lang="en-US" sz="1200" baseline="0" dirty="0" err="1"/>
                  <a:t>là</a:t>
                </a:r>
                <a:r>
                  <a:rPr lang="en-US" sz="1200" baseline="0" dirty="0"/>
                  <a:t> ta </a:t>
                </a:r>
                <a:r>
                  <a:rPr lang="en-US" sz="1200" baseline="0" dirty="0" err="1"/>
                  <a:t>không</a:t>
                </a:r>
                <a:r>
                  <a:rPr lang="en-US" sz="1200" baseline="0" dirty="0"/>
                  <a:t> </a:t>
                </a:r>
                <a:r>
                  <a:rPr lang="en-US" sz="1200" baseline="0" dirty="0" err="1"/>
                  <a:t>biết</a:t>
                </a:r>
                <a:r>
                  <a:rPr lang="en-US" sz="1200" baseline="0" dirty="0"/>
                  <a:t> </a:t>
                </a:r>
                <a:r>
                  <a:rPr lang="en-US" sz="1200" baseline="0" dirty="0" err="1"/>
                  <a:t>được</a:t>
                </a:r>
                <a:r>
                  <a:rPr lang="en-US" sz="1200" baseline="0" dirty="0"/>
                  <a:t> </a:t>
                </a:r>
                <a:r>
                  <a:rPr lang="en-US" sz="1200" baseline="0" dirty="0" err="1"/>
                  <a:t>chính</a:t>
                </a:r>
                <a:r>
                  <a:rPr lang="en-US" sz="1200" baseline="0" dirty="0"/>
                  <a:t> </a:t>
                </a:r>
                <a:r>
                  <a:rPr lang="en-US" sz="1200" baseline="0" dirty="0" err="1"/>
                  <a:t>xác</a:t>
                </a:r>
                <a:r>
                  <a:rPr lang="en-US" sz="1200" baseline="0" dirty="0"/>
                  <a:t> theta = bao </a:t>
                </a:r>
                <a:r>
                  <a:rPr lang="en-US" sz="1200" baseline="0" dirty="0" err="1"/>
                  <a:t>nhiêu</a:t>
                </a:r>
                <a:r>
                  <a:rPr lang="en-US" sz="1200" baseline="0" dirty="0"/>
                  <a:t>.</a:t>
                </a:r>
              </a:p>
              <a:p>
                <a:pPr marL="520700" indent="-342900">
                  <a:lnSpc>
                    <a:spcPct val="114000"/>
                  </a:lnSpc>
                  <a:spcBef>
                    <a:spcPts val="0"/>
                  </a:spcBef>
                </a:pPr>
                <a:endParaRPr lang="en-US" sz="1200" dirty="0"/>
              </a:p>
              <a:p>
                <a:pPr marL="520700" indent="-342900">
                  <a:lnSpc>
                    <a:spcPct val="114000"/>
                  </a:lnSpc>
                  <a:spcBef>
                    <a:spcPts val="0"/>
                  </a:spcBef>
                </a:pPr>
                <a:r>
                  <a:rPr lang="en-US" sz="1200" b="1" dirty="0" err="1"/>
                  <a:t>Câu</a:t>
                </a:r>
                <a:r>
                  <a:rPr lang="en-US" sz="1200" b="1" dirty="0"/>
                  <a:t> </a:t>
                </a:r>
                <a:r>
                  <a:rPr lang="en-US" sz="1200" b="1" dirty="0" err="1"/>
                  <a:t>hỏi</a:t>
                </a:r>
                <a:r>
                  <a:rPr lang="en-US" sz="1200" b="1" dirty="0"/>
                  <a:t>: </a:t>
                </a:r>
                <a:r>
                  <a:rPr lang="en-US" sz="1200" dirty="0" err="1"/>
                  <a:t>Giá</a:t>
                </a:r>
                <a:r>
                  <a:rPr lang="en-US" sz="1200" dirty="0"/>
                  <a:t> </a:t>
                </a:r>
                <a:r>
                  <a:rPr lang="en-US" sz="1200" dirty="0" err="1"/>
                  <a:t>trị</a:t>
                </a:r>
                <a:r>
                  <a:rPr lang="en-US" sz="1200" dirty="0"/>
                  <a:t> </a:t>
                </a:r>
                <a:r>
                  <a:rPr lang="en-US" sz="1200" i="0">
                    <a:latin typeface="Cambria Math" panose="02040503050406030204" pitchFamily="18" charset="0"/>
                    <a:ea typeface="Cambria Math" panose="02040503050406030204" pitchFamily="18" charset="0"/>
                  </a:rPr>
                  <a:t>𝜃</a:t>
                </a:r>
                <a:r>
                  <a:rPr lang="en-US" sz="1200" dirty="0"/>
                  <a:t> </a:t>
                </a:r>
                <a:r>
                  <a:rPr lang="en-US" sz="1200" dirty="0" err="1"/>
                  <a:t>bằng</a:t>
                </a:r>
                <a:r>
                  <a:rPr lang="en-US" sz="1200" dirty="0"/>
                  <a:t> bao </a:t>
                </a:r>
                <a:r>
                  <a:rPr lang="en-US" sz="1200" dirty="0" err="1"/>
                  <a:t>nhiêu</a:t>
                </a:r>
                <a:r>
                  <a:rPr lang="en-US" sz="1200" dirty="0"/>
                  <a:t> </a:t>
                </a:r>
                <a:r>
                  <a:rPr lang="en-US" sz="1200" dirty="0" err="1"/>
                  <a:t>thì</a:t>
                </a:r>
                <a:r>
                  <a:rPr lang="en-US" sz="1200" dirty="0"/>
                  <a:t> </a:t>
                </a:r>
                <a:r>
                  <a:rPr lang="en-US" sz="1200" dirty="0" err="1"/>
                  <a:t>khả</a:t>
                </a:r>
                <a:r>
                  <a:rPr lang="en-US" sz="1200" dirty="0"/>
                  <a:t> </a:t>
                </a:r>
                <a:r>
                  <a:rPr lang="en-US" sz="1200" dirty="0" err="1"/>
                  <a:t>năng</a:t>
                </a:r>
                <a:r>
                  <a:rPr lang="en-US" sz="1200" dirty="0"/>
                  <a:t> ta </a:t>
                </a:r>
                <a:r>
                  <a:rPr lang="en-US" sz="1200" dirty="0" err="1"/>
                  <a:t>quan</a:t>
                </a:r>
                <a:r>
                  <a:rPr lang="en-US" sz="1200" dirty="0"/>
                  <a:t> </a:t>
                </a:r>
                <a:r>
                  <a:rPr lang="en-US" sz="1200" dirty="0" err="1"/>
                  <a:t>sát</a:t>
                </a:r>
                <a:r>
                  <a:rPr lang="en-US" sz="1200" dirty="0"/>
                  <a:t> </a:t>
                </a:r>
                <a:r>
                  <a:rPr lang="en-US" sz="1200" dirty="0" err="1"/>
                  <a:t>được</a:t>
                </a:r>
                <a:r>
                  <a:rPr lang="en-US" sz="1200" dirty="0"/>
                  <a:t> </a:t>
                </a:r>
                <a:r>
                  <a:rPr lang="en-US" sz="1200" dirty="0" err="1"/>
                  <a:t>kết</a:t>
                </a:r>
                <a:r>
                  <a:rPr lang="en-US" sz="1200" dirty="0"/>
                  <a:t> </a:t>
                </a:r>
                <a:r>
                  <a:rPr lang="en-US" sz="1200" dirty="0" err="1"/>
                  <a:t>quả</a:t>
                </a:r>
                <a:r>
                  <a:rPr lang="en-US" sz="1200" dirty="0"/>
                  <a:t> </a:t>
                </a:r>
                <a:r>
                  <a:rPr lang="en-US" sz="1200" dirty="0" err="1"/>
                  <a:t>thực</a:t>
                </a:r>
                <a:r>
                  <a:rPr lang="en-US" sz="1200" dirty="0"/>
                  <a:t> </a:t>
                </a:r>
                <a:r>
                  <a:rPr lang="en-US" sz="1200" dirty="0" err="1"/>
                  <a:t>nghiệm</a:t>
                </a:r>
                <a:r>
                  <a:rPr lang="en-US" sz="1200" dirty="0"/>
                  <a:t> </a:t>
                </a:r>
                <a:r>
                  <a:rPr lang="en-US" sz="1200" dirty="0" err="1"/>
                  <a:t>trên</a:t>
                </a:r>
                <a:r>
                  <a:rPr lang="en-US" sz="1200" dirty="0"/>
                  <a:t> </a:t>
                </a:r>
                <a:r>
                  <a:rPr lang="en-US" sz="1200" dirty="0" err="1"/>
                  <a:t>là</a:t>
                </a:r>
                <a:r>
                  <a:rPr lang="en-US" sz="1200" dirty="0"/>
                  <a:t> </a:t>
                </a:r>
                <a:r>
                  <a:rPr lang="en-US" sz="1200" dirty="0" err="1"/>
                  <a:t>lớn</a:t>
                </a:r>
                <a:r>
                  <a:rPr lang="en-US" sz="1200" dirty="0"/>
                  <a:t> </a:t>
                </a:r>
                <a:r>
                  <a:rPr lang="en-US" sz="1200" dirty="0" err="1"/>
                  <a:t>nhất</a:t>
                </a:r>
                <a:r>
                  <a:rPr lang="en-US" sz="1200" dirty="0"/>
                  <a:t>? </a:t>
                </a:r>
                <a:r>
                  <a:rPr lang="en-US" sz="1200" dirty="0" err="1"/>
                  <a:t>Số</a:t>
                </a:r>
                <a:r>
                  <a:rPr lang="en-US" sz="1200" baseline="0" dirty="0"/>
                  <a:t> </a:t>
                </a:r>
                <a:r>
                  <a:rPr lang="en-US" sz="1200" baseline="0" dirty="0" err="1"/>
                  <a:t>viên</a:t>
                </a:r>
                <a:r>
                  <a:rPr lang="en-US" sz="1200" baseline="0" dirty="0"/>
                  <a:t> bi </a:t>
                </a:r>
                <a:r>
                  <a:rPr lang="en-US" sz="1200" baseline="0" dirty="0" err="1"/>
                  <a:t>màu</a:t>
                </a:r>
                <a:r>
                  <a:rPr lang="en-US" sz="1200" baseline="0" dirty="0"/>
                  <a:t> </a:t>
                </a:r>
                <a:r>
                  <a:rPr lang="en-US" sz="1200" baseline="0" dirty="0" err="1"/>
                  <a:t>xanh</a:t>
                </a:r>
                <a:r>
                  <a:rPr lang="en-US" sz="1200" baseline="0" dirty="0"/>
                  <a:t> </a:t>
                </a:r>
                <a:r>
                  <a:rPr lang="en-US" sz="1200" baseline="0" dirty="0" err="1"/>
                  <a:t>bằng</a:t>
                </a:r>
                <a:r>
                  <a:rPr lang="en-US" sz="1200" baseline="0" dirty="0"/>
                  <a:t> bao </a:t>
                </a:r>
                <a:r>
                  <a:rPr lang="en-US" sz="1200" baseline="0" dirty="0" err="1"/>
                  <a:t>nhiêu</a:t>
                </a:r>
                <a:r>
                  <a:rPr lang="en-US" sz="1200" baseline="0" dirty="0"/>
                  <a:t> </a:t>
                </a:r>
                <a:r>
                  <a:rPr lang="en-US" sz="1200" baseline="0" dirty="0" err="1"/>
                  <a:t>thì</a:t>
                </a:r>
                <a:r>
                  <a:rPr lang="en-US" sz="1200" baseline="0" dirty="0"/>
                  <a:t> </a:t>
                </a:r>
                <a:r>
                  <a:rPr lang="en-US" sz="1200" baseline="0" dirty="0" err="1"/>
                  <a:t>khả</a:t>
                </a:r>
                <a:r>
                  <a:rPr lang="en-US" sz="1200" baseline="0" dirty="0"/>
                  <a:t> </a:t>
                </a:r>
                <a:r>
                  <a:rPr lang="en-US" sz="1200" baseline="0" dirty="0" err="1"/>
                  <a:t>năng</a:t>
                </a:r>
                <a:r>
                  <a:rPr lang="en-US" sz="1200" baseline="0" dirty="0"/>
                  <a:t> ta </a:t>
                </a:r>
                <a:r>
                  <a:rPr lang="en-US" sz="1200" baseline="0" dirty="0" err="1"/>
                  <a:t>quan</a:t>
                </a:r>
                <a:r>
                  <a:rPr lang="en-US" sz="1200" baseline="0" dirty="0"/>
                  <a:t> </a:t>
                </a:r>
                <a:r>
                  <a:rPr lang="en-US" sz="1200" baseline="0" dirty="0" err="1"/>
                  <a:t>sát</a:t>
                </a:r>
                <a:r>
                  <a:rPr lang="en-US" sz="1200" baseline="0" dirty="0"/>
                  <a:t> </a:t>
                </a:r>
                <a:r>
                  <a:rPr lang="en-US" sz="1200" baseline="0" dirty="0" err="1"/>
                  <a:t>được</a:t>
                </a:r>
                <a:r>
                  <a:rPr lang="en-US" sz="1200" baseline="0" dirty="0"/>
                  <a:t> </a:t>
                </a:r>
                <a:r>
                  <a:rPr lang="en-US" sz="1200" baseline="0" dirty="0" err="1"/>
                  <a:t>kết</a:t>
                </a:r>
                <a:r>
                  <a:rPr lang="en-US" sz="1200" baseline="0" dirty="0"/>
                  <a:t> </a:t>
                </a:r>
                <a:r>
                  <a:rPr lang="en-US" sz="1200" baseline="0" dirty="0" err="1"/>
                  <a:t>quả</a:t>
                </a:r>
                <a:r>
                  <a:rPr lang="en-US" sz="1200" baseline="0" dirty="0"/>
                  <a:t> </a:t>
                </a:r>
                <a:r>
                  <a:rPr lang="en-US" sz="1200" baseline="0" dirty="0" err="1"/>
                  <a:t>của</a:t>
                </a:r>
                <a:r>
                  <a:rPr lang="en-US" sz="1200" baseline="0" dirty="0"/>
                  <a:t> </a:t>
                </a:r>
                <a:r>
                  <a:rPr lang="en-US" sz="1200" baseline="0" dirty="0" err="1"/>
                  <a:t>thực</a:t>
                </a:r>
                <a:r>
                  <a:rPr lang="en-US" sz="1200" baseline="0" dirty="0"/>
                  <a:t> </a:t>
                </a:r>
                <a:r>
                  <a:rPr lang="en-US" sz="1200" baseline="0" dirty="0" err="1"/>
                  <a:t>nghiệm</a:t>
                </a:r>
                <a:r>
                  <a:rPr lang="en-US" sz="1200" baseline="0" dirty="0"/>
                  <a:t> </a:t>
                </a:r>
                <a:r>
                  <a:rPr lang="en-US" sz="1200" baseline="0" dirty="0" err="1"/>
                  <a:t>trên</a:t>
                </a:r>
                <a:r>
                  <a:rPr lang="en-US" sz="1200" baseline="0" dirty="0"/>
                  <a:t> </a:t>
                </a:r>
                <a:r>
                  <a:rPr lang="en-US" sz="1200" baseline="0" dirty="0" err="1"/>
                  <a:t>xanh</a:t>
                </a:r>
                <a:r>
                  <a:rPr lang="en-US" sz="1200" baseline="0" dirty="0"/>
                  <a:t> </a:t>
                </a:r>
                <a:r>
                  <a:rPr lang="en-US" sz="1200" baseline="0" dirty="0" err="1"/>
                  <a:t>đỏ</a:t>
                </a:r>
                <a:r>
                  <a:rPr lang="en-US" sz="1200" baseline="0" dirty="0"/>
                  <a:t> </a:t>
                </a:r>
                <a:r>
                  <a:rPr lang="en-US" sz="1200" baseline="0" dirty="0" err="1"/>
                  <a:t>xanh</a:t>
                </a:r>
                <a:r>
                  <a:rPr lang="en-US" sz="1200" baseline="0" dirty="0"/>
                  <a:t> </a:t>
                </a:r>
                <a:r>
                  <a:rPr lang="en-US" sz="1200" baseline="0" dirty="0" err="1"/>
                  <a:t>xanh</a:t>
                </a:r>
                <a:r>
                  <a:rPr lang="en-US" sz="1200" baseline="0" dirty="0"/>
                  <a:t> </a:t>
                </a:r>
                <a:r>
                  <a:rPr lang="en-US" sz="1200" baseline="0" dirty="0" err="1"/>
                  <a:t>là</a:t>
                </a:r>
                <a:r>
                  <a:rPr lang="en-US" sz="1200" baseline="0" dirty="0"/>
                  <a:t> </a:t>
                </a:r>
                <a:r>
                  <a:rPr lang="en-US" sz="1200" baseline="0" dirty="0" err="1"/>
                  <a:t>lớn</a:t>
                </a:r>
                <a:r>
                  <a:rPr lang="en-US" sz="1200" baseline="0" dirty="0"/>
                  <a:t> </a:t>
                </a:r>
                <a:r>
                  <a:rPr lang="en-US" sz="1200" baseline="0" dirty="0" err="1"/>
                  <a:t>nhất</a:t>
                </a:r>
                <a:r>
                  <a:rPr lang="en-US" sz="1200" baseline="0" dirty="0"/>
                  <a:t>? </a:t>
                </a:r>
                <a:r>
                  <a:rPr lang="en-US" sz="1200" baseline="0" dirty="0" err="1"/>
                  <a:t>Nếu</a:t>
                </a:r>
                <a:r>
                  <a:rPr lang="en-US" sz="1200" baseline="0" dirty="0"/>
                  <a:t> theta = 0 </a:t>
                </a:r>
                <a:r>
                  <a:rPr lang="en-US" sz="1200" baseline="0" dirty="0" err="1"/>
                  <a:t>thì</a:t>
                </a:r>
                <a:r>
                  <a:rPr lang="en-US" sz="1200" baseline="0" dirty="0"/>
                  <a:t> ta </a:t>
                </a:r>
                <a:r>
                  <a:rPr lang="en-US" sz="1200" baseline="0" dirty="0" err="1"/>
                  <a:t>có</a:t>
                </a:r>
                <a:r>
                  <a:rPr lang="en-US" sz="1200" baseline="0" dirty="0"/>
                  <a:t> </a:t>
                </a:r>
                <a:r>
                  <a:rPr lang="en-US" sz="1200" baseline="0" dirty="0" err="1"/>
                  <a:t>quan</a:t>
                </a:r>
                <a:r>
                  <a:rPr lang="en-US" sz="1200" baseline="0" dirty="0"/>
                  <a:t> </a:t>
                </a:r>
                <a:r>
                  <a:rPr lang="en-US" sz="1200" baseline="0" dirty="0" err="1"/>
                  <a:t>sát</a:t>
                </a:r>
                <a:r>
                  <a:rPr lang="en-US" sz="1200" baseline="0" dirty="0"/>
                  <a:t> </a:t>
                </a:r>
                <a:r>
                  <a:rPr lang="en-US" sz="1200" baseline="0" dirty="0" err="1"/>
                  <a:t>được</a:t>
                </a:r>
                <a:r>
                  <a:rPr lang="en-US" sz="1200" baseline="0" dirty="0"/>
                  <a:t> </a:t>
                </a:r>
                <a:r>
                  <a:rPr lang="en-US" sz="1200" baseline="0" dirty="0" err="1"/>
                  <a:t>xanh</a:t>
                </a:r>
                <a:r>
                  <a:rPr lang="en-US" sz="1200" baseline="0" dirty="0"/>
                  <a:t> </a:t>
                </a:r>
                <a:r>
                  <a:rPr lang="en-US" sz="1200" baseline="0" dirty="0" err="1"/>
                  <a:t>đỏ</a:t>
                </a:r>
                <a:r>
                  <a:rPr lang="en-US" sz="1200" baseline="0" dirty="0"/>
                  <a:t> </a:t>
                </a:r>
                <a:r>
                  <a:rPr lang="en-US" sz="1200" baseline="0" dirty="0" err="1"/>
                  <a:t>xanh</a:t>
                </a:r>
                <a:r>
                  <a:rPr lang="en-US" sz="1200" baseline="0" dirty="0"/>
                  <a:t> </a:t>
                </a:r>
                <a:r>
                  <a:rPr lang="en-US" sz="1200" baseline="0" dirty="0" err="1"/>
                  <a:t>xanh</a:t>
                </a:r>
                <a:r>
                  <a:rPr lang="en-US" sz="1200" baseline="0" dirty="0"/>
                  <a:t> </a:t>
                </a:r>
                <a:r>
                  <a:rPr lang="en-US" sz="1200" baseline="0" dirty="0" err="1"/>
                  <a:t>không</a:t>
                </a:r>
                <a:r>
                  <a:rPr lang="en-US" sz="1200" baseline="0" dirty="0"/>
                  <a:t>? </a:t>
                </a:r>
                <a:r>
                  <a:rPr lang="en-US" sz="1200" baseline="0" dirty="0" err="1"/>
                  <a:t>Câu</a:t>
                </a:r>
                <a:r>
                  <a:rPr lang="en-US" sz="1200" baseline="0" dirty="0"/>
                  <a:t> </a:t>
                </a:r>
                <a:r>
                  <a:rPr lang="en-US" sz="1200" baseline="0" dirty="0" err="1"/>
                  <a:t>trả</a:t>
                </a:r>
                <a:r>
                  <a:rPr lang="en-US" sz="1200" baseline="0" dirty="0"/>
                  <a:t> </a:t>
                </a:r>
                <a:r>
                  <a:rPr lang="en-US" sz="1200" baseline="0" dirty="0" err="1"/>
                  <a:t>lời</a:t>
                </a:r>
                <a:r>
                  <a:rPr lang="en-US" sz="1200" baseline="0" dirty="0"/>
                  <a:t> </a:t>
                </a:r>
                <a:r>
                  <a:rPr lang="en-US" sz="1200" baseline="0" dirty="0" err="1"/>
                  <a:t>là</a:t>
                </a:r>
                <a:r>
                  <a:rPr lang="en-US" sz="1200" baseline="0" dirty="0"/>
                  <a:t> </a:t>
                </a:r>
                <a:r>
                  <a:rPr lang="en-US" sz="1200" baseline="0" dirty="0" err="1"/>
                  <a:t>không</a:t>
                </a:r>
                <a:r>
                  <a:rPr lang="en-US" sz="1200" baseline="0" dirty="0"/>
                  <a:t>, </a:t>
                </a:r>
                <a:r>
                  <a:rPr lang="en-US" sz="1200" baseline="0" dirty="0" err="1"/>
                  <a:t>vì</a:t>
                </a:r>
                <a:r>
                  <a:rPr lang="en-US" sz="1200" baseline="0" dirty="0"/>
                  <a:t> </a:t>
                </a:r>
                <a:r>
                  <a:rPr lang="en-US" sz="1200" baseline="0" dirty="0" err="1"/>
                  <a:t>rõ</a:t>
                </a:r>
                <a:r>
                  <a:rPr lang="en-US" sz="1200" baseline="0" dirty="0"/>
                  <a:t> </a:t>
                </a:r>
                <a:r>
                  <a:rPr lang="en-US" sz="1200" baseline="0" dirty="0" err="1"/>
                  <a:t>ràng</a:t>
                </a:r>
                <a:r>
                  <a:rPr lang="en-US" sz="1200" baseline="0" dirty="0"/>
                  <a:t> ta </a:t>
                </a:r>
                <a:r>
                  <a:rPr lang="en-US" sz="1200" baseline="0" dirty="0" err="1"/>
                  <a:t>đã</a:t>
                </a:r>
                <a:r>
                  <a:rPr lang="en-US" sz="1200" baseline="0" dirty="0"/>
                  <a:t> </a:t>
                </a:r>
                <a:r>
                  <a:rPr lang="en-US" sz="1200" baseline="0" dirty="0" err="1"/>
                  <a:t>lấy</a:t>
                </a:r>
                <a:r>
                  <a:rPr lang="en-US" sz="1200" baseline="0" dirty="0"/>
                  <a:t> </a:t>
                </a:r>
                <a:r>
                  <a:rPr lang="en-US" sz="1200" baseline="0" dirty="0" err="1"/>
                  <a:t>được</a:t>
                </a:r>
                <a:r>
                  <a:rPr lang="en-US" sz="1200" baseline="0" dirty="0"/>
                  <a:t> 3 </a:t>
                </a:r>
                <a:r>
                  <a:rPr lang="en-US" sz="1200" baseline="0" dirty="0" err="1"/>
                  <a:t>lần</a:t>
                </a:r>
                <a:r>
                  <a:rPr lang="en-US" sz="1200" baseline="0" dirty="0"/>
                  <a:t> bi </a:t>
                </a:r>
                <a:r>
                  <a:rPr lang="en-US" sz="1200" baseline="0" dirty="0" err="1"/>
                  <a:t>xanh</a:t>
                </a:r>
                <a:r>
                  <a:rPr lang="en-US" sz="1200" baseline="0" dirty="0"/>
                  <a:t>. </a:t>
                </a:r>
                <a:r>
                  <a:rPr lang="en-US" sz="1200" baseline="0" dirty="0" err="1"/>
                  <a:t>Nếu</a:t>
                </a:r>
                <a:r>
                  <a:rPr lang="en-US" sz="1200" baseline="0" dirty="0"/>
                  <a:t> theta = 3 </a:t>
                </a:r>
                <a:r>
                  <a:rPr lang="en-US" sz="1200" baseline="0" dirty="0" err="1"/>
                  <a:t>thì</a:t>
                </a:r>
                <a:r>
                  <a:rPr lang="en-US" sz="1200" baseline="0" dirty="0"/>
                  <a:t> ta </a:t>
                </a:r>
                <a:r>
                  <a:rPr lang="en-US" sz="1200" baseline="0" dirty="0" err="1"/>
                  <a:t>có</a:t>
                </a:r>
                <a:r>
                  <a:rPr lang="en-US" sz="1200" baseline="0" dirty="0"/>
                  <a:t> </a:t>
                </a:r>
                <a:r>
                  <a:rPr lang="en-US" sz="1200" baseline="0" dirty="0" err="1"/>
                  <a:t>quan</a:t>
                </a:r>
                <a:r>
                  <a:rPr lang="en-US" sz="1200" baseline="0" dirty="0"/>
                  <a:t> </a:t>
                </a:r>
                <a:r>
                  <a:rPr lang="en-US" sz="1200" baseline="0" dirty="0" err="1"/>
                  <a:t>sát</a:t>
                </a:r>
                <a:r>
                  <a:rPr lang="en-US" sz="1200" baseline="0" dirty="0"/>
                  <a:t> </a:t>
                </a:r>
                <a:r>
                  <a:rPr lang="en-US" sz="1200" baseline="0" dirty="0" err="1"/>
                  <a:t>được</a:t>
                </a:r>
                <a:r>
                  <a:rPr lang="en-US" sz="1200" baseline="0" dirty="0"/>
                  <a:t> </a:t>
                </a:r>
                <a:r>
                  <a:rPr lang="en-US" sz="1200" baseline="0" dirty="0" err="1"/>
                  <a:t>xanh</a:t>
                </a:r>
                <a:r>
                  <a:rPr lang="en-US" sz="1200" baseline="0" dirty="0"/>
                  <a:t> </a:t>
                </a:r>
                <a:r>
                  <a:rPr lang="en-US" sz="1200" baseline="0" dirty="0" err="1"/>
                  <a:t>đỏ</a:t>
                </a:r>
                <a:r>
                  <a:rPr lang="en-US" sz="1200" baseline="0" dirty="0"/>
                  <a:t> </a:t>
                </a:r>
                <a:r>
                  <a:rPr lang="en-US" sz="1200" baseline="0" dirty="0" err="1"/>
                  <a:t>xanh</a:t>
                </a:r>
                <a:r>
                  <a:rPr lang="en-US" sz="1200" baseline="0" dirty="0"/>
                  <a:t> </a:t>
                </a:r>
                <a:r>
                  <a:rPr lang="en-US" sz="1200" baseline="0" dirty="0" err="1"/>
                  <a:t>xanh</a:t>
                </a:r>
                <a:r>
                  <a:rPr lang="en-US" sz="1200" baseline="0" dirty="0"/>
                  <a:t> </a:t>
                </a:r>
                <a:r>
                  <a:rPr lang="en-US" sz="1200" baseline="0" dirty="0" err="1"/>
                  <a:t>không</a:t>
                </a:r>
                <a:r>
                  <a:rPr lang="en-US" sz="1200" baseline="0" dirty="0"/>
                  <a:t>? </a:t>
                </a:r>
                <a:r>
                  <a:rPr lang="en-US" sz="1200" baseline="0" dirty="0" err="1"/>
                  <a:t>Câu</a:t>
                </a:r>
                <a:r>
                  <a:rPr lang="en-US" sz="1200" baseline="0" dirty="0"/>
                  <a:t> </a:t>
                </a:r>
                <a:r>
                  <a:rPr lang="en-US" sz="1200" baseline="0" dirty="0" err="1"/>
                  <a:t>trả</a:t>
                </a:r>
                <a:r>
                  <a:rPr lang="en-US" sz="1200" baseline="0" dirty="0"/>
                  <a:t> </a:t>
                </a:r>
                <a:r>
                  <a:rPr lang="en-US" sz="1200" baseline="0" dirty="0" err="1"/>
                  <a:t>lời</a:t>
                </a:r>
                <a:r>
                  <a:rPr lang="en-US" sz="1200" baseline="0" dirty="0"/>
                  <a:t> </a:t>
                </a:r>
                <a:r>
                  <a:rPr lang="en-US" sz="1200" baseline="0" dirty="0" err="1"/>
                  <a:t>cũng</a:t>
                </a:r>
                <a:r>
                  <a:rPr lang="en-US" sz="1200" baseline="0" dirty="0"/>
                  <a:t> </a:t>
                </a:r>
                <a:r>
                  <a:rPr lang="en-US" sz="1200" baseline="0" dirty="0" err="1"/>
                  <a:t>là</a:t>
                </a:r>
                <a:r>
                  <a:rPr lang="en-US" sz="1200" baseline="0" dirty="0"/>
                  <a:t> </a:t>
                </a:r>
                <a:r>
                  <a:rPr lang="en-US" sz="1200" baseline="0" dirty="0" err="1"/>
                  <a:t>không</a:t>
                </a:r>
                <a:r>
                  <a:rPr lang="en-US" sz="1200" baseline="0" dirty="0"/>
                  <a:t>, </a:t>
                </a:r>
                <a:r>
                  <a:rPr lang="en-US" sz="1200" baseline="0" dirty="0" err="1"/>
                  <a:t>vì</a:t>
                </a:r>
                <a:r>
                  <a:rPr lang="en-US" sz="1200" baseline="0" dirty="0"/>
                  <a:t> ta </a:t>
                </a:r>
                <a:r>
                  <a:rPr lang="en-US" sz="1200" baseline="0" dirty="0" err="1"/>
                  <a:t>lấy</a:t>
                </a:r>
                <a:r>
                  <a:rPr lang="en-US" sz="1200" baseline="0" dirty="0"/>
                  <a:t> </a:t>
                </a:r>
                <a:r>
                  <a:rPr lang="en-US" sz="1200" baseline="0" dirty="0" err="1"/>
                  <a:t>được</a:t>
                </a:r>
                <a:r>
                  <a:rPr lang="en-US" sz="1200" baseline="0" dirty="0"/>
                  <a:t> 1 </a:t>
                </a:r>
                <a:r>
                  <a:rPr lang="en-US" sz="1200" baseline="0" dirty="0" err="1"/>
                  <a:t>lần</a:t>
                </a:r>
                <a:r>
                  <a:rPr lang="en-US" sz="1200" baseline="0" dirty="0"/>
                  <a:t> bi </a:t>
                </a:r>
                <a:r>
                  <a:rPr lang="en-US" sz="1200" baseline="0" dirty="0" err="1"/>
                  <a:t>đỏ</a:t>
                </a:r>
                <a:r>
                  <a:rPr lang="en-US" sz="1200" baseline="0" dirty="0"/>
                  <a:t>. Trong </a:t>
                </a:r>
                <a:r>
                  <a:rPr lang="en-US" sz="1200" baseline="0" dirty="0" err="1"/>
                  <a:t>túi</a:t>
                </a:r>
                <a:r>
                  <a:rPr lang="en-US" sz="1200" baseline="0" dirty="0"/>
                  <a:t> </a:t>
                </a:r>
                <a:r>
                  <a:rPr lang="en-US" sz="1200" baseline="0" dirty="0" err="1"/>
                  <a:t>này</a:t>
                </a:r>
                <a:r>
                  <a:rPr lang="en-US" sz="1200" baseline="0" dirty="0"/>
                  <a:t> </a:t>
                </a:r>
                <a:r>
                  <a:rPr lang="en-US" sz="1200" baseline="0" dirty="0" err="1"/>
                  <a:t>chắc</a:t>
                </a:r>
                <a:r>
                  <a:rPr lang="en-US" sz="1200" baseline="0" dirty="0"/>
                  <a:t> </a:t>
                </a:r>
                <a:r>
                  <a:rPr lang="en-US" sz="1200" baseline="0" dirty="0" err="1"/>
                  <a:t>chắn</a:t>
                </a:r>
                <a:r>
                  <a:rPr lang="en-US" sz="1200" baseline="0" dirty="0"/>
                  <a:t> </a:t>
                </a:r>
                <a:r>
                  <a:rPr lang="en-US" sz="1200" baseline="0" dirty="0" err="1"/>
                  <a:t>vừa</a:t>
                </a:r>
                <a:r>
                  <a:rPr lang="en-US" sz="1200" baseline="0" dirty="0"/>
                  <a:t> </a:t>
                </a:r>
                <a:r>
                  <a:rPr lang="en-US" sz="1200" baseline="0" dirty="0" err="1"/>
                  <a:t>có</a:t>
                </a:r>
                <a:r>
                  <a:rPr lang="en-US" sz="1200" baseline="0" dirty="0"/>
                  <a:t> bi </a:t>
                </a:r>
                <a:r>
                  <a:rPr lang="en-US" sz="1200" baseline="0" dirty="0" err="1"/>
                  <a:t>xanh</a:t>
                </a:r>
                <a:r>
                  <a:rPr lang="en-US" sz="1200" baseline="0" dirty="0"/>
                  <a:t> </a:t>
                </a:r>
                <a:r>
                  <a:rPr lang="en-US" sz="1200" baseline="0" dirty="0" err="1"/>
                  <a:t>và</a:t>
                </a:r>
                <a:r>
                  <a:rPr lang="en-US" sz="1200" baseline="0" dirty="0"/>
                  <a:t> bi </a:t>
                </a:r>
                <a:r>
                  <a:rPr lang="en-US" sz="1200" baseline="0" dirty="0" err="1"/>
                  <a:t>đỏ</a:t>
                </a:r>
                <a:r>
                  <a:rPr lang="en-US" sz="1200" baseline="0" dirty="0"/>
                  <a:t>. </a:t>
                </a:r>
                <a:r>
                  <a:rPr lang="en-US" sz="1200" baseline="0" dirty="0" err="1"/>
                  <a:t>Vậy</a:t>
                </a:r>
                <a:r>
                  <a:rPr lang="en-US" sz="1200" baseline="0" dirty="0"/>
                  <a:t> </a:t>
                </a:r>
                <a:r>
                  <a:rPr lang="en-US" sz="1200" baseline="0" dirty="0" err="1"/>
                  <a:t>số</a:t>
                </a:r>
                <a:r>
                  <a:rPr lang="en-US" sz="1200" baseline="0" dirty="0"/>
                  <a:t> bi </a:t>
                </a:r>
                <a:r>
                  <a:rPr lang="en-US" sz="1200" baseline="0" dirty="0" err="1"/>
                  <a:t>xanh</a:t>
                </a:r>
                <a:r>
                  <a:rPr lang="en-US" sz="1200" baseline="0" dirty="0"/>
                  <a:t> </a:t>
                </a:r>
                <a:r>
                  <a:rPr lang="en-US" sz="1200" baseline="0" dirty="0" err="1"/>
                  <a:t>bằng</a:t>
                </a:r>
                <a:r>
                  <a:rPr lang="en-US" sz="1200" baseline="0" dirty="0"/>
                  <a:t> bao </a:t>
                </a:r>
                <a:r>
                  <a:rPr lang="en-US" sz="1200" baseline="0" dirty="0" err="1"/>
                  <a:t>nhiêu</a:t>
                </a:r>
                <a:r>
                  <a:rPr lang="en-US" sz="1200" baseline="0" dirty="0"/>
                  <a:t> </a:t>
                </a:r>
                <a:r>
                  <a:rPr lang="en-US" sz="1200" baseline="0" dirty="0" err="1"/>
                  <a:t>thì</a:t>
                </a:r>
                <a:r>
                  <a:rPr lang="en-US" sz="1200" baseline="0" dirty="0"/>
                  <a:t> </a:t>
                </a:r>
                <a:r>
                  <a:rPr lang="en-US" sz="1200" baseline="0" dirty="0" err="1"/>
                  <a:t>khả</a:t>
                </a:r>
                <a:r>
                  <a:rPr lang="en-US" sz="1200" baseline="0" dirty="0"/>
                  <a:t> </a:t>
                </a:r>
                <a:r>
                  <a:rPr lang="en-US" sz="1200" baseline="0" dirty="0" err="1"/>
                  <a:t>năng</a:t>
                </a:r>
                <a:r>
                  <a:rPr lang="en-US" sz="1200" baseline="0" dirty="0"/>
                  <a:t> ta </a:t>
                </a:r>
                <a:r>
                  <a:rPr lang="en-US" sz="1200" baseline="0" dirty="0" err="1"/>
                  <a:t>quan</a:t>
                </a:r>
                <a:r>
                  <a:rPr lang="en-US" sz="1200" baseline="0" dirty="0"/>
                  <a:t> </a:t>
                </a:r>
                <a:r>
                  <a:rPr lang="en-US" sz="1200" baseline="0" dirty="0" err="1"/>
                  <a:t>sát</a:t>
                </a:r>
                <a:r>
                  <a:rPr lang="en-US" sz="1200" baseline="0" dirty="0"/>
                  <a:t> </a:t>
                </a:r>
                <a:r>
                  <a:rPr lang="en-US" sz="1200" baseline="0" dirty="0" err="1"/>
                  <a:t>được</a:t>
                </a:r>
                <a:r>
                  <a:rPr lang="en-US" sz="1200" baseline="0" dirty="0"/>
                  <a:t> </a:t>
                </a:r>
                <a:r>
                  <a:rPr lang="en-US" sz="1200" baseline="0" dirty="0" err="1"/>
                  <a:t>xanh</a:t>
                </a:r>
                <a:r>
                  <a:rPr lang="en-US" sz="1200" baseline="0" dirty="0"/>
                  <a:t> </a:t>
                </a:r>
                <a:r>
                  <a:rPr lang="en-US" sz="1200" baseline="0" dirty="0" err="1"/>
                  <a:t>đỏ</a:t>
                </a:r>
                <a:r>
                  <a:rPr lang="en-US" sz="1200" baseline="0" dirty="0"/>
                  <a:t> </a:t>
                </a:r>
                <a:r>
                  <a:rPr lang="en-US" sz="1200" baseline="0" dirty="0" err="1"/>
                  <a:t>xanh</a:t>
                </a:r>
                <a:r>
                  <a:rPr lang="en-US" sz="1200" baseline="0" dirty="0"/>
                  <a:t> </a:t>
                </a:r>
                <a:r>
                  <a:rPr lang="en-US" sz="1200" baseline="0" dirty="0" err="1"/>
                  <a:t>xanh</a:t>
                </a:r>
                <a:r>
                  <a:rPr lang="en-US" sz="1200" baseline="0" dirty="0"/>
                  <a:t> </a:t>
                </a:r>
                <a:r>
                  <a:rPr lang="en-US" sz="1200" baseline="0" dirty="0" err="1"/>
                  <a:t>là</a:t>
                </a:r>
                <a:r>
                  <a:rPr lang="en-US" sz="1200" baseline="0" dirty="0"/>
                  <a:t> </a:t>
                </a:r>
                <a:r>
                  <a:rPr lang="en-US" sz="1200" baseline="0" dirty="0" err="1"/>
                  <a:t>lớn</a:t>
                </a:r>
                <a:r>
                  <a:rPr lang="en-US" sz="1200" baseline="0" dirty="0"/>
                  <a:t> </a:t>
                </a:r>
                <a:r>
                  <a:rPr lang="en-US" sz="1200" baseline="0" dirty="0" err="1"/>
                  <a:t>nhất</a:t>
                </a:r>
                <a:r>
                  <a:rPr lang="en-US" sz="1200" baseline="0" dirty="0"/>
                  <a:t>?</a:t>
                </a:r>
                <a:endParaRPr lang="en-US" sz="1200" dirty="0"/>
              </a:p>
              <a:p>
                <a:pPr marL="0" lvl="0" indent="0" algn="l" rtl="0">
                  <a:spcBef>
                    <a:spcPts val="0"/>
                  </a:spcBef>
                  <a:spcAft>
                    <a:spcPts val="0"/>
                  </a:spcAft>
                  <a:buNone/>
                </a:pPr>
                <a:endParaRPr lang="en-US" i="0" dirty="0"/>
              </a:p>
            </p:txBody>
          </p:sp>
        </mc:Fallback>
      </mc:AlternateContent>
      <p:sp>
        <p:nvSpPr>
          <p:cNvPr id="371" name="Google Shape;371;p5:notes">
            <a:extLst>
              <a:ext uri="{FF2B5EF4-FFF2-40B4-BE49-F238E27FC236}">
                <a16:creationId xmlns:a16="http://schemas.microsoft.com/office/drawing/2014/main" id="{FDEA4EED-E994-31F1-E757-2E27E362C4B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31219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98D429C8-9F03-A96F-1FF6-0026A6697A6B}"/>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00C4D805-3B68-2BCA-DBFD-9DBA7A6F9B9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2DABA989-B39B-9F62-BE75-9527361D6C7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64602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CD470158-45E3-24C7-8E18-2AA62DCA3AC1}"/>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9AF112CC-CFAA-B512-3693-DC747A08610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7DBEADF5-1669-05F0-AD16-D6D86E146AC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8362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E7A6AD68-552E-50A0-7336-194A0F11B534}"/>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C838AD0A-7C5A-5B25-2D9A-F9DBE30B7B1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74877852-D15D-71AF-38E3-DDFD369B76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100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A5E839C9-C30C-A269-8D72-92503C87AE11}"/>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8DB305D1-1B36-072C-3E9E-CA087A6F188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7BC23D85-7140-9B80-419D-C46392D7708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37540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3EDDA5F8-674B-2417-EE21-694CCD4CD337}"/>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3F939E5E-67F0-3E2D-DBA4-E905862F6A8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D0EE406C-96CE-CA6C-782F-BE4FEF4BFB5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4564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C00B8887-2D30-D9E6-1728-EB6B1DE6CB1E}"/>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C6F7776C-D881-C064-F66D-6EBBBBF7B33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ADB4A81F-F779-6482-D949-B4A3DE43B86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14066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3007A783-954A-078B-CE97-8A3C9DE07165}"/>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4DAFD578-4B62-A84E-DC50-59534E12C6A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C626939B-E0A5-54F0-8AD5-4A6BBF1FE2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2186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37D5ED12-BC47-3AD8-DEBC-CD0A6B97ACE8}"/>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AEE15239-98FD-C12F-949C-006A1FE957F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7C5DFB20-124E-0670-DFBD-E75C88E6B00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02015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D4548D12-D191-56E4-0780-BAC732961E14}"/>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FC2CD07D-FA10-635B-9100-6787F240897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2394F56A-1C2E-7638-A178-80EEF690D67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26981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D4FCFCF9-3852-2E09-A982-B3F0BAFB5D4F}"/>
            </a:ext>
          </a:extLst>
        </p:cNvPr>
        <p:cNvGrpSpPr/>
        <p:nvPr/>
      </p:nvGrpSpPr>
      <p:grpSpPr>
        <a:xfrm>
          <a:off x="0" y="0"/>
          <a:ext cx="0" cy="0"/>
          <a:chOff x="0" y="0"/>
          <a:chExt cx="0" cy="0"/>
        </a:xfrm>
      </p:grpSpPr>
      <p:sp>
        <p:nvSpPr>
          <p:cNvPr id="360" name="Google Shape;360;p4:notes">
            <a:extLst>
              <a:ext uri="{FF2B5EF4-FFF2-40B4-BE49-F238E27FC236}">
                <a16:creationId xmlns:a16="http://schemas.microsoft.com/office/drawing/2014/main" id="{CD9B96EA-7595-CB11-6EB6-E0C8515FE21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Trong phần này, chúng ta sẽ tìm hiểu về đánh đổi giữa độ chệch và phương sai trong việc chọn lựa các mô hình với độ phức tạp khác nhau.</a:t>
            </a:r>
            <a:endParaRPr dirty="0"/>
          </a:p>
        </p:txBody>
      </p:sp>
      <p:sp>
        <p:nvSpPr>
          <p:cNvPr id="361" name="Google Shape;361;p4:notes">
            <a:extLst>
              <a:ext uri="{FF2B5EF4-FFF2-40B4-BE49-F238E27FC236}">
                <a16:creationId xmlns:a16="http://schemas.microsoft.com/office/drawing/2014/main" id="{4810C127-A346-9F24-B361-C86AC767AE4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58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E4B4AF7B-96D0-C16C-9CE2-2D8ABA5B061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a:extLst>
                  <a:ext uri="{FF2B5EF4-FFF2-40B4-BE49-F238E27FC236}">
                    <a16:creationId xmlns:a16="http://schemas.microsoft.com/office/drawing/2014/main" id="{E7931685-33EB-EAB9-039E-F41D01901F4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mc:Choice>
        <mc:Fallback xmlns="">
          <p:sp>
            <p:nvSpPr>
              <p:cNvPr id="370" name="Google Shape;370;p5:notes">
                <a:extLst>
                  <a:ext uri="{FF2B5EF4-FFF2-40B4-BE49-F238E27FC236}">
                    <a16:creationId xmlns:a16="http://schemas.microsoft.com/office/drawing/2014/main" id="{38EE9741-7309-970D-466A-D8F0DF89CE7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520700" indent="-342900">
                  <a:lnSpc>
                    <a:spcPct val="114000"/>
                  </a:lnSpc>
                  <a:spcBef>
                    <a:spcPts val="0"/>
                  </a:spcBef>
                </a:pPr>
                <a:r>
                  <a:rPr lang="en-US" sz="1200" dirty="0"/>
                  <a:t>Trong </a:t>
                </a:r>
                <a:r>
                  <a:rPr lang="en-US" sz="1200" dirty="0" err="1"/>
                  <a:t>một</a:t>
                </a:r>
                <a:r>
                  <a:rPr lang="en-US" sz="1200" dirty="0"/>
                  <a:t> </a:t>
                </a:r>
                <a:r>
                  <a:rPr lang="en-US" sz="1200" dirty="0" err="1"/>
                  <a:t>túi</a:t>
                </a:r>
                <a:r>
                  <a:rPr lang="en-US" sz="1200" dirty="0"/>
                  <a:t> </a:t>
                </a:r>
                <a:r>
                  <a:rPr lang="en-US" sz="1200" dirty="0" err="1"/>
                  <a:t>mù</a:t>
                </a:r>
                <a:r>
                  <a:rPr lang="en-US" sz="1200" dirty="0"/>
                  <a:t> </a:t>
                </a:r>
                <a:r>
                  <a:rPr lang="en-US" sz="1200" dirty="0" err="1"/>
                  <a:t>có</a:t>
                </a:r>
                <a:r>
                  <a:rPr lang="en-US" sz="1200" dirty="0"/>
                  <a:t> 3 </a:t>
                </a:r>
                <a:r>
                  <a:rPr lang="en-US" sz="1200" dirty="0" err="1"/>
                  <a:t>viên</a:t>
                </a:r>
                <a:r>
                  <a:rPr lang="en-US" sz="1200" dirty="0"/>
                  <a:t> bi. </a:t>
                </a:r>
                <a:r>
                  <a:rPr lang="en-US" sz="1200" dirty="0" err="1"/>
                  <a:t>Mỗi</a:t>
                </a:r>
                <a:r>
                  <a:rPr lang="en-US" sz="1200" dirty="0"/>
                  <a:t> </a:t>
                </a:r>
                <a:r>
                  <a:rPr lang="en-US" sz="1200" dirty="0" err="1"/>
                  <a:t>viên</a:t>
                </a:r>
                <a:r>
                  <a:rPr lang="en-US" sz="1200" dirty="0"/>
                  <a:t> bi </a:t>
                </a:r>
                <a:r>
                  <a:rPr lang="en-US" sz="1200" dirty="0" err="1"/>
                  <a:t>có</a:t>
                </a:r>
                <a:r>
                  <a:rPr lang="en-US" sz="1200" dirty="0"/>
                  <a:t> </a:t>
                </a:r>
                <a:r>
                  <a:rPr lang="en-US" sz="1200" dirty="0" err="1"/>
                  <a:t>thể</a:t>
                </a:r>
                <a:r>
                  <a:rPr lang="en-US" sz="1200" dirty="0"/>
                  <a:t> </a:t>
                </a:r>
                <a:r>
                  <a:rPr lang="en-US" sz="1200" dirty="0" err="1"/>
                  <a:t>là</a:t>
                </a:r>
                <a:r>
                  <a:rPr lang="en-US" sz="1200" dirty="0"/>
                  <a:t> </a:t>
                </a:r>
                <a:r>
                  <a:rPr lang="en-US" sz="1200" dirty="0" err="1">
                    <a:solidFill>
                      <a:srgbClr val="FF0000"/>
                    </a:solidFill>
                  </a:rPr>
                  <a:t>màu</a:t>
                </a:r>
                <a:r>
                  <a:rPr lang="en-US" sz="1200" dirty="0">
                    <a:solidFill>
                      <a:srgbClr val="FF0000"/>
                    </a:solidFill>
                  </a:rPr>
                  <a:t> </a:t>
                </a:r>
                <a:r>
                  <a:rPr lang="en-US" sz="1200" dirty="0" err="1">
                    <a:solidFill>
                      <a:srgbClr val="FF0000"/>
                    </a:solidFill>
                  </a:rPr>
                  <a:t>đỏ</a:t>
                </a:r>
                <a:r>
                  <a:rPr lang="en-US" sz="1200" dirty="0">
                    <a:solidFill>
                      <a:srgbClr val="FF0000"/>
                    </a:solidFill>
                  </a:rPr>
                  <a:t> </a:t>
                </a:r>
                <a:r>
                  <a:rPr lang="en-US" sz="1200" dirty="0" err="1"/>
                  <a:t>hoặc</a:t>
                </a:r>
                <a:r>
                  <a:rPr lang="en-US" sz="1200" dirty="0"/>
                  <a:t> </a:t>
                </a:r>
                <a:r>
                  <a:rPr lang="en-US" sz="1200" dirty="0" err="1">
                    <a:solidFill>
                      <a:srgbClr val="0072FF"/>
                    </a:solidFill>
                  </a:rPr>
                  <a:t>màu</a:t>
                </a:r>
                <a:r>
                  <a:rPr lang="en-US" sz="1200" dirty="0">
                    <a:solidFill>
                      <a:srgbClr val="0072FF"/>
                    </a:solidFill>
                  </a:rPr>
                  <a:t> </a:t>
                </a:r>
                <a:r>
                  <a:rPr lang="en-US" sz="1200" dirty="0" err="1">
                    <a:solidFill>
                      <a:srgbClr val="0072FF"/>
                    </a:solidFill>
                  </a:rPr>
                  <a:t>xanh</a:t>
                </a:r>
                <a:r>
                  <a:rPr lang="en-US" sz="1200" dirty="0"/>
                  <a:t>.</a:t>
                </a:r>
              </a:p>
              <a:p>
                <a:pPr marL="520700" indent="-342900">
                  <a:lnSpc>
                    <a:spcPct val="114000"/>
                  </a:lnSpc>
                  <a:spcBef>
                    <a:spcPts val="0"/>
                  </a:spcBef>
                </a:pPr>
                <a:r>
                  <a:rPr lang="en-US" sz="1200" dirty="0" err="1"/>
                  <a:t>Gọi</a:t>
                </a:r>
                <a:r>
                  <a:rPr lang="en-US" sz="1200" dirty="0"/>
                  <a:t> </a:t>
                </a:r>
                <a:r>
                  <a:rPr lang="en-US" sz="1200" b="0" i="0">
                    <a:latin typeface="Cambria Math" panose="02040503050406030204" pitchFamily="18" charset="0"/>
                    <a:ea typeface="Cambria Math" panose="02040503050406030204" pitchFamily="18" charset="0"/>
                  </a:rPr>
                  <a:t>𝜃</a:t>
                </a:r>
                <a:r>
                  <a:rPr lang="en-US" sz="1200" dirty="0"/>
                  <a:t> </a:t>
                </a:r>
                <a:r>
                  <a:rPr lang="en-US" sz="1200" dirty="0" err="1"/>
                  <a:t>là</a:t>
                </a:r>
                <a:r>
                  <a:rPr lang="en-US" sz="1200" dirty="0"/>
                  <a:t> </a:t>
                </a:r>
                <a:r>
                  <a:rPr lang="en-US" sz="1200" dirty="0" err="1"/>
                  <a:t>số</a:t>
                </a:r>
                <a:r>
                  <a:rPr lang="en-US" sz="1200" dirty="0"/>
                  <a:t> </a:t>
                </a:r>
                <a:r>
                  <a:rPr lang="en-US" sz="1200" dirty="0" err="1"/>
                  <a:t>viên</a:t>
                </a:r>
                <a:r>
                  <a:rPr lang="en-US" sz="1200" dirty="0"/>
                  <a:t> bi </a:t>
                </a:r>
                <a:r>
                  <a:rPr lang="en-US" sz="1200" dirty="0" err="1"/>
                  <a:t>màu</a:t>
                </a:r>
                <a:r>
                  <a:rPr lang="en-US" sz="1200" dirty="0"/>
                  <a:t> </a:t>
                </a:r>
                <a:r>
                  <a:rPr lang="en-US" sz="1200" dirty="0" err="1"/>
                  <a:t>xanh</a:t>
                </a:r>
                <a:r>
                  <a:rPr lang="en-US" sz="1200" dirty="0"/>
                  <a:t>, </a:t>
                </a:r>
                <a:r>
                  <a:rPr lang="en-US" sz="1200" i="0">
                    <a:latin typeface="Cambria Math" panose="02040503050406030204" pitchFamily="18" charset="0"/>
                    <a:ea typeface="Cambria Math" panose="02040503050406030204" pitchFamily="18" charset="0"/>
                  </a:rPr>
                  <a:t>𝜃</a:t>
                </a:r>
                <a:r>
                  <a:rPr lang="en-US" sz="1200" dirty="0"/>
                  <a:t> </a:t>
                </a:r>
                <a:r>
                  <a:rPr lang="en-US" sz="1200" dirty="0" err="1"/>
                  <a:t>có</a:t>
                </a:r>
                <a:r>
                  <a:rPr lang="en-US" sz="1200" dirty="0"/>
                  <a:t> </a:t>
                </a:r>
                <a:r>
                  <a:rPr lang="en-US" sz="1200" dirty="0" err="1"/>
                  <a:t>thể</a:t>
                </a:r>
                <a:r>
                  <a:rPr lang="en-US" sz="1200" dirty="0"/>
                  <a:t> </a:t>
                </a:r>
                <a:r>
                  <a:rPr lang="en-US" sz="1200" dirty="0" err="1"/>
                  <a:t>là</a:t>
                </a:r>
                <a:r>
                  <a:rPr lang="en-US" sz="1200" dirty="0"/>
                  <a:t> 0, 1, 2, </a:t>
                </a:r>
                <a:r>
                  <a:rPr lang="en-US" sz="1200" dirty="0" err="1"/>
                  <a:t>hoặc</a:t>
                </a:r>
                <a:r>
                  <a:rPr lang="en-US" sz="1200" dirty="0"/>
                  <a:t> 3.</a:t>
                </a:r>
              </a:p>
              <a:p>
                <a:pPr marL="520700" indent="-342900">
                  <a:lnSpc>
                    <a:spcPct val="114000"/>
                  </a:lnSpc>
                  <a:spcBef>
                    <a:spcPts val="0"/>
                  </a:spcBef>
                </a:pPr>
                <a:r>
                  <a:rPr lang="en-US" sz="1200" dirty="0"/>
                  <a:t>Ta </a:t>
                </a:r>
                <a:r>
                  <a:rPr lang="en-US" sz="1200" dirty="0" err="1"/>
                  <a:t>lấy</a:t>
                </a:r>
                <a:r>
                  <a:rPr lang="en-US" sz="1200" dirty="0"/>
                  <a:t> </a:t>
                </a:r>
                <a:r>
                  <a:rPr lang="en-US" sz="1200" dirty="0" err="1"/>
                  <a:t>ngẫu</a:t>
                </a:r>
                <a:r>
                  <a:rPr lang="en-US" sz="1200" dirty="0"/>
                  <a:t> </a:t>
                </a:r>
                <a:r>
                  <a:rPr lang="en-US" sz="1200" dirty="0" err="1"/>
                  <a:t>nhiên</a:t>
                </a:r>
                <a:r>
                  <a:rPr lang="en-US" sz="1200" dirty="0"/>
                  <a:t> </a:t>
                </a:r>
                <a:r>
                  <a:rPr lang="en-US" sz="1200" dirty="0" err="1"/>
                  <a:t>một</a:t>
                </a:r>
                <a:r>
                  <a:rPr lang="en-US" sz="1200" dirty="0"/>
                  <a:t> </a:t>
                </a:r>
                <a:r>
                  <a:rPr lang="en-US" sz="1200" dirty="0" err="1"/>
                  <a:t>viên</a:t>
                </a:r>
                <a:r>
                  <a:rPr lang="en-US" sz="1200" dirty="0"/>
                  <a:t> bi </a:t>
                </a:r>
                <a:r>
                  <a:rPr lang="en-US" sz="1200" dirty="0" err="1"/>
                  <a:t>ra</a:t>
                </a:r>
                <a:r>
                  <a:rPr lang="en-US" sz="1200" dirty="0"/>
                  <a:t> </a:t>
                </a:r>
                <a:r>
                  <a:rPr lang="en-US" sz="1200" dirty="0" err="1"/>
                  <a:t>khỏi</a:t>
                </a:r>
                <a:r>
                  <a:rPr lang="en-US" sz="1200" dirty="0"/>
                  <a:t> </a:t>
                </a:r>
                <a:r>
                  <a:rPr lang="en-US" sz="1200" dirty="0" err="1"/>
                  <a:t>túi</a:t>
                </a:r>
                <a:r>
                  <a:rPr lang="en-US" sz="1200" dirty="0"/>
                  <a:t>, </a:t>
                </a:r>
                <a:r>
                  <a:rPr lang="en-US" sz="1200" dirty="0" err="1"/>
                  <a:t>quan</a:t>
                </a:r>
                <a:r>
                  <a:rPr lang="en-US" sz="1200" dirty="0"/>
                  <a:t> </a:t>
                </a:r>
                <a:r>
                  <a:rPr lang="en-US" sz="1200" dirty="0" err="1"/>
                  <a:t>sát</a:t>
                </a:r>
                <a:r>
                  <a:rPr lang="en-US" sz="1200" dirty="0"/>
                  <a:t> </a:t>
                </a:r>
                <a:r>
                  <a:rPr lang="en-US" sz="1200" dirty="0" err="1"/>
                  <a:t>màu</a:t>
                </a:r>
                <a:r>
                  <a:rPr lang="en-US" sz="1200" dirty="0"/>
                  <a:t> </a:t>
                </a:r>
                <a:r>
                  <a:rPr lang="en-US" sz="1200" dirty="0" err="1"/>
                  <a:t>của</a:t>
                </a:r>
                <a:r>
                  <a:rPr lang="en-US" sz="1200" dirty="0"/>
                  <a:t> </a:t>
                </a:r>
                <a:r>
                  <a:rPr lang="en-US" sz="1200" dirty="0" err="1"/>
                  <a:t>viên</a:t>
                </a:r>
                <a:r>
                  <a:rPr lang="en-US" sz="1200" dirty="0"/>
                  <a:t> bi, </a:t>
                </a:r>
                <a:r>
                  <a:rPr lang="en-US" sz="1200" dirty="0" err="1"/>
                  <a:t>và</a:t>
                </a:r>
                <a:r>
                  <a:rPr lang="en-US" sz="1200" dirty="0"/>
                  <a:t> </a:t>
                </a:r>
                <a:r>
                  <a:rPr lang="en-US" sz="1200" dirty="0" err="1"/>
                  <a:t>trả</a:t>
                </a:r>
                <a:r>
                  <a:rPr lang="en-US" sz="1200" dirty="0"/>
                  <a:t> </a:t>
                </a:r>
                <a:r>
                  <a:rPr lang="en-US" sz="1200" dirty="0" err="1"/>
                  <a:t>lại</a:t>
                </a:r>
                <a:r>
                  <a:rPr lang="en-US" sz="1200" dirty="0"/>
                  <a:t> </a:t>
                </a:r>
                <a:r>
                  <a:rPr lang="en-US" sz="1200" dirty="0" err="1"/>
                  <a:t>viên</a:t>
                </a:r>
                <a:r>
                  <a:rPr lang="en-US" sz="1200" dirty="0"/>
                  <a:t> bi </a:t>
                </a:r>
                <a:r>
                  <a:rPr lang="en-US" sz="1200" dirty="0" err="1"/>
                  <a:t>vào</a:t>
                </a:r>
                <a:r>
                  <a:rPr lang="en-US" sz="1200" dirty="0"/>
                  <a:t> </a:t>
                </a:r>
                <a:r>
                  <a:rPr lang="en-US" sz="1200" dirty="0" err="1"/>
                  <a:t>trong</a:t>
                </a:r>
                <a:r>
                  <a:rPr lang="en-US" sz="1200" dirty="0"/>
                  <a:t> </a:t>
                </a:r>
                <a:r>
                  <a:rPr lang="en-US" sz="1200" dirty="0" err="1"/>
                  <a:t>túi</a:t>
                </a:r>
                <a:r>
                  <a:rPr lang="en-US" sz="1200" dirty="0"/>
                  <a:t>. Ta </a:t>
                </a:r>
                <a:r>
                  <a:rPr lang="en-US" sz="1200" dirty="0" err="1"/>
                  <a:t>thực</a:t>
                </a:r>
                <a:r>
                  <a:rPr lang="en-US" sz="1200" dirty="0"/>
                  <a:t> </a:t>
                </a:r>
                <a:r>
                  <a:rPr lang="en-US" sz="1200" dirty="0" err="1"/>
                  <a:t>hiện</a:t>
                </a:r>
                <a:r>
                  <a:rPr lang="en-US" sz="1200" dirty="0"/>
                  <a:t> </a:t>
                </a:r>
                <a:r>
                  <a:rPr lang="en-US" sz="1200" dirty="0" err="1"/>
                  <a:t>như</a:t>
                </a:r>
                <a:r>
                  <a:rPr lang="en-US" sz="1200" dirty="0"/>
                  <a:t> </a:t>
                </a:r>
                <a:r>
                  <a:rPr lang="en-US" sz="1200" dirty="0" err="1"/>
                  <a:t>vậy</a:t>
                </a:r>
                <a:r>
                  <a:rPr lang="en-US" sz="1200" dirty="0"/>
                  <a:t> 4 </a:t>
                </a:r>
                <a:r>
                  <a:rPr lang="en-US" sz="1200" dirty="0" err="1"/>
                  <a:t>lần</a:t>
                </a:r>
                <a:r>
                  <a:rPr lang="en-US" sz="1200" dirty="0"/>
                  <a:t> (</a:t>
                </a:r>
                <a:r>
                  <a:rPr lang="en-US" sz="1200" dirty="0" err="1"/>
                  <a:t>chọn</a:t>
                </a:r>
                <a:r>
                  <a:rPr lang="en-US" sz="1200" dirty="0"/>
                  <a:t> </a:t>
                </a:r>
                <a:r>
                  <a:rPr lang="en-US" sz="1200" dirty="0" err="1"/>
                  <a:t>ngẫu</a:t>
                </a:r>
                <a:r>
                  <a:rPr lang="en-US" sz="1200" dirty="0"/>
                  <a:t> </a:t>
                </a:r>
                <a:r>
                  <a:rPr lang="en-US" sz="1200" dirty="0" err="1"/>
                  <a:t>nhiên</a:t>
                </a:r>
                <a:r>
                  <a:rPr lang="en-US" sz="1200" dirty="0"/>
                  <a:t> </a:t>
                </a:r>
                <a:r>
                  <a:rPr lang="en-US" sz="1200" dirty="0" err="1"/>
                  <a:t>có</a:t>
                </a:r>
                <a:r>
                  <a:rPr lang="en-US" sz="1200" dirty="0"/>
                  <a:t> </a:t>
                </a:r>
                <a:r>
                  <a:rPr lang="en-US" sz="1200" dirty="0" err="1"/>
                  <a:t>thay</a:t>
                </a:r>
                <a:r>
                  <a:rPr lang="en-US" sz="1200" dirty="0"/>
                  <a:t> </a:t>
                </a:r>
                <a:r>
                  <a:rPr lang="en-US" sz="1200" dirty="0" err="1"/>
                  <a:t>thế</a:t>
                </a:r>
                <a:r>
                  <a:rPr lang="en-US" sz="1200" dirty="0"/>
                  <a:t>).</a:t>
                </a:r>
              </a:p>
              <a:p>
                <a:pPr marL="520700" indent="-342900">
                  <a:lnSpc>
                    <a:spcPct val="114000"/>
                  </a:lnSpc>
                  <a:spcBef>
                    <a:spcPts val="0"/>
                  </a:spcBef>
                </a:pPr>
                <a:r>
                  <a:rPr lang="en-US" sz="1200" dirty="0"/>
                  <a:t>Ta </a:t>
                </a:r>
                <a:r>
                  <a:rPr lang="en-US" sz="1200" dirty="0" err="1"/>
                  <a:t>định</a:t>
                </a:r>
                <a:r>
                  <a:rPr lang="en-US" sz="1200" dirty="0"/>
                  <a:t> </a:t>
                </a:r>
                <a:r>
                  <a:rPr lang="en-US" sz="1200" dirty="0" err="1"/>
                  <a:t>nghĩa</a:t>
                </a:r>
                <a:r>
                  <a:rPr lang="en-US" sz="1200" dirty="0"/>
                  <a:t> 4 </a:t>
                </a:r>
                <a:r>
                  <a:rPr lang="en-US" sz="1200" dirty="0" err="1"/>
                  <a:t>biến</a:t>
                </a:r>
                <a:r>
                  <a:rPr lang="en-US" sz="1200" dirty="0"/>
                  <a:t> </a:t>
                </a:r>
                <a:r>
                  <a:rPr lang="en-US" sz="1200" dirty="0" err="1"/>
                  <a:t>ngẫu</a:t>
                </a:r>
                <a:r>
                  <a:rPr lang="en-US" sz="1200" dirty="0"/>
                  <a:t> </a:t>
                </a:r>
                <a:r>
                  <a:rPr lang="en-US" sz="1200" dirty="0" err="1"/>
                  <a:t>nhiên</a:t>
                </a:r>
                <a:r>
                  <a:rPr lang="en-US" sz="1200" dirty="0"/>
                  <a:t> </a:t>
                </a:r>
                <a:r>
                  <a:rPr lang="en-US" sz="1200" b="0" i="0">
                    <a:latin typeface="Cambria Math" panose="02040503050406030204" pitchFamily="18" charset="0"/>
                  </a:rPr>
                  <a:t>𝑋_1,</a:t>
                </a:r>
                <a:r>
                  <a:rPr lang="en-US" sz="1200" i="0">
                    <a:latin typeface="Cambria Math" panose="02040503050406030204" pitchFamily="18" charset="0"/>
                  </a:rPr>
                  <a:t>𝑋_</a:t>
                </a:r>
                <a:r>
                  <a:rPr lang="en-US" sz="1200" b="0" i="0">
                    <a:latin typeface="Cambria Math" panose="02040503050406030204" pitchFamily="18" charset="0"/>
                  </a:rPr>
                  <a:t>2,</a:t>
                </a:r>
                <a:r>
                  <a:rPr lang="en-US" sz="1200" i="0">
                    <a:latin typeface="Cambria Math" panose="02040503050406030204" pitchFamily="18" charset="0"/>
                  </a:rPr>
                  <a:t>𝑋_</a:t>
                </a:r>
                <a:r>
                  <a:rPr lang="en-US" sz="1200" b="0" i="0">
                    <a:latin typeface="Cambria Math" panose="02040503050406030204" pitchFamily="18" charset="0"/>
                  </a:rPr>
                  <a:t>3,</a:t>
                </a:r>
                <a:r>
                  <a:rPr lang="en-US" sz="1200" i="0">
                    <a:latin typeface="Cambria Math" panose="02040503050406030204" pitchFamily="18" charset="0"/>
                  </a:rPr>
                  <a:t>𝑋_</a:t>
                </a:r>
                <a:r>
                  <a:rPr lang="en-US" sz="1200" b="0" i="0">
                    <a:latin typeface="Cambria Math" panose="02040503050406030204" pitchFamily="18" charset="0"/>
                  </a:rPr>
                  <a:t>4</a:t>
                </a:r>
                <a:r>
                  <a:rPr lang="en-US" sz="1200" dirty="0"/>
                  <a:t> </a:t>
                </a:r>
                <a:r>
                  <a:rPr lang="en-US" sz="1200" dirty="0" err="1"/>
                  <a:t>như</a:t>
                </a:r>
                <a:r>
                  <a:rPr lang="en-US" sz="1200" dirty="0"/>
                  <a:t> </a:t>
                </a:r>
                <a:r>
                  <a:rPr lang="en-US" sz="1200" dirty="0" err="1"/>
                  <a:t>sau</a:t>
                </a:r>
                <a:r>
                  <a:rPr lang="en-US" sz="1200" dirty="0"/>
                  <a:t>:</a:t>
                </a:r>
              </a:p>
              <a:p>
                <a:pPr marL="177800" indent="0">
                  <a:lnSpc>
                    <a:spcPct val="114000"/>
                  </a:lnSpc>
                  <a:spcBef>
                    <a:spcPts val="0"/>
                  </a:spcBef>
                  <a:buNone/>
                </a:pPr>
                <a:r>
                  <a:rPr lang="en-US" sz="1200" b="0" i="0">
                    <a:latin typeface="Cambria Math" panose="02040503050406030204" pitchFamily="18" charset="0"/>
                  </a:rPr>
                  <a:t>𝑋_𝑖={█(1,  nếu viên bi thứ 𝑖 </a:t>
                </a:r>
                <a:r>
                  <a:rPr lang="en-US" sz="1200" b="0" i="0">
                    <a:solidFill>
                      <a:schemeClr val="accent1"/>
                    </a:solidFill>
                    <a:latin typeface="Cambria Math" panose="02040503050406030204" pitchFamily="18" charset="0"/>
                  </a:rPr>
                  <a:t>màu xanh@</a:t>
                </a:r>
                <a:r>
                  <a:rPr lang="en-US" sz="1200" b="0" i="0">
                    <a:latin typeface="Cambria Math" panose="02040503050406030204" pitchFamily="18" charset="0"/>
                  </a:rPr>
                  <a:t>&amp;0,  nếu viên bi thứ 𝑖 </a:t>
                </a:r>
                <a:r>
                  <a:rPr lang="en-US" sz="1200" b="0" i="0">
                    <a:solidFill>
                      <a:srgbClr val="FF0000"/>
                    </a:solidFill>
                    <a:latin typeface="Cambria Math" panose="02040503050406030204" pitchFamily="18" charset="0"/>
                  </a:rPr>
                  <a:t>màu đỏ     )┤</a:t>
                </a:r>
                <a:endParaRPr lang="en-US" sz="1200" dirty="0"/>
              </a:p>
              <a:p>
                <a:pPr marL="520700" indent="-342900">
                  <a:lnSpc>
                    <a:spcPct val="114000"/>
                  </a:lnSpc>
                  <a:spcBef>
                    <a:spcPts val="0"/>
                  </a:spcBef>
                </a:pPr>
                <a:r>
                  <a:rPr lang="en-US" sz="1200" dirty="0" err="1"/>
                  <a:t>Giả</a:t>
                </a:r>
                <a:r>
                  <a:rPr lang="en-US" sz="1200" dirty="0"/>
                  <a:t> </a:t>
                </a:r>
                <a:r>
                  <a:rPr lang="en-US" sz="1200" dirty="0" err="1"/>
                  <a:t>sử</a:t>
                </a:r>
                <a:r>
                  <a:rPr lang="en-US" sz="1200" dirty="0"/>
                  <a:t>, </a:t>
                </a:r>
                <a:r>
                  <a:rPr lang="en-US" sz="1200" dirty="0" err="1"/>
                  <a:t>sau</a:t>
                </a:r>
                <a:r>
                  <a:rPr lang="en-US" sz="1200" dirty="0"/>
                  <a:t> </a:t>
                </a:r>
                <a:r>
                  <a:rPr lang="en-US" sz="1200" dirty="0" err="1"/>
                  <a:t>thực</a:t>
                </a:r>
                <a:r>
                  <a:rPr lang="en-US" sz="1200" dirty="0"/>
                  <a:t> </a:t>
                </a:r>
                <a:r>
                  <a:rPr lang="en-US" sz="1200" dirty="0" err="1"/>
                  <a:t>nghiệm</a:t>
                </a:r>
                <a:r>
                  <a:rPr lang="en-US" sz="1200" dirty="0"/>
                  <a:t> </a:t>
                </a:r>
                <a:r>
                  <a:rPr lang="en-US" sz="1200" dirty="0" err="1"/>
                  <a:t>trên</a:t>
                </a:r>
                <a:r>
                  <a:rPr lang="en-US" sz="1200" dirty="0"/>
                  <a:t>, </a:t>
                </a:r>
                <a:r>
                  <a:rPr lang="en-US" sz="1200" dirty="0" err="1"/>
                  <a:t>các</a:t>
                </a:r>
                <a:r>
                  <a:rPr lang="en-US" sz="1200" dirty="0"/>
                  <a:t> </a:t>
                </a:r>
                <a:r>
                  <a:rPr lang="en-US" sz="1200" dirty="0" err="1"/>
                  <a:t>giá</a:t>
                </a:r>
                <a:r>
                  <a:rPr lang="en-US" sz="1200" dirty="0"/>
                  <a:t> </a:t>
                </a:r>
                <a:r>
                  <a:rPr lang="en-US" sz="1200" dirty="0" err="1"/>
                  <a:t>trị</a:t>
                </a:r>
                <a:r>
                  <a:rPr lang="en-US" sz="1200" dirty="0"/>
                  <a:t> </a:t>
                </a:r>
                <a:r>
                  <a:rPr lang="en-US" sz="1200" b="0" i="0">
                    <a:latin typeface="Cambria Math" panose="02040503050406030204" pitchFamily="18" charset="0"/>
                  </a:rPr>
                  <a:t>𝑋_𝑖</a:t>
                </a:r>
                <a:r>
                  <a:rPr lang="en-US" sz="1200" dirty="0"/>
                  <a:t> </a:t>
                </a:r>
                <a:r>
                  <a:rPr lang="en-US" sz="1200" dirty="0" err="1"/>
                  <a:t>mà</a:t>
                </a:r>
                <a:r>
                  <a:rPr lang="en-US" sz="1200" dirty="0"/>
                  <a:t> ta </a:t>
                </a:r>
                <a:r>
                  <a:rPr lang="en-US" sz="1200" dirty="0" err="1"/>
                  <a:t>quan</a:t>
                </a:r>
                <a:r>
                  <a:rPr lang="en-US" sz="1200" dirty="0"/>
                  <a:t> </a:t>
                </a:r>
                <a:r>
                  <a:rPr lang="en-US" sz="1200" dirty="0" err="1"/>
                  <a:t>sát</a:t>
                </a:r>
                <a:r>
                  <a:rPr lang="en-US" sz="1200" dirty="0"/>
                  <a:t> </a:t>
                </a:r>
                <a:r>
                  <a:rPr lang="en-US" sz="1200" dirty="0" err="1"/>
                  <a:t>được</a:t>
                </a:r>
                <a:r>
                  <a:rPr lang="en-US" sz="1200" dirty="0"/>
                  <a:t> </a:t>
                </a:r>
                <a:r>
                  <a:rPr lang="en-US" sz="1200" dirty="0" err="1"/>
                  <a:t>là</a:t>
                </a:r>
                <a:r>
                  <a:rPr lang="en-US" sz="1200" dirty="0"/>
                  <a:t>: </a:t>
                </a:r>
                <a:r>
                  <a:rPr lang="en-US" sz="1200" b="0" i="0">
                    <a:solidFill>
                      <a:srgbClr val="0072FF"/>
                    </a:solidFill>
                    <a:latin typeface="Cambria Math" panose="02040503050406030204" pitchFamily="18" charset="0"/>
                  </a:rPr>
                  <a:t>𝑥_</a:t>
                </a:r>
                <a:r>
                  <a:rPr lang="en-US" sz="1200" i="0">
                    <a:solidFill>
                      <a:srgbClr val="0072FF"/>
                    </a:solidFill>
                    <a:latin typeface="Cambria Math" panose="02040503050406030204" pitchFamily="18" charset="0"/>
                  </a:rPr>
                  <a:t>1</a:t>
                </a:r>
                <a:r>
                  <a:rPr lang="en-US" sz="1200" b="0" i="0">
                    <a:solidFill>
                      <a:srgbClr val="0072FF"/>
                    </a:solidFill>
                    <a:latin typeface="Cambria Math" panose="02040503050406030204" pitchFamily="18" charset="0"/>
                  </a:rPr>
                  <a:t>=1</a:t>
                </a:r>
                <a:r>
                  <a:rPr lang="en-US" sz="1200" i="0">
                    <a:latin typeface="Cambria Math" panose="02040503050406030204" pitchFamily="18" charset="0"/>
                  </a:rPr>
                  <a:t>,</a:t>
                </a:r>
                <a:r>
                  <a:rPr lang="en-US" sz="1200" b="0" i="0">
                    <a:solidFill>
                      <a:srgbClr val="FF0000"/>
                    </a:solidFill>
                    <a:latin typeface="Cambria Math" panose="02040503050406030204" pitchFamily="18" charset="0"/>
                  </a:rPr>
                  <a:t>𝑥_</a:t>
                </a:r>
                <a:r>
                  <a:rPr lang="en-US" sz="1200" i="0">
                    <a:solidFill>
                      <a:srgbClr val="FF0000"/>
                    </a:solidFill>
                    <a:latin typeface="Cambria Math" panose="02040503050406030204" pitchFamily="18" charset="0"/>
                  </a:rPr>
                  <a:t>2</a:t>
                </a:r>
                <a:r>
                  <a:rPr lang="en-US" sz="1200" b="0" i="0">
                    <a:solidFill>
                      <a:srgbClr val="FF0000"/>
                    </a:solidFill>
                    <a:latin typeface="Cambria Math" panose="02040503050406030204" pitchFamily="18" charset="0"/>
                  </a:rPr>
                  <a:t>=0</a:t>
                </a:r>
                <a:r>
                  <a:rPr lang="en-US" sz="1200" i="0">
                    <a:latin typeface="Cambria Math" panose="02040503050406030204" pitchFamily="18" charset="0"/>
                  </a:rPr>
                  <a:t>,</a:t>
                </a:r>
                <a:r>
                  <a:rPr lang="en-US" sz="1200" b="0" i="0">
                    <a:solidFill>
                      <a:srgbClr val="0072FF"/>
                    </a:solidFill>
                    <a:latin typeface="Cambria Math" panose="02040503050406030204" pitchFamily="18" charset="0"/>
                  </a:rPr>
                  <a:t>𝑥_</a:t>
                </a:r>
                <a:r>
                  <a:rPr lang="en-US" sz="1200" i="0">
                    <a:solidFill>
                      <a:srgbClr val="0072FF"/>
                    </a:solidFill>
                    <a:latin typeface="Cambria Math" panose="02040503050406030204" pitchFamily="18" charset="0"/>
                  </a:rPr>
                  <a:t>3</a:t>
                </a:r>
                <a:r>
                  <a:rPr lang="en-US" sz="1200" b="0" i="0">
                    <a:solidFill>
                      <a:srgbClr val="0072FF"/>
                    </a:solidFill>
                    <a:latin typeface="Cambria Math" panose="02040503050406030204" pitchFamily="18" charset="0"/>
                  </a:rPr>
                  <a:t>=1</a:t>
                </a:r>
                <a:r>
                  <a:rPr lang="en-US" sz="1200" i="0">
                    <a:latin typeface="Cambria Math" panose="02040503050406030204" pitchFamily="18" charset="0"/>
                  </a:rPr>
                  <a:t>,</a:t>
                </a:r>
                <a:r>
                  <a:rPr lang="en-US" sz="1200" b="0" i="0">
                    <a:solidFill>
                      <a:srgbClr val="0072FF"/>
                    </a:solidFill>
                    <a:latin typeface="Cambria Math" panose="02040503050406030204" pitchFamily="18" charset="0"/>
                  </a:rPr>
                  <a:t>𝑥_</a:t>
                </a:r>
                <a:r>
                  <a:rPr lang="en-US" sz="1200" i="0">
                    <a:solidFill>
                      <a:srgbClr val="0072FF"/>
                    </a:solidFill>
                    <a:latin typeface="Cambria Math" panose="02040503050406030204" pitchFamily="18" charset="0"/>
                  </a:rPr>
                  <a:t>4</a:t>
                </a:r>
                <a:r>
                  <a:rPr lang="en-US" sz="1200" b="0" i="0">
                    <a:solidFill>
                      <a:srgbClr val="0072FF"/>
                    </a:solidFill>
                    <a:latin typeface="Cambria Math" panose="02040503050406030204" pitchFamily="18" charset="0"/>
                  </a:rPr>
                  <a:t>=1</a:t>
                </a:r>
                <a:r>
                  <a:rPr lang="en-US" sz="1200" dirty="0"/>
                  <a:t>.</a:t>
                </a:r>
              </a:p>
              <a:p>
                <a:pPr marL="520700" indent="-342900">
                  <a:lnSpc>
                    <a:spcPct val="114000"/>
                  </a:lnSpc>
                  <a:spcBef>
                    <a:spcPts val="0"/>
                  </a:spcBef>
                </a:pPr>
                <a:r>
                  <a:rPr lang="en-US" sz="1200" dirty="0" err="1"/>
                  <a:t>Các</a:t>
                </a:r>
                <a:r>
                  <a:rPr lang="en-US" sz="1200" dirty="0"/>
                  <a:t> </a:t>
                </a:r>
                <a:r>
                  <a:rPr lang="en-US" sz="1200" dirty="0" err="1"/>
                  <a:t>biến</a:t>
                </a:r>
                <a:r>
                  <a:rPr lang="en-US" sz="1200" dirty="0"/>
                  <a:t> </a:t>
                </a:r>
                <a:r>
                  <a:rPr lang="en-US" sz="1200" dirty="0" err="1"/>
                  <a:t>ngẫu</a:t>
                </a:r>
                <a:r>
                  <a:rPr lang="en-US" sz="1200" dirty="0"/>
                  <a:t> </a:t>
                </a:r>
                <a:r>
                  <a:rPr lang="en-US" sz="1200" dirty="0" err="1"/>
                  <a:t>nhiên</a:t>
                </a:r>
                <a:r>
                  <a:rPr lang="en-US" sz="1200" dirty="0"/>
                  <a:t> </a:t>
                </a:r>
                <a:r>
                  <a:rPr lang="en-US" sz="1200" b="0" i="0">
                    <a:latin typeface="Cambria Math" panose="02040503050406030204" pitchFamily="18" charset="0"/>
                  </a:rPr>
                  <a:t>𝑋_𝑖</a:t>
                </a:r>
                <a:r>
                  <a:rPr lang="en-US" sz="1200" dirty="0"/>
                  <a:t> </a:t>
                </a:r>
                <a:r>
                  <a:rPr lang="en-US" sz="1200" dirty="0" err="1"/>
                  <a:t>là</a:t>
                </a:r>
                <a:r>
                  <a:rPr lang="en-US" sz="1200" dirty="0"/>
                  <a:t> </a:t>
                </a:r>
                <a:r>
                  <a:rPr lang="en-US" sz="1200" i="1" dirty="0" err="1"/>
                  <a:t>i.i.d.</a:t>
                </a:r>
                <a:r>
                  <a:rPr lang="en-US" sz="1200" i="1" dirty="0"/>
                  <a:t> </a:t>
                </a:r>
                <a:r>
                  <a:rPr lang="en-US" sz="1200" dirty="0"/>
                  <a:t>(independent and identically distributed – </a:t>
                </a:r>
                <a:r>
                  <a:rPr lang="en-US" sz="1200" dirty="0" err="1"/>
                  <a:t>độc</a:t>
                </a:r>
                <a:r>
                  <a:rPr lang="en-US" sz="1200" dirty="0"/>
                  <a:t> </a:t>
                </a:r>
                <a:r>
                  <a:rPr lang="en-US" sz="1200" dirty="0" err="1"/>
                  <a:t>lập</a:t>
                </a:r>
                <a:r>
                  <a:rPr lang="en-US" sz="1200" dirty="0"/>
                  <a:t> </a:t>
                </a:r>
                <a:r>
                  <a:rPr lang="en-US" sz="1200" dirty="0" err="1"/>
                  <a:t>và</a:t>
                </a:r>
                <a:r>
                  <a:rPr lang="en-US" sz="1200" dirty="0"/>
                  <a:t> </a:t>
                </a:r>
                <a:r>
                  <a:rPr lang="en-US" sz="1200" dirty="0" err="1"/>
                  <a:t>có</a:t>
                </a:r>
                <a:r>
                  <a:rPr lang="en-US" sz="1200" dirty="0"/>
                  <a:t> </a:t>
                </a:r>
                <a:r>
                  <a:rPr lang="en-US" sz="1200" dirty="0" err="1"/>
                  <a:t>cùng</a:t>
                </a:r>
                <a:r>
                  <a:rPr lang="en-US" sz="1200" dirty="0"/>
                  <a:t> </a:t>
                </a:r>
                <a:r>
                  <a:rPr lang="en-US" sz="1200" dirty="0" err="1"/>
                  <a:t>phân</a:t>
                </a:r>
                <a:r>
                  <a:rPr lang="en-US" sz="1200" dirty="0"/>
                  <a:t> </a:t>
                </a:r>
                <a:r>
                  <a:rPr lang="en-US" sz="1200" dirty="0" err="1"/>
                  <a:t>phối</a:t>
                </a:r>
                <a:r>
                  <a:rPr lang="en-US" sz="1200" dirty="0"/>
                  <a:t>) </a:t>
                </a:r>
                <a:r>
                  <a:rPr lang="en-US" sz="1200" dirty="0" err="1"/>
                  <a:t>và</a:t>
                </a:r>
                <a:r>
                  <a:rPr lang="en-US" sz="1200" dirty="0"/>
                  <a:t> </a:t>
                </a:r>
                <a:r>
                  <a:rPr lang="en-US" sz="1200" dirty="0" err="1"/>
                  <a:t>có</a:t>
                </a:r>
                <a:r>
                  <a:rPr lang="en-US" sz="1200" dirty="0"/>
                  <a:t> </a:t>
                </a:r>
                <a:r>
                  <a:rPr lang="en-US" sz="1200" dirty="0" err="1"/>
                  <a:t>thể</a:t>
                </a:r>
                <a:r>
                  <a:rPr lang="en-US" sz="1200" dirty="0"/>
                  <a:t> </a:t>
                </a:r>
                <a:r>
                  <a:rPr lang="en-US" sz="1200" dirty="0" err="1"/>
                  <a:t>được</a:t>
                </a:r>
                <a:r>
                  <a:rPr lang="en-US" sz="1200" dirty="0"/>
                  <a:t> </a:t>
                </a:r>
                <a:r>
                  <a:rPr lang="en-US" sz="1200" dirty="0" err="1"/>
                  <a:t>mô</a:t>
                </a:r>
                <a:r>
                  <a:rPr lang="en-US" sz="1200" dirty="0"/>
                  <a:t> </a:t>
                </a:r>
                <a:r>
                  <a:rPr lang="en-US" sz="1200" dirty="0" err="1"/>
                  <a:t>hình</a:t>
                </a:r>
                <a:r>
                  <a:rPr lang="en-US" sz="1200" dirty="0"/>
                  <a:t> </a:t>
                </a:r>
                <a:r>
                  <a:rPr lang="en-US" sz="1200" dirty="0" err="1"/>
                  <a:t>hóa</a:t>
                </a:r>
                <a:r>
                  <a:rPr lang="en-US" sz="1200" dirty="0"/>
                  <a:t> </a:t>
                </a:r>
                <a:r>
                  <a:rPr lang="en-US" sz="1200" dirty="0" err="1"/>
                  <a:t>theo</a:t>
                </a:r>
                <a:r>
                  <a:rPr lang="en-US" sz="1200" dirty="0"/>
                  <a:t> </a:t>
                </a:r>
                <a:r>
                  <a:rPr lang="en-US" sz="1200" dirty="0" err="1"/>
                  <a:t>phân</a:t>
                </a:r>
                <a:r>
                  <a:rPr lang="en-US" sz="1200" dirty="0"/>
                  <a:t> </a:t>
                </a:r>
                <a:r>
                  <a:rPr lang="en-US" sz="1200" dirty="0" err="1"/>
                  <a:t>phối</a:t>
                </a:r>
                <a:r>
                  <a:rPr lang="en-US" sz="1200" dirty="0"/>
                  <a:t> Bernoulli </a:t>
                </a:r>
                <a:r>
                  <a:rPr lang="en-US" sz="1200" i="0">
                    <a:latin typeface="Cambria Math" panose="02040503050406030204" pitchFamily="18" charset="0"/>
                  </a:rPr>
                  <a:t>𝑋_𝑖</a:t>
                </a:r>
                <a:r>
                  <a:rPr lang="en-US" sz="1200" b="0" i="0">
                    <a:latin typeface="Cambria Math" panose="02040503050406030204" pitchFamily="18" charset="0"/>
                  </a:rPr>
                  <a:t>~𝐵𝑒𝑟𝑛𝑜𝑢𝑙𝑙𝑖(</a:t>
                </a:r>
                <a:r>
                  <a:rPr lang="en-US" sz="1200" i="0">
                    <a:latin typeface="Cambria Math" panose="02040503050406030204" pitchFamily="18" charset="0"/>
                    <a:ea typeface="Cambria Math" panose="02040503050406030204" pitchFamily="18" charset="0"/>
                  </a:rPr>
                  <a:t>𝜃</a:t>
                </a:r>
                <a:r>
                  <a:rPr lang="en-US" sz="1200" b="0" i="0">
                    <a:latin typeface="Cambria Math" panose="02040503050406030204" pitchFamily="18" charset="0"/>
                    <a:ea typeface="Cambria Math" panose="02040503050406030204" pitchFamily="18" charset="0"/>
                  </a:rPr>
                  <a:t>/</a:t>
                </a:r>
                <a:r>
                  <a:rPr lang="en-US" sz="1200" b="0" i="0">
                    <a:latin typeface="Cambria Math" panose="02040503050406030204" pitchFamily="18" charset="0"/>
                  </a:rPr>
                  <a:t>3)</a:t>
                </a:r>
                <a:r>
                  <a:rPr lang="en-US" sz="1200" dirty="0"/>
                  <a:t>. </a:t>
                </a:r>
                <a:r>
                  <a:rPr lang="en-US" sz="1200" dirty="0" err="1"/>
                  <a:t>Các</a:t>
                </a:r>
                <a:r>
                  <a:rPr lang="en-US" sz="1200" baseline="0" dirty="0"/>
                  <a:t> </a:t>
                </a:r>
                <a:r>
                  <a:rPr lang="en-US" sz="1200" baseline="0" dirty="0" err="1"/>
                  <a:t>biến</a:t>
                </a:r>
                <a:r>
                  <a:rPr lang="en-US" sz="1200" baseline="0" dirty="0"/>
                  <a:t> </a:t>
                </a:r>
                <a:r>
                  <a:rPr lang="en-US" sz="1200" baseline="0" dirty="0" err="1"/>
                  <a:t>ngẫu</a:t>
                </a:r>
                <a:r>
                  <a:rPr lang="en-US" sz="1200" baseline="0" dirty="0"/>
                  <a:t> </a:t>
                </a:r>
                <a:r>
                  <a:rPr lang="en-US" sz="1200" baseline="0" dirty="0" err="1"/>
                  <a:t>nhiên</a:t>
                </a:r>
                <a:r>
                  <a:rPr lang="en-US" sz="1200" baseline="0" dirty="0"/>
                  <a:t> </a:t>
                </a:r>
                <a:r>
                  <a:rPr lang="en-US" sz="1200" baseline="0" dirty="0" err="1"/>
                  <a:t>theo</a:t>
                </a:r>
                <a:r>
                  <a:rPr lang="en-US" sz="1200" baseline="0" dirty="0"/>
                  <a:t> </a:t>
                </a:r>
                <a:r>
                  <a:rPr lang="en-US" sz="1200" baseline="0" dirty="0" err="1"/>
                  <a:t>phân</a:t>
                </a:r>
                <a:r>
                  <a:rPr lang="en-US" sz="1200" baseline="0" dirty="0"/>
                  <a:t> </a:t>
                </a:r>
                <a:r>
                  <a:rPr lang="en-US" sz="1200" baseline="0" dirty="0" err="1"/>
                  <a:t>phối</a:t>
                </a:r>
                <a:r>
                  <a:rPr lang="en-US" sz="1200" baseline="0" dirty="0"/>
                  <a:t>  Bernoulli </a:t>
                </a:r>
                <a:r>
                  <a:rPr lang="en-US" sz="1200" baseline="0" dirty="0" err="1"/>
                  <a:t>có</a:t>
                </a:r>
                <a:r>
                  <a:rPr lang="en-US" sz="1200" baseline="0" dirty="0"/>
                  <a:t> </a:t>
                </a:r>
                <a:r>
                  <a:rPr lang="en-US" sz="1200" baseline="0" dirty="0" err="1"/>
                  <a:t>thể</a:t>
                </a:r>
                <a:r>
                  <a:rPr lang="en-US" sz="1200" baseline="0" dirty="0"/>
                  <a:t> </a:t>
                </a:r>
                <a:r>
                  <a:rPr lang="en-US" sz="1200" baseline="0" dirty="0" err="1"/>
                  <a:t>được</a:t>
                </a:r>
                <a:r>
                  <a:rPr lang="en-US" sz="1200" baseline="0" dirty="0"/>
                  <a:t> </a:t>
                </a:r>
                <a:r>
                  <a:rPr lang="en-US" sz="1200" baseline="0" dirty="0" err="1"/>
                  <a:t>dùng</a:t>
                </a:r>
                <a:r>
                  <a:rPr lang="en-US" sz="1200" baseline="0" dirty="0"/>
                  <a:t> </a:t>
                </a:r>
                <a:r>
                  <a:rPr lang="en-US" sz="1200" baseline="0" dirty="0" err="1"/>
                  <a:t>để</a:t>
                </a:r>
                <a:r>
                  <a:rPr lang="en-US" sz="1200" baseline="0" dirty="0"/>
                  <a:t> </a:t>
                </a:r>
                <a:r>
                  <a:rPr lang="en-US" sz="1200" baseline="0" dirty="0" err="1"/>
                  <a:t>mô</a:t>
                </a:r>
                <a:r>
                  <a:rPr lang="en-US" sz="1200" baseline="0" dirty="0"/>
                  <a:t> </a:t>
                </a:r>
                <a:r>
                  <a:rPr lang="en-US" sz="1200" baseline="0" dirty="0" err="1"/>
                  <a:t>hình</a:t>
                </a:r>
                <a:r>
                  <a:rPr lang="en-US" sz="1200" baseline="0" dirty="0"/>
                  <a:t> </a:t>
                </a:r>
                <a:r>
                  <a:rPr lang="en-US" sz="1200" baseline="0" dirty="0" err="1"/>
                  <a:t>hóa</a:t>
                </a:r>
                <a:r>
                  <a:rPr lang="en-US" sz="1200" baseline="0" dirty="0"/>
                  <a:t> </a:t>
                </a:r>
                <a:r>
                  <a:rPr lang="en-US" sz="1200" baseline="0" dirty="0" err="1"/>
                  <a:t>một</a:t>
                </a:r>
                <a:r>
                  <a:rPr lang="en-US" sz="1200" baseline="0" dirty="0"/>
                  <a:t> </a:t>
                </a:r>
                <a:r>
                  <a:rPr lang="en-US" sz="1200" baseline="0" dirty="0" err="1"/>
                  <a:t>thực</a:t>
                </a:r>
                <a:r>
                  <a:rPr lang="en-US" sz="1200" baseline="0" dirty="0"/>
                  <a:t> </a:t>
                </a:r>
                <a:r>
                  <a:rPr lang="en-US" sz="1200" baseline="0" dirty="0" err="1"/>
                  <a:t>nghiệm</a:t>
                </a:r>
                <a:r>
                  <a:rPr lang="en-US" sz="1200" baseline="0" dirty="0"/>
                  <a:t> </a:t>
                </a:r>
                <a:r>
                  <a:rPr lang="en-US" sz="1200" baseline="0" dirty="0" err="1"/>
                  <a:t>mà</a:t>
                </a:r>
                <a:r>
                  <a:rPr lang="en-US" sz="1200" baseline="0" dirty="0"/>
                  <a:t> </a:t>
                </a:r>
                <a:r>
                  <a:rPr lang="en-US" sz="1200" baseline="0" dirty="0" err="1"/>
                  <a:t>chỉ</a:t>
                </a:r>
                <a:r>
                  <a:rPr lang="en-US" sz="1200" baseline="0" dirty="0"/>
                  <a:t> </a:t>
                </a:r>
                <a:r>
                  <a:rPr lang="en-US" sz="1200" baseline="0" dirty="0" err="1"/>
                  <a:t>có</a:t>
                </a:r>
                <a:r>
                  <a:rPr lang="en-US" sz="1200" baseline="0" dirty="0"/>
                  <a:t> 2 </a:t>
                </a:r>
                <a:r>
                  <a:rPr lang="en-US" sz="1200" baseline="0" dirty="0" err="1"/>
                  <a:t>kết</a:t>
                </a:r>
                <a:r>
                  <a:rPr lang="en-US" sz="1200" baseline="0" dirty="0"/>
                  <a:t> </a:t>
                </a:r>
                <a:r>
                  <a:rPr lang="en-US" sz="1200" baseline="0" dirty="0" err="1"/>
                  <a:t>cục</a:t>
                </a:r>
                <a:r>
                  <a:rPr lang="en-US" sz="1200" baseline="0" dirty="0"/>
                  <a:t> </a:t>
                </a:r>
                <a:r>
                  <a:rPr lang="en-US" sz="1200" baseline="0" dirty="0" err="1"/>
                  <a:t>có</a:t>
                </a:r>
                <a:r>
                  <a:rPr lang="en-US" sz="1200" baseline="0" dirty="0"/>
                  <a:t> </a:t>
                </a:r>
                <a:r>
                  <a:rPr lang="en-US" sz="1200" baseline="0" dirty="0" err="1"/>
                  <a:t>thể</a:t>
                </a:r>
                <a:r>
                  <a:rPr lang="en-US" sz="1200" baseline="0" dirty="0"/>
                  <a:t> </a:t>
                </a:r>
                <a:r>
                  <a:rPr lang="en-US" sz="1200" baseline="0" dirty="0" err="1"/>
                  <a:t>xảy</a:t>
                </a:r>
                <a:r>
                  <a:rPr lang="en-US" sz="1200" baseline="0" dirty="0"/>
                  <a:t> </a:t>
                </a:r>
                <a:r>
                  <a:rPr lang="en-US" sz="1200" baseline="0" dirty="0" err="1"/>
                  <a:t>ra</a:t>
                </a:r>
                <a:r>
                  <a:rPr lang="en-US" sz="1200" baseline="0" dirty="0"/>
                  <a:t>, </a:t>
                </a:r>
                <a:r>
                  <a:rPr lang="en-US" sz="1200" baseline="0" dirty="0" err="1"/>
                  <a:t>ví</a:t>
                </a:r>
                <a:r>
                  <a:rPr lang="en-US" sz="1200" baseline="0" dirty="0"/>
                  <a:t> </a:t>
                </a:r>
                <a:r>
                  <a:rPr lang="en-US" sz="1200" baseline="0" dirty="0" err="1"/>
                  <a:t>dụ</a:t>
                </a:r>
                <a:r>
                  <a:rPr lang="en-US" sz="1200" baseline="0" dirty="0"/>
                  <a:t> </a:t>
                </a:r>
                <a:r>
                  <a:rPr lang="en-US" sz="1200" baseline="0" dirty="0" err="1"/>
                  <a:t>như</a:t>
                </a:r>
                <a:r>
                  <a:rPr lang="en-US" sz="1200" baseline="0" dirty="0"/>
                  <a:t> tung </a:t>
                </a:r>
                <a:r>
                  <a:rPr lang="en-US" sz="1200" baseline="0" dirty="0" err="1"/>
                  <a:t>một</a:t>
                </a:r>
                <a:r>
                  <a:rPr lang="en-US" sz="1200" baseline="0" dirty="0"/>
                  <a:t> </a:t>
                </a:r>
                <a:r>
                  <a:rPr lang="en-US" sz="1200" baseline="0" dirty="0" err="1"/>
                  <a:t>đồng</a:t>
                </a:r>
                <a:r>
                  <a:rPr lang="en-US" sz="1200" baseline="0" dirty="0"/>
                  <a:t> xu </a:t>
                </a:r>
                <a:r>
                  <a:rPr lang="en-US" sz="1200" baseline="0" dirty="0" err="1"/>
                  <a:t>thì</a:t>
                </a:r>
                <a:r>
                  <a:rPr lang="en-US" sz="1200" baseline="0" dirty="0"/>
                  <a:t> </a:t>
                </a:r>
                <a:r>
                  <a:rPr lang="en-US" sz="1200" baseline="0" dirty="0" err="1"/>
                  <a:t>chỉ</a:t>
                </a:r>
                <a:r>
                  <a:rPr lang="en-US" sz="1200" baseline="0" dirty="0"/>
                  <a:t> </a:t>
                </a:r>
                <a:r>
                  <a:rPr lang="en-US" sz="1200" baseline="0" dirty="0" err="1"/>
                  <a:t>có</a:t>
                </a:r>
                <a:r>
                  <a:rPr lang="en-US" sz="1200" baseline="0" dirty="0"/>
                  <a:t> </a:t>
                </a:r>
                <a:r>
                  <a:rPr lang="en-US" sz="1200" baseline="0" dirty="0" err="1"/>
                  <a:t>thể</a:t>
                </a:r>
                <a:r>
                  <a:rPr lang="en-US" sz="1200" baseline="0" dirty="0"/>
                  <a:t> </a:t>
                </a:r>
                <a:r>
                  <a:rPr lang="en-US" sz="1200" baseline="0" dirty="0" err="1"/>
                  <a:t>ra</a:t>
                </a:r>
                <a:r>
                  <a:rPr lang="en-US" sz="1200" baseline="0" dirty="0"/>
                  <a:t> </a:t>
                </a:r>
                <a:r>
                  <a:rPr lang="en-US" sz="1200" baseline="0" dirty="0" err="1"/>
                  <a:t>mặt</a:t>
                </a:r>
                <a:r>
                  <a:rPr lang="en-US" sz="1200" baseline="0" dirty="0"/>
                  <a:t> </a:t>
                </a:r>
                <a:r>
                  <a:rPr lang="en-US" sz="1200" baseline="0" dirty="0" err="1"/>
                  <a:t>xấp</a:t>
                </a:r>
                <a:r>
                  <a:rPr lang="en-US" sz="1200" baseline="0" dirty="0"/>
                  <a:t> </a:t>
                </a:r>
                <a:r>
                  <a:rPr lang="en-US" sz="1200" baseline="0" dirty="0" err="1"/>
                  <a:t>hoặc</a:t>
                </a:r>
                <a:r>
                  <a:rPr lang="en-US" sz="1200" baseline="0" dirty="0"/>
                  <a:t> </a:t>
                </a:r>
                <a:r>
                  <a:rPr lang="en-US" sz="1200" baseline="0" dirty="0" err="1"/>
                  <a:t>mặt</a:t>
                </a:r>
                <a:r>
                  <a:rPr lang="en-US" sz="1200" baseline="0" dirty="0"/>
                  <a:t> </a:t>
                </a:r>
                <a:r>
                  <a:rPr lang="en-US" sz="1200" baseline="0" dirty="0" err="1"/>
                  <a:t>ngửa</a:t>
                </a:r>
                <a:r>
                  <a:rPr lang="en-US" sz="1200" baseline="0" dirty="0"/>
                  <a:t>. </a:t>
                </a:r>
                <a:r>
                  <a:rPr lang="en-US" sz="1200" baseline="0" dirty="0" err="1"/>
                  <a:t>Giả</a:t>
                </a:r>
                <a:r>
                  <a:rPr lang="en-US" sz="1200" baseline="0" dirty="0"/>
                  <a:t> </a:t>
                </a:r>
                <a:r>
                  <a:rPr lang="en-US" sz="1200" baseline="0" dirty="0" err="1"/>
                  <a:t>sử</a:t>
                </a:r>
                <a:r>
                  <a:rPr lang="en-US" sz="1200" baseline="0" dirty="0"/>
                  <a:t> </a:t>
                </a:r>
                <a:r>
                  <a:rPr lang="en-US" sz="1200" baseline="0" dirty="0" err="1"/>
                  <a:t>kết</a:t>
                </a:r>
                <a:r>
                  <a:rPr lang="en-US" sz="1200" baseline="0" dirty="0"/>
                  <a:t> </a:t>
                </a:r>
                <a:r>
                  <a:rPr lang="en-US" sz="1200" baseline="0" dirty="0" err="1"/>
                  <a:t>cục</a:t>
                </a:r>
                <a:r>
                  <a:rPr lang="en-US" sz="1200" baseline="0" dirty="0"/>
                  <a:t> </a:t>
                </a:r>
                <a:r>
                  <a:rPr lang="en-US" sz="1200" baseline="0" dirty="0" err="1"/>
                  <a:t>mà</a:t>
                </a:r>
                <a:r>
                  <a:rPr lang="en-US" sz="1200" baseline="0" dirty="0"/>
                  <a:t> ta </a:t>
                </a:r>
                <a:r>
                  <a:rPr lang="en-US" sz="1200" baseline="0" dirty="0" err="1"/>
                  <a:t>quan</a:t>
                </a:r>
                <a:r>
                  <a:rPr lang="en-US" sz="1200" baseline="0" dirty="0"/>
                  <a:t> </a:t>
                </a:r>
                <a:r>
                  <a:rPr lang="en-US" sz="1200" baseline="0" dirty="0" err="1"/>
                  <a:t>tâm</a:t>
                </a:r>
                <a:r>
                  <a:rPr lang="en-US" sz="1200" baseline="0" dirty="0"/>
                  <a:t> </a:t>
                </a:r>
                <a:r>
                  <a:rPr lang="en-US" sz="1200" baseline="0" dirty="0" err="1"/>
                  <a:t>là</a:t>
                </a:r>
                <a:r>
                  <a:rPr lang="en-US" sz="1200" baseline="0" dirty="0"/>
                  <a:t> </a:t>
                </a:r>
                <a:r>
                  <a:rPr lang="en-US" sz="1200" baseline="0" dirty="0" err="1"/>
                  <a:t>đồng</a:t>
                </a:r>
                <a:r>
                  <a:rPr lang="en-US" sz="1200" baseline="0" dirty="0"/>
                  <a:t> xu </a:t>
                </a:r>
                <a:r>
                  <a:rPr lang="en-US" sz="1200" baseline="0" dirty="0" err="1"/>
                  <a:t>ra</a:t>
                </a:r>
                <a:r>
                  <a:rPr lang="en-US" sz="1200" baseline="0" dirty="0"/>
                  <a:t> </a:t>
                </a:r>
                <a:r>
                  <a:rPr lang="en-US" sz="1200" baseline="0" dirty="0" err="1"/>
                  <a:t>mặt</a:t>
                </a:r>
                <a:r>
                  <a:rPr lang="en-US" sz="1200" baseline="0" dirty="0"/>
                  <a:t> </a:t>
                </a:r>
                <a:r>
                  <a:rPr lang="en-US" sz="1200" baseline="0" dirty="0" err="1"/>
                  <a:t>ngửa</a:t>
                </a:r>
                <a:r>
                  <a:rPr lang="en-US" sz="1200" baseline="0" dirty="0"/>
                  <a:t>, </a:t>
                </a:r>
                <a:r>
                  <a:rPr lang="en-US" sz="1200" baseline="0" dirty="0" err="1"/>
                  <a:t>và</a:t>
                </a:r>
                <a:r>
                  <a:rPr lang="en-US" sz="1200" baseline="0" dirty="0"/>
                  <a:t> </a:t>
                </a:r>
                <a:r>
                  <a:rPr lang="en-US" sz="1200" baseline="0" dirty="0" err="1"/>
                  <a:t>xác</a:t>
                </a:r>
                <a:r>
                  <a:rPr lang="en-US" sz="1200" baseline="0" dirty="0"/>
                  <a:t> </a:t>
                </a:r>
                <a:r>
                  <a:rPr lang="en-US" sz="1200" baseline="0" dirty="0" err="1"/>
                  <a:t>suất</a:t>
                </a:r>
                <a:r>
                  <a:rPr lang="en-US" sz="1200" baseline="0" dirty="0"/>
                  <a:t> </a:t>
                </a:r>
                <a:r>
                  <a:rPr lang="en-US" sz="1200" baseline="0" dirty="0" err="1"/>
                  <a:t>kết</a:t>
                </a:r>
                <a:r>
                  <a:rPr lang="en-US" sz="1200" baseline="0" dirty="0"/>
                  <a:t> </a:t>
                </a:r>
                <a:r>
                  <a:rPr lang="en-US" sz="1200" baseline="0" dirty="0" err="1"/>
                  <a:t>cục</a:t>
                </a:r>
                <a:r>
                  <a:rPr lang="en-US" sz="1200" baseline="0" dirty="0"/>
                  <a:t> </a:t>
                </a:r>
                <a:r>
                  <a:rPr lang="en-US" sz="1200" baseline="0" dirty="0" err="1"/>
                  <a:t>này</a:t>
                </a:r>
                <a:r>
                  <a:rPr lang="en-US" sz="1200" baseline="0" dirty="0"/>
                  <a:t> </a:t>
                </a:r>
                <a:r>
                  <a:rPr lang="en-US" sz="1200" baseline="0" dirty="0" err="1"/>
                  <a:t>xảy</a:t>
                </a:r>
                <a:r>
                  <a:rPr lang="en-US" sz="1200" baseline="0" dirty="0"/>
                  <a:t> </a:t>
                </a:r>
                <a:r>
                  <a:rPr lang="en-US" sz="1200" baseline="0" dirty="0" err="1"/>
                  <a:t>ra</a:t>
                </a:r>
                <a:r>
                  <a:rPr lang="en-US" sz="1200" baseline="0" dirty="0"/>
                  <a:t> </a:t>
                </a:r>
                <a:r>
                  <a:rPr lang="en-US" sz="1200" baseline="0" dirty="0" err="1"/>
                  <a:t>là</a:t>
                </a:r>
                <a:r>
                  <a:rPr lang="en-US" sz="1200" baseline="0" dirty="0"/>
                  <a:t> p, </a:t>
                </a:r>
                <a:r>
                  <a:rPr lang="en-US" sz="1200" baseline="0" dirty="0" err="1"/>
                  <a:t>thì</a:t>
                </a:r>
                <a:r>
                  <a:rPr lang="en-US" sz="1200" baseline="0" dirty="0"/>
                  <a:t> </a:t>
                </a:r>
                <a:r>
                  <a:rPr lang="en-US" sz="1200" baseline="0" dirty="0" err="1"/>
                  <a:t>xác</a:t>
                </a:r>
                <a:r>
                  <a:rPr lang="en-US" sz="1200" baseline="0" dirty="0"/>
                  <a:t> </a:t>
                </a:r>
                <a:r>
                  <a:rPr lang="en-US" sz="1200" baseline="0" dirty="0" err="1"/>
                  <a:t>suất</a:t>
                </a:r>
                <a:r>
                  <a:rPr lang="en-US" sz="1200" baseline="0" dirty="0"/>
                  <a:t> </a:t>
                </a:r>
                <a:r>
                  <a:rPr lang="en-US" sz="1200" baseline="0" dirty="0" err="1"/>
                  <a:t>kết</a:t>
                </a:r>
                <a:r>
                  <a:rPr lang="en-US" sz="1200" baseline="0" dirty="0"/>
                  <a:t> </a:t>
                </a:r>
                <a:r>
                  <a:rPr lang="en-US" sz="1200" baseline="0" dirty="0" err="1"/>
                  <a:t>cục</a:t>
                </a:r>
                <a:r>
                  <a:rPr lang="en-US" sz="1200" baseline="0" dirty="0"/>
                  <a:t> </a:t>
                </a:r>
                <a:r>
                  <a:rPr lang="en-US" sz="1200" baseline="0" dirty="0" err="1"/>
                  <a:t>còn</a:t>
                </a:r>
                <a:r>
                  <a:rPr lang="en-US" sz="1200" baseline="0" dirty="0"/>
                  <a:t> </a:t>
                </a:r>
                <a:r>
                  <a:rPr lang="en-US" sz="1200" baseline="0" dirty="0" err="1"/>
                  <a:t>lại</a:t>
                </a:r>
                <a:r>
                  <a:rPr lang="en-US" sz="1200" baseline="0" dirty="0"/>
                  <a:t> </a:t>
                </a:r>
                <a:r>
                  <a:rPr lang="en-US" sz="1200" baseline="0" dirty="0" err="1"/>
                  <a:t>là</a:t>
                </a:r>
                <a:r>
                  <a:rPr lang="en-US" sz="1200" baseline="0" dirty="0"/>
                  <a:t> 1-p. </a:t>
                </a:r>
                <a:r>
                  <a:rPr lang="en-US" sz="1200" baseline="0" dirty="0" err="1"/>
                  <a:t>Phân</a:t>
                </a:r>
                <a:r>
                  <a:rPr lang="en-US" sz="1200" baseline="0" dirty="0"/>
                  <a:t> </a:t>
                </a:r>
                <a:r>
                  <a:rPr lang="en-US" sz="1200" baseline="0" dirty="0" err="1"/>
                  <a:t>phối</a:t>
                </a:r>
                <a:r>
                  <a:rPr lang="en-US" sz="1200" baseline="0" dirty="0"/>
                  <a:t> Bernoulli </a:t>
                </a:r>
                <a:r>
                  <a:rPr lang="en-US" sz="1200" baseline="0" dirty="0" err="1"/>
                  <a:t>có</a:t>
                </a:r>
                <a:r>
                  <a:rPr lang="en-US" sz="1200" baseline="0" dirty="0"/>
                  <a:t> </a:t>
                </a:r>
                <a:r>
                  <a:rPr lang="en-US" sz="1200" baseline="0" dirty="0" err="1"/>
                  <a:t>một</a:t>
                </a:r>
                <a:r>
                  <a:rPr lang="en-US" sz="1200" baseline="0" dirty="0"/>
                  <a:t> </a:t>
                </a:r>
                <a:r>
                  <a:rPr lang="en-US" sz="1200" baseline="0" dirty="0" err="1"/>
                  <a:t>tham</a:t>
                </a:r>
                <a:r>
                  <a:rPr lang="en-US" sz="1200" baseline="0" dirty="0"/>
                  <a:t> </a:t>
                </a:r>
                <a:r>
                  <a:rPr lang="en-US" sz="1200" baseline="0" dirty="0" err="1"/>
                  <a:t>số</a:t>
                </a:r>
                <a:r>
                  <a:rPr lang="en-US" sz="1200" baseline="0" dirty="0"/>
                  <a:t> </a:t>
                </a:r>
                <a:r>
                  <a:rPr lang="en-US" sz="1200" baseline="0" dirty="0" err="1"/>
                  <a:t>đó</a:t>
                </a:r>
                <a:r>
                  <a:rPr lang="en-US" sz="1200" baseline="0" dirty="0"/>
                  <a:t> </a:t>
                </a:r>
                <a:r>
                  <a:rPr lang="en-US" sz="1200" baseline="0" dirty="0" err="1"/>
                  <a:t>là</a:t>
                </a:r>
                <a:r>
                  <a:rPr lang="en-US" sz="1200" baseline="0" dirty="0"/>
                  <a:t> </a:t>
                </a:r>
                <a:r>
                  <a:rPr lang="en-US" sz="1200" baseline="0" dirty="0" err="1"/>
                  <a:t>xác</a:t>
                </a:r>
                <a:r>
                  <a:rPr lang="en-US" sz="1200" baseline="0" dirty="0"/>
                  <a:t> </a:t>
                </a:r>
                <a:r>
                  <a:rPr lang="en-US" sz="1200" baseline="0" dirty="0" err="1"/>
                  <a:t>suất</a:t>
                </a:r>
                <a:r>
                  <a:rPr lang="en-US" sz="1200" baseline="0" dirty="0"/>
                  <a:t> </a:t>
                </a:r>
                <a:r>
                  <a:rPr lang="en-US" sz="1200" baseline="0" dirty="0" err="1"/>
                  <a:t>của</a:t>
                </a:r>
                <a:r>
                  <a:rPr lang="en-US" sz="1200" baseline="0" dirty="0"/>
                  <a:t> </a:t>
                </a:r>
                <a:r>
                  <a:rPr lang="en-US" sz="1200" baseline="0" dirty="0" err="1"/>
                  <a:t>kết</a:t>
                </a:r>
                <a:r>
                  <a:rPr lang="en-US" sz="1200" baseline="0" dirty="0"/>
                  <a:t> </a:t>
                </a:r>
                <a:r>
                  <a:rPr lang="en-US" sz="1200" baseline="0" dirty="0" err="1"/>
                  <a:t>cục</a:t>
                </a:r>
                <a:r>
                  <a:rPr lang="en-US" sz="1200" baseline="0" dirty="0"/>
                  <a:t> </a:t>
                </a:r>
                <a:r>
                  <a:rPr lang="en-US" sz="1200" baseline="0" dirty="0" err="1"/>
                  <a:t>mà</a:t>
                </a:r>
                <a:r>
                  <a:rPr lang="en-US" sz="1200" baseline="0" dirty="0"/>
                  <a:t> ta </a:t>
                </a:r>
                <a:r>
                  <a:rPr lang="en-US" sz="1200" baseline="0" dirty="0" err="1"/>
                  <a:t>quan</a:t>
                </a:r>
                <a:r>
                  <a:rPr lang="en-US" sz="1200" baseline="0" dirty="0"/>
                  <a:t> </a:t>
                </a:r>
                <a:r>
                  <a:rPr lang="en-US" sz="1200" baseline="0" dirty="0" err="1"/>
                  <a:t>tâm</a:t>
                </a:r>
                <a:r>
                  <a:rPr lang="en-US" sz="1200" baseline="0" dirty="0"/>
                  <a:t>. Trong </a:t>
                </a:r>
                <a:r>
                  <a:rPr lang="en-US" sz="1200" baseline="0" dirty="0" err="1"/>
                  <a:t>ví</a:t>
                </a:r>
                <a:r>
                  <a:rPr lang="en-US" sz="1200" baseline="0" dirty="0"/>
                  <a:t> </a:t>
                </a:r>
                <a:r>
                  <a:rPr lang="en-US" sz="1200" baseline="0" dirty="0" err="1"/>
                  <a:t>dụ</a:t>
                </a:r>
                <a:r>
                  <a:rPr lang="en-US" sz="1200" baseline="0" dirty="0"/>
                  <a:t> </a:t>
                </a:r>
                <a:r>
                  <a:rPr lang="en-US" sz="1200" baseline="0" dirty="0" err="1"/>
                  <a:t>này</a:t>
                </a:r>
                <a:r>
                  <a:rPr lang="en-US" sz="1200" baseline="0" dirty="0"/>
                  <a:t>, </a:t>
                </a:r>
                <a:r>
                  <a:rPr lang="en-US" sz="1200" baseline="0" dirty="0" err="1"/>
                  <a:t>mỗi</a:t>
                </a:r>
                <a:r>
                  <a:rPr lang="en-US" sz="1200" baseline="0" dirty="0"/>
                  <a:t> </a:t>
                </a:r>
                <a:r>
                  <a:rPr lang="en-US" sz="1200" baseline="0" dirty="0" err="1"/>
                  <a:t>lần</a:t>
                </a:r>
                <a:r>
                  <a:rPr lang="en-US" sz="1200" baseline="0" dirty="0"/>
                  <a:t> ta </a:t>
                </a:r>
                <a:r>
                  <a:rPr lang="en-US" sz="1200" baseline="0" dirty="0" err="1"/>
                  <a:t>lấy</a:t>
                </a:r>
                <a:r>
                  <a:rPr lang="en-US" sz="1200" baseline="0" dirty="0"/>
                  <a:t> </a:t>
                </a:r>
                <a:r>
                  <a:rPr lang="en-US" sz="1200" baseline="0" dirty="0" err="1"/>
                  <a:t>một</a:t>
                </a:r>
                <a:r>
                  <a:rPr lang="en-US" sz="1200" baseline="0" dirty="0"/>
                  <a:t> </a:t>
                </a:r>
                <a:r>
                  <a:rPr lang="en-US" sz="1200" baseline="0" dirty="0" err="1"/>
                  <a:t>viên</a:t>
                </a:r>
                <a:r>
                  <a:rPr lang="en-US" sz="1200" baseline="0" dirty="0"/>
                  <a:t> bi </a:t>
                </a:r>
                <a:r>
                  <a:rPr lang="en-US" sz="1200" baseline="0" dirty="0" err="1"/>
                  <a:t>ra</a:t>
                </a:r>
                <a:r>
                  <a:rPr lang="en-US" sz="1200" baseline="0" dirty="0"/>
                  <a:t> </a:t>
                </a:r>
                <a:r>
                  <a:rPr lang="en-US" sz="1200" baseline="0" dirty="0" err="1"/>
                  <a:t>khỏi</a:t>
                </a:r>
                <a:r>
                  <a:rPr lang="en-US" sz="1200" baseline="0" dirty="0"/>
                  <a:t> </a:t>
                </a:r>
                <a:r>
                  <a:rPr lang="en-US" sz="1200" baseline="0" dirty="0" err="1"/>
                  <a:t>túi</a:t>
                </a:r>
                <a:r>
                  <a:rPr lang="en-US" sz="1200" baseline="0" dirty="0"/>
                  <a:t> </a:t>
                </a:r>
                <a:r>
                  <a:rPr lang="en-US" sz="1200" baseline="0" dirty="0" err="1"/>
                  <a:t>để</a:t>
                </a:r>
                <a:r>
                  <a:rPr lang="en-US" sz="1200" baseline="0" dirty="0"/>
                  <a:t> </a:t>
                </a:r>
                <a:r>
                  <a:rPr lang="en-US" sz="1200" baseline="0" dirty="0" err="1"/>
                  <a:t>quan</a:t>
                </a:r>
                <a:r>
                  <a:rPr lang="en-US" sz="1200" baseline="0" dirty="0"/>
                  <a:t> </a:t>
                </a:r>
                <a:r>
                  <a:rPr lang="en-US" sz="1200" baseline="0" dirty="0" err="1"/>
                  <a:t>sát</a:t>
                </a:r>
                <a:r>
                  <a:rPr lang="en-US" sz="1200" baseline="0" dirty="0"/>
                  <a:t> </a:t>
                </a:r>
                <a:r>
                  <a:rPr lang="en-US" sz="1200" baseline="0" dirty="0" err="1"/>
                  <a:t>màu</a:t>
                </a:r>
                <a:r>
                  <a:rPr lang="en-US" sz="1200" baseline="0" dirty="0"/>
                  <a:t> </a:t>
                </a:r>
                <a:r>
                  <a:rPr lang="en-US" sz="1200" baseline="0" dirty="0" err="1"/>
                  <a:t>của</a:t>
                </a:r>
                <a:r>
                  <a:rPr lang="en-US" sz="1200" baseline="0" dirty="0"/>
                  <a:t> </a:t>
                </a:r>
                <a:r>
                  <a:rPr lang="en-US" sz="1200" baseline="0" dirty="0" err="1"/>
                  <a:t>nó</a:t>
                </a:r>
                <a:r>
                  <a:rPr lang="en-US" sz="1200" baseline="0" dirty="0"/>
                  <a:t> </a:t>
                </a:r>
                <a:r>
                  <a:rPr lang="en-US" sz="1200" baseline="0" dirty="0" err="1"/>
                  <a:t>thì</a:t>
                </a:r>
                <a:r>
                  <a:rPr lang="en-US" sz="1200" baseline="0" dirty="0"/>
                  <a:t> </a:t>
                </a:r>
                <a:r>
                  <a:rPr lang="en-US" sz="1200" baseline="0" dirty="0" err="1"/>
                  <a:t>chỉ</a:t>
                </a:r>
                <a:r>
                  <a:rPr lang="en-US" sz="1200" baseline="0" dirty="0"/>
                  <a:t> </a:t>
                </a:r>
                <a:r>
                  <a:rPr lang="en-US" sz="1200" baseline="0" dirty="0" err="1"/>
                  <a:t>có</a:t>
                </a:r>
                <a:r>
                  <a:rPr lang="en-US" sz="1200" baseline="0" dirty="0"/>
                  <a:t> 2 </a:t>
                </a:r>
                <a:r>
                  <a:rPr lang="en-US" sz="1200" baseline="0" dirty="0" err="1"/>
                  <a:t>kết</a:t>
                </a:r>
                <a:r>
                  <a:rPr lang="en-US" sz="1200" baseline="0" dirty="0"/>
                  <a:t> </a:t>
                </a:r>
                <a:r>
                  <a:rPr lang="en-US" sz="1200" baseline="0" dirty="0" err="1"/>
                  <a:t>cục</a:t>
                </a:r>
                <a:r>
                  <a:rPr lang="en-US" sz="1200" baseline="0" dirty="0"/>
                  <a:t> </a:t>
                </a:r>
                <a:r>
                  <a:rPr lang="en-US" sz="1200" baseline="0" dirty="0" err="1"/>
                  <a:t>là</a:t>
                </a:r>
                <a:r>
                  <a:rPr lang="en-US" sz="1200" baseline="0" dirty="0"/>
                  <a:t> </a:t>
                </a:r>
                <a:r>
                  <a:rPr lang="en-US" sz="1200" baseline="0" dirty="0" err="1"/>
                  <a:t>màu</a:t>
                </a:r>
                <a:r>
                  <a:rPr lang="en-US" sz="1200" baseline="0" dirty="0"/>
                  <a:t> </a:t>
                </a:r>
                <a:r>
                  <a:rPr lang="en-US" sz="1200" baseline="0" dirty="0" err="1"/>
                  <a:t>đỏ</a:t>
                </a:r>
                <a:r>
                  <a:rPr lang="en-US" sz="1200" baseline="0" dirty="0"/>
                  <a:t> </a:t>
                </a:r>
                <a:r>
                  <a:rPr lang="en-US" sz="1200" baseline="0" dirty="0" err="1"/>
                  <a:t>hoặc</a:t>
                </a:r>
                <a:r>
                  <a:rPr lang="en-US" sz="1200" baseline="0" dirty="0"/>
                  <a:t> </a:t>
                </a:r>
                <a:r>
                  <a:rPr lang="en-US" sz="1200" baseline="0" dirty="0" err="1"/>
                  <a:t>màu</a:t>
                </a:r>
                <a:r>
                  <a:rPr lang="en-US" sz="1200" baseline="0" dirty="0"/>
                  <a:t> </a:t>
                </a:r>
                <a:r>
                  <a:rPr lang="en-US" sz="1200" baseline="0" dirty="0" err="1"/>
                  <a:t>xanh</a:t>
                </a:r>
                <a:r>
                  <a:rPr lang="en-US" sz="1200" baseline="0" dirty="0"/>
                  <a:t>. </a:t>
                </a:r>
                <a:r>
                  <a:rPr lang="en-US" sz="1200" baseline="0" dirty="0" err="1"/>
                  <a:t>Nên</a:t>
                </a:r>
                <a:r>
                  <a:rPr lang="en-US" sz="1200" baseline="0" dirty="0"/>
                  <a:t> ta </a:t>
                </a:r>
                <a:r>
                  <a:rPr lang="en-US" sz="1200" baseline="0" dirty="0" err="1"/>
                  <a:t>có</a:t>
                </a:r>
                <a:r>
                  <a:rPr lang="en-US" sz="1200" baseline="0" dirty="0"/>
                  <a:t> </a:t>
                </a:r>
                <a:r>
                  <a:rPr lang="en-US" sz="1200" baseline="0" dirty="0" err="1"/>
                  <a:t>thể</a:t>
                </a:r>
                <a:r>
                  <a:rPr lang="en-US" sz="1200" baseline="0" dirty="0"/>
                  <a:t> </a:t>
                </a:r>
                <a:r>
                  <a:rPr lang="en-US" sz="1200" baseline="0" dirty="0" err="1"/>
                  <a:t>mô</a:t>
                </a:r>
                <a:r>
                  <a:rPr lang="en-US" sz="1200" baseline="0" dirty="0"/>
                  <a:t> </a:t>
                </a:r>
                <a:r>
                  <a:rPr lang="en-US" sz="1200" baseline="0" dirty="0" err="1"/>
                  <a:t>hình</a:t>
                </a:r>
                <a:r>
                  <a:rPr lang="en-US" sz="1200" baseline="0" dirty="0"/>
                  <a:t> </a:t>
                </a:r>
                <a:r>
                  <a:rPr lang="en-US" sz="1200" baseline="0" dirty="0" err="1"/>
                  <a:t>hóa</a:t>
                </a:r>
                <a:r>
                  <a:rPr lang="en-US" sz="1200" baseline="0" dirty="0"/>
                  <a:t> </a:t>
                </a:r>
                <a:r>
                  <a:rPr lang="en-US" sz="1200" baseline="0" dirty="0" err="1"/>
                  <a:t>kết</a:t>
                </a:r>
                <a:r>
                  <a:rPr lang="en-US" sz="1200" baseline="0" dirty="0"/>
                  <a:t> </a:t>
                </a:r>
                <a:r>
                  <a:rPr lang="en-US" sz="1200" baseline="0" dirty="0" err="1"/>
                  <a:t>quả</a:t>
                </a:r>
                <a:r>
                  <a:rPr lang="en-US" sz="1200" baseline="0" dirty="0"/>
                  <a:t> </a:t>
                </a:r>
                <a:r>
                  <a:rPr lang="en-US" sz="1200" baseline="0" dirty="0" err="1"/>
                  <a:t>của</a:t>
                </a:r>
                <a:r>
                  <a:rPr lang="en-US" sz="1200" baseline="0" dirty="0"/>
                  <a:t> </a:t>
                </a:r>
                <a:r>
                  <a:rPr lang="en-US" sz="1200" baseline="0" dirty="0" err="1"/>
                  <a:t>mỗi</a:t>
                </a:r>
                <a:r>
                  <a:rPr lang="en-US" sz="1200" baseline="0" dirty="0"/>
                  <a:t> </a:t>
                </a:r>
                <a:r>
                  <a:rPr lang="en-US" sz="1200" baseline="0" dirty="0" err="1"/>
                  <a:t>lần</a:t>
                </a:r>
                <a:r>
                  <a:rPr lang="en-US" sz="1200" baseline="0" dirty="0"/>
                  <a:t> </a:t>
                </a:r>
                <a:r>
                  <a:rPr lang="en-US" sz="1200" baseline="0" dirty="0" err="1"/>
                  <a:t>lấy</a:t>
                </a:r>
                <a:r>
                  <a:rPr lang="en-US" sz="1200" baseline="0" dirty="0"/>
                  <a:t> bi </a:t>
                </a:r>
                <a:r>
                  <a:rPr lang="en-US" sz="1200" baseline="0" dirty="0" err="1"/>
                  <a:t>là</a:t>
                </a:r>
                <a:r>
                  <a:rPr lang="en-US" sz="1200" baseline="0" dirty="0"/>
                  <a:t> </a:t>
                </a:r>
                <a:r>
                  <a:rPr lang="en-US" sz="1200" baseline="0" dirty="0" err="1"/>
                  <a:t>một</a:t>
                </a:r>
                <a:r>
                  <a:rPr lang="en-US" sz="1200" baseline="0" dirty="0"/>
                  <a:t> </a:t>
                </a:r>
                <a:r>
                  <a:rPr lang="en-US" sz="1200" baseline="0" dirty="0" err="1"/>
                  <a:t>biến</a:t>
                </a:r>
                <a:r>
                  <a:rPr lang="en-US" sz="1200" baseline="0" dirty="0"/>
                  <a:t> </a:t>
                </a:r>
                <a:r>
                  <a:rPr lang="en-US" sz="1200" baseline="0" dirty="0" err="1"/>
                  <a:t>ngẫu</a:t>
                </a:r>
                <a:r>
                  <a:rPr lang="en-US" sz="1200" baseline="0" dirty="0"/>
                  <a:t> </a:t>
                </a:r>
                <a:r>
                  <a:rPr lang="en-US" sz="1200" baseline="0" dirty="0" err="1"/>
                  <a:t>nhiên</a:t>
                </a:r>
                <a:r>
                  <a:rPr lang="en-US" sz="1200" baseline="0" dirty="0"/>
                  <a:t> tuan </a:t>
                </a:r>
                <a:r>
                  <a:rPr lang="en-US" sz="1200" baseline="0" dirty="0" err="1"/>
                  <a:t>theo</a:t>
                </a:r>
                <a:r>
                  <a:rPr lang="en-US" sz="1200" baseline="0" dirty="0"/>
                  <a:t> </a:t>
                </a:r>
                <a:r>
                  <a:rPr lang="en-US" sz="1200" baseline="0" dirty="0" err="1"/>
                  <a:t>phân</a:t>
                </a:r>
                <a:r>
                  <a:rPr lang="en-US" sz="1200" baseline="0" dirty="0"/>
                  <a:t> </a:t>
                </a:r>
                <a:r>
                  <a:rPr lang="en-US" sz="1200" baseline="0" dirty="0" err="1"/>
                  <a:t>phối</a:t>
                </a:r>
                <a:r>
                  <a:rPr lang="en-US" sz="1200" baseline="0" dirty="0"/>
                  <a:t> Bernoulli. </a:t>
                </a:r>
                <a:r>
                  <a:rPr lang="en-US" sz="1200" baseline="0" dirty="0" err="1"/>
                  <a:t>Và</a:t>
                </a:r>
                <a:r>
                  <a:rPr lang="en-US" sz="1200" baseline="0" dirty="0"/>
                  <a:t> </a:t>
                </a:r>
                <a:r>
                  <a:rPr lang="en-US" sz="1200" baseline="0" dirty="0" err="1"/>
                  <a:t>giả</a:t>
                </a:r>
                <a:r>
                  <a:rPr lang="en-US" sz="1200" baseline="0" dirty="0"/>
                  <a:t> </a:t>
                </a:r>
                <a:r>
                  <a:rPr lang="en-US" sz="1200" baseline="0" dirty="0" err="1"/>
                  <a:t>sử</a:t>
                </a:r>
                <a:r>
                  <a:rPr lang="en-US" sz="1200" baseline="0" dirty="0"/>
                  <a:t> </a:t>
                </a:r>
                <a:r>
                  <a:rPr lang="en-US" sz="1200" baseline="0" dirty="0" err="1"/>
                  <a:t>kết</a:t>
                </a:r>
                <a:r>
                  <a:rPr lang="en-US" sz="1200" baseline="0" dirty="0"/>
                  <a:t> </a:t>
                </a:r>
                <a:r>
                  <a:rPr lang="en-US" sz="1200" baseline="0" dirty="0" err="1"/>
                  <a:t>cục</a:t>
                </a:r>
                <a:r>
                  <a:rPr lang="en-US" sz="1200" baseline="0" dirty="0"/>
                  <a:t> </a:t>
                </a:r>
                <a:r>
                  <a:rPr lang="en-US" sz="1200" baseline="0" dirty="0" err="1"/>
                  <a:t>mà</a:t>
                </a:r>
                <a:r>
                  <a:rPr lang="en-US" sz="1200" baseline="0" dirty="0"/>
                  <a:t> ta </a:t>
                </a:r>
                <a:r>
                  <a:rPr lang="en-US" sz="1200" baseline="0" dirty="0" err="1"/>
                  <a:t>quan</a:t>
                </a:r>
                <a:r>
                  <a:rPr lang="en-US" sz="1200" baseline="0" dirty="0"/>
                  <a:t> </a:t>
                </a:r>
                <a:r>
                  <a:rPr lang="en-US" sz="1200" baseline="0" dirty="0" err="1"/>
                  <a:t>tâm</a:t>
                </a:r>
                <a:r>
                  <a:rPr lang="en-US" sz="1200" baseline="0" dirty="0"/>
                  <a:t> </a:t>
                </a:r>
                <a:r>
                  <a:rPr lang="en-US" sz="1200" baseline="0" dirty="0" err="1"/>
                  <a:t>là</a:t>
                </a:r>
                <a:r>
                  <a:rPr lang="en-US" sz="1200" baseline="0" dirty="0"/>
                  <a:t> </a:t>
                </a:r>
                <a:r>
                  <a:rPr lang="en-US" sz="1200" baseline="0" dirty="0" err="1"/>
                  <a:t>lấy</a:t>
                </a:r>
                <a:r>
                  <a:rPr lang="en-US" sz="1200" baseline="0" dirty="0"/>
                  <a:t> </a:t>
                </a:r>
                <a:r>
                  <a:rPr lang="en-US" sz="1200" baseline="0" dirty="0" err="1"/>
                  <a:t>được</a:t>
                </a:r>
                <a:r>
                  <a:rPr lang="en-US" sz="1200" baseline="0" dirty="0"/>
                  <a:t> </a:t>
                </a:r>
                <a:r>
                  <a:rPr lang="en-US" sz="1200" baseline="0" dirty="0" err="1"/>
                  <a:t>viên</a:t>
                </a:r>
                <a:r>
                  <a:rPr lang="en-US" sz="1200" baseline="0" dirty="0"/>
                  <a:t> bi </a:t>
                </a:r>
                <a:r>
                  <a:rPr lang="en-US" sz="1200" baseline="0" dirty="0" err="1"/>
                  <a:t>màu</a:t>
                </a:r>
                <a:r>
                  <a:rPr lang="en-US" sz="1200" baseline="0" dirty="0"/>
                  <a:t> </a:t>
                </a:r>
                <a:r>
                  <a:rPr lang="en-US" sz="1200" baseline="0" dirty="0" err="1"/>
                  <a:t>xanh</a:t>
                </a:r>
                <a:r>
                  <a:rPr lang="en-US" sz="1200" baseline="0" dirty="0"/>
                  <a:t>, </a:t>
                </a:r>
                <a:r>
                  <a:rPr lang="en-US" sz="1200" baseline="0" dirty="0" err="1"/>
                  <a:t>xác</a:t>
                </a:r>
                <a:r>
                  <a:rPr lang="en-US" sz="1200" baseline="0" dirty="0"/>
                  <a:t> </a:t>
                </a:r>
                <a:r>
                  <a:rPr lang="en-US" sz="1200" baseline="0" dirty="0" err="1"/>
                  <a:t>suất</a:t>
                </a:r>
                <a:r>
                  <a:rPr lang="en-US" sz="1200" baseline="0" dirty="0"/>
                  <a:t> </a:t>
                </a:r>
                <a:r>
                  <a:rPr lang="en-US" sz="1200" baseline="0" dirty="0" err="1"/>
                  <a:t>của</a:t>
                </a:r>
                <a:r>
                  <a:rPr lang="en-US" sz="1200" baseline="0" dirty="0"/>
                  <a:t> </a:t>
                </a:r>
                <a:r>
                  <a:rPr lang="en-US" sz="1200" baseline="0" dirty="0" err="1"/>
                  <a:t>kết</a:t>
                </a:r>
                <a:r>
                  <a:rPr lang="en-US" sz="1200" baseline="0" dirty="0"/>
                  <a:t> </a:t>
                </a:r>
                <a:r>
                  <a:rPr lang="en-US" sz="1200" baseline="0" dirty="0" err="1"/>
                  <a:t>cục</a:t>
                </a:r>
                <a:r>
                  <a:rPr lang="en-US" sz="1200" baseline="0" dirty="0"/>
                  <a:t> </a:t>
                </a:r>
                <a:r>
                  <a:rPr lang="en-US" sz="1200" baseline="0" dirty="0" err="1"/>
                  <a:t>này</a:t>
                </a:r>
                <a:r>
                  <a:rPr lang="en-US" sz="1200" baseline="0" dirty="0"/>
                  <a:t> </a:t>
                </a:r>
                <a:r>
                  <a:rPr lang="en-US" sz="1200" baseline="0" dirty="0" err="1"/>
                  <a:t>là</a:t>
                </a:r>
                <a:r>
                  <a:rPr lang="en-US" sz="1200" baseline="0" dirty="0"/>
                  <a:t> theta/3. </a:t>
                </a:r>
                <a:r>
                  <a:rPr lang="en-US" sz="1200" baseline="0" dirty="0" err="1"/>
                  <a:t>Nếu</a:t>
                </a:r>
                <a:r>
                  <a:rPr lang="en-US" sz="1200" baseline="0" dirty="0"/>
                  <a:t> theta=0, </a:t>
                </a:r>
                <a:r>
                  <a:rPr lang="en-US" sz="1200" baseline="0" dirty="0" err="1"/>
                  <a:t>thì</a:t>
                </a:r>
                <a:r>
                  <a:rPr lang="en-US" sz="1200" baseline="0" dirty="0"/>
                  <a:t> ta </a:t>
                </a:r>
                <a:r>
                  <a:rPr lang="en-US" sz="1200" baseline="0" dirty="0" err="1"/>
                  <a:t>sẽ</a:t>
                </a:r>
                <a:r>
                  <a:rPr lang="en-US" sz="1200" baseline="0" dirty="0"/>
                  <a:t> </a:t>
                </a:r>
                <a:r>
                  <a:rPr lang="en-US" sz="1200" baseline="0" dirty="0" err="1"/>
                  <a:t>không</a:t>
                </a:r>
                <a:r>
                  <a:rPr lang="en-US" sz="1200" baseline="0" dirty="0"/>
                  <a:t> </a:t>
                </a:r>
                <a:r>
                  <a:rPr lang="en-US" sz="1200" baseline="0" dirty="0" err="1"/>
                  <a:t>thể</a:t>
                </a:r>
                <a:r>
                  <a:rPr lang="en-US" sz="1200" baseline="0" dirty="0"/>
                  <a:t> </a:t>
                </a:r>
                <a:r>
                  <a:rPr lang="en-US" sz="1200" baseline="0" dirty="0" err="1"/>
                  <a:t>lấy</a:t>
                </a:r>
                <a:r>
                  <a:rPr lang="en-US" sz="1200" baseline="0" dirty="0"/>
                  <a:t> </a:t>
                </a:r>
                <a:r>
                  <a:rPr lang="en-US" sz="1200" baseline="0" dirty="0" err="1"/>
                  <a:t>được</a:t>
                </a:r>
                <a:r>
                  <a:rPr lang="en-US" sz="1200" baseline="0" dirty="0"/>
                  <a:t> </a:t>
                </a:r>
                <a:r>
                  <a:rPr lang="en-US" sz="1200" baseline="0" dirty="0" err="1"/>
                  <a:t>viên</a:t>
                </a:r>
                <a:r>
                  <a:rPr lang="en-US" sz="1200" baseline="0" dirty="0"/>
                  <a:t> bi </a:t>
                </a:r>
                <a:r>
                  <a:rPr lang="en-US" sz="1200" baseline="0" dirty="0" err="1"/>
                  <a:t>màu</a:t>
                </a:r>
                <a:r>
                  <a:rPr lang="en-US" sz="1200" baseline="0" dirty="0"/>
                  <a:t> </a:t>
                </a:r>
                <a:r>
                  <a:rPr lang="en-US" sz="1200" baseline="0" dirty="0" err="1"/>
                  <a:t>xanh</a:t>
                </a:r>
                <a:r>
                  <a:rPr lang="en-US" sz="1200" baseline="0" dirty="0"/>
                  <a:t> </a:t>
                </a:r>
                <a:r>
                  <a:rPr lang="en-US" sz="1200" baseline="0" dirty="0" err="1"/>
                  <a:t>nào</a:t>
                </a:r>
                <a:r>
                  <a:rPr lang="en-US" sz="1200" baseline="0" dirty="0"/>
                  <a:t>. </a:t>
                </a:r>
                <a:r>
                  <a:rPr lang="en-US" sz="1200" baseline="0" dirty="0" err="1"/>
                  <a:t>Nếu</a:t>
                </a:r>
                <a:r>
                  <a:rPr lang="en-US" sz="1200" baseline="0" dirty="0"/>
                  <a:t> theta=3, </a:t>
                </a:r>
                <a:r>
                  <a:rPr lang="en-US" sz="1200" baseline="0" dirty="0" err="1"/>
                  <a:t>thì</a:t>
                </a:r>
                <a:r>
                  <a:rPr lang="en-US" sz="1200" baseline="0" dirty="0"/>
                  <a:t> </a:t>
                </a:r>
                <a:r>
                  <a:rPr lang="en-US" sz="1200" baseline="0" dirty="0" err="1"/>
                  <a:t>xác</a:t>
                </a:r>
                <a:r>
                  <a:rPr lang="en-US" sz="1200" baseline="0" dirty="0"/>
                  <a:t> </a:t>
                </a:r>
                <a:r>
                  <a:rPr lang="en-US" sz="1200" baseline="0" dirty="0" err="1"/>
                  <a:t>suất</a:t>
                </a:r>
                <a:r>
                  <a:rPr lang="en-US" sz="1200" baseline="0" dirty="0"/>
                  <a:t> ta </a:t>
                </a:r>
                <a:r>
                  <a:rPr lang="en-US" sz="1200" baseline="0" dirty="0" err="1"/>
                  <a:t>lấy</a:t>
                </a:r>
                <a:r>
                  <a:rPr lang="en-US" sz="1200" baseline="0" dirty="0"/>
                  <a:t> </a:t>
                </a:r>
                <a:r>
                  <a:rPr lang="en-US" sz="1200" baseline="0" dirty="0" err="1"/>
                  <a:t>được</a:t>
                </a:r>
                <a:r>
                  <a:rPr lang="en-US" sz="1200" baseline="0" dirty="0"/>
                  <a:t> bi </a:t>
                </a:r>
                <a:r>
                  <a:rPr lang="en-US" sz="1200" baseline="0" dirty="0" err="1"/>
                  <a:t>màu</a:t>
                </a:r>
                <a:r>
                  <a:rPr lang="en-US" sz="1200" baseline="0" dirty="0"/>
                  <a:t> </a:t>
                </a:r>
                <a:r>
                  <a:rPr lang="en-US" sz="1200" baseline="0" dirty="0" err="1"/>
                  <a:t>xanh</a:t>
                </a:r>
                <a:r>
                  <a:rPr lang="en-US" sz="1200" baseline="0" dirty="0"/>
                  <a:t> </a:t>
                </a:r>
                <a:r>
                  <a:rPr lang="en-US" sz="1200" baseline="0" dirty="0" err="1"/>
                  <a:t>là</a:t>
                </a:r>
                <a:r>
                  <a:rPr lang="en-US" sz="1200" baseline="0" dirty="0"/>
                  <a:t> 100%. </a:t>
                </a:r>
                <a:r>
                  <a:rPr lang="en-US" sz="1200" baseline="0" dirty="0" err="1"/>
                  <a:t>Tương</a:t>
                </a:r>
                <a:r>
                  <a:rPr lang="en-US" sz="1200" baseline="0" dirty="0"/>
                  <a:t> </a:t>
                </a:r>
                <a:r>
                  <a:rPr lang="en-US" sz="1200" baseline="0" dirty="0" err="1"/>
                  <a:t>tự</a:t>
                </a:r>
                <a:r>
                  <a:rPr lang="en-US" sz="1200" baseline="0" dirty="0"/>
                  <a:t>, ta </a:t>
                </a:r>
                <a:r>
                  <a:rPr lang="en-US" sz="1200" baseline="0" dirty="0" err="1"/>
                  <a:t>có</a:t>
                </a:r>
                <a:r>
                  <a:rPr lang="en-US" sz="1200" baseline="0" dirty="0"/>
                  <a:t> </a:t>
                </a:r>
                <a:r>
                  <a:rPr lang="en-US" sz="1200" baseline="0" dirty="0" err="1"/>
                  <a:t>xác</a:t>
                </a:r>
                <a:r>
                  <a:rPr lang="en-US" sz="1200" baseline="0" dirty="0"/>
                  <a:t> </a:t>
                </a:r>
                <a:r>
                  <a:rPr lang="en-US" sz="1200" baseline="0" dirty="0" err="1"/>
                  <a:t>suất</a:t>
                </a:r>
                <a:r>
                  <a:rPr lang="en-US" sz="1200" baseline="0" dirty="0"/>
                  <a:t> </a:t>
                </a:r>
                <a:r>
                  <a:rPr lang="en-US" sz="1200" baseline="0" dirty="0" err="1"/>
                  <a:t>lấy</a:t>
                </a:r>
                <a:r>
                  <a:rPr lang="en-US" sz="1200" baseline="0" dirty="0"/>
                  <a:t> </a:t>
                </a:r>
                <a:r>
                  <a:rPr lang="en-US" sz="1200" baseline="0" dirty="0" err="1"/>
                  <a:t>được</a:t>
                </a:r>
                <a:r>
                  <a:rPr lang="en-US" sz="1200" baseline="0" dirty="0"/>
                  <a:t> bi </a:t>
                </a:r>
                <a:r>
                  <a:rPr lang="en-US" sz="1200" baseline="0" dirty="0" err="1"/>
                  <a:t>xanh</a:t>
                </a:r>
                <a:r>
                  <a:rPr lang="en-US" sz="1200" baseline="0" dirty="0"/>
                  <a:t> </a:t>
                </a:r>
                <a:r>
                  <a:rPr lang="en-US" sz="1200" baseline="0" dirty="0" err="1"/>
                  <a:t>có</a:t>
                </a:r>
                <a:r>
                  <a:rPr lang="en-US" sz="1200" baseline="0" dirty="0"/>
                  <a:t> </a:t>
                </a:r>
                <a:r>
                  <a:rPr lang="en-US" sz="1200" baseline="0" dirty="0" err="1"/>
                  <a:t>thể</a:t>
                </a:r>
                <a:r>
                  <a:rPr lang="en-US" sz="1200" baseline="0" dirty="0"/>
                  <a:t> </a:t>
                </a:r>
                <a:r>
                  <a:rPr lang="en-US" sz="1200" baseline="0" dirty="0" err="1"/>
                  <a:t>là</a:t>
                </a:r>
                <a:r>
                  <a:rPr lang="en-US" sz="1200" baseline="0" dirty="0"/>
                  <a:t> 1/3 </a:t>
                </a:r>
                <a:r>
                  <a:rPr lang="en-US" sz="1200" baseline="0" dirty="0" err="1"/>
                  <a:t>hoặc</a:t>
                </a:r>
                <a:r>
                  <a:rPr lang="en-US" sz="1200" baseline="0" dirty="0"/>
                  <a:t> 2/3. </a:t>
                </a:r>
              </a:p>
              <a:p>
                <a:pPr marL="520700" indent="-342900">
                  <a:lnSpc>
                    <a:spcPct val="114000"/>
                  </a:lnSpc>
                  <a:spcBef>
                    <a:spcPts val="0"/>
                  </a:spcBef>
                </a:pPr>
                <a:endParaRPr lang="en-US" sz="1200" baseline="0" dirty="0"/>
              </a:p>
              <a:p>
                <a:pPr marL="520700" indent="-342900">
                  <a:lnSpc>
                    <a:spcPct val="114000"/>
                  </a:lnSpc>
                  <a:spcBef>
                    <a:spcPts val="0"/>
                  </a:spcBef>
                </a:pPr>
                <a:r>
                  <a:rPr lang="en-US" sz="1200" baseline="0" dirty="0" err="1"/>
                  <a:t>Lưu</a:t>
                </a:r>
                <a:r>
                  <a:rPr lang="en-US" sz="1200" baseline="0" dirty="0"/>
                  <a:t> ý: ta </a:t>
                </a:r>
                <a:r>
                  <a:rPr lang="en-US" sz="1200" baseline="0" dirty="0" err="1"/>
                  <a:t>không</a:t>
                </a:r>
                <a:r>
                  <a:rPr lang="en-US" sz="1200" baseline="0" dirty="0"/>
                  <a:t> </a:t>
                </a:r>
                <a:r>
                  <a:rPr lang="en-US" sz="1200" baseline="0" dirty="0" err="1"/>
                  <a:t>biết</a:t>
                </a:r>
                <a:r>
                  <a:rPr lang="en-US" sz="1200" baseline="0" dirty="0"/>
                  <a:t> </a:t>
                </a:r>
                <a:r>
                  <a:rPr lang="en-US" sz="1200" baseline="0" dirty="0" err="1"/>
                  <a:t>được</a:t>
                </a:r>
                <a:r>
                  <a:rPr lang="en-US" sz="1200" baseline="0" dirty="0"/>
                  <a:t> </a:t>
                </a:r>
                <a:r>
                  <a:rPr lang="en-US" sz="1200" baseline="0" dirty="0" err="1"/>
                  <a:t>trong</a:t>
                </a:r>
                <a:r>
                  <a:rPr lang="en-US" sz="1200" baseline="0" dirty="0"/>
                  <a:t> </a:t>
                </a:r>
                <a:r>
                  <a:rPr lang="en-US" sz="1200" baseline="0" dirty="0" err="1"/>
                  <a:t>túi</a:t>
                </a:r>
                <a:r>
                  <a:rPr lang="en-US" sz="1200" baseline="0" dirty="0"/>
                  <a:t> </a:t>
                </a:r>
                <a:r>
                  <a:rPr lang="en-US" sz="1200" baseline="0" dirty="0" err="1"/>
                  <a:t>có</a:t>
                </a:r>
                <a:r>
                  <a:rPr lang="en-US" sz="1200" baseline="0" dirty="0"/>
                  <a:t> bao </a:t>
                </a:r>
                <a:r>
                  <a:rPr lang="en-US" sz="1200" baseline="0" dirty="0" err="1"/>
                  <a:t>nhiêu</a:t>
                </a:r>
                <a:r>
                  <a:rPr lang="en-US" sz="1200" baseline="0" dirty="0"/>
                  <a:t> bi </a:t>
                </a:r>
                <a:r>
                  <a:rPr lang="en-US" sz="1200" baseline="0" dirty="0" err="1"/>
                  <a:t>màu</a:t>
                </a:r>
                <a:r>
                  <a:rPr lang="en-US" sz="1200" baseline="0" dirty="0"/>
                  <a:t> </a:t>
                </a:r>
                <a:r>
                  <a:rPr lang="en-US" sz="1200" baseline="0" dirty="0" err="1"/>
                  <a:t>xanh</a:t>
                </a:r>
                <a:r>
                  <a:rPr lang="en-US" sz="1200" baseline="0" dirty="0"/>
                  <a:t>, </a:t>
                </a:r>
                <a:r>
                  <a:rPr lang="en-US" sz="1200" baseline="0" dirty="0" err="1"/>
                  <a:t>tức</a:t>
                </a:r>
                <a:r>
                  <a:rPr lang="en-US" sz="1200" baseline="0" dirty="0"/>
                  <a:t> </a:t>
                </a:r>
                <a:r>
                  <a:rPr lang="en-US" sz="1200" baseline="0" dirty="0" err="1"/>
                  <a:t>là</a:t>
                </a:r>
                <a:r>
                  <a:rPr lang="en-US" sz="1200" baseline="0" dirty="0"/>
                  <a:t> ta </a:t>
                </a:r>
                <a:r>
                  <a:rPr lang="en-US" sz="1200" baseline="0" dirty="0" err="1"/>
                  <a:t>không</a:t>
                </a:r>
                <a:r>
                  <a:rPr lang="en-US" sz="1200" baseline="0" dirty="0"/>
                  <a:t> </a:t>
                </a:r>
                <a:r>
                  <a:rPr lang="en-US" sz="1200" baseline="0" dirty="0" err="1"/>
                  <a:t>biết</a:t>
                </a:r>
                <a:r>
                  <a:rPr lang="en-US" sz="1200" baseline="0" dirty="0"/>
                  <a:t> </a:t>
                </a:r>
                <a:r>
                  <a:rPr lang="en-US" sz="1200" baseline="0" dirty="0" err="1"/>
                  <a:t>được</a:t>
                </a:r>
                <a:r>
                  <a:rPr lang="en-US" sz="1200" baseline="0" dirty="0"/>
                  <a:t> </a:t>
                </a:r>
                <a:r>
                  <a:rPr lang="en-US" sz="1200" baseline="0" dirty="0" err="1"/>
                  <a:t>chính</a:t>
                </a:r>
                <a:r>
                  <a:rPr lang="en-US" sz="1200" baseline="0" dirty="0"/>
                  <a:t> </a:t>
                </a:r>
                <a:r>
                  <a:rPr lang="en-US" sz="1200" baseline="0" dirty="0" err="1"/>
                  <a:t>xác</a:t>
                </a:r>
                <a:r>
                  <a:rPr lang="en-US" sz="1200" baseline="0" dirty="0"/>
                  <a:t> theta = bao </a:t>
                </a:r>
                <a:r>
                  <a:rPr lang="en-US" sz="1200" baseline="0" dirty="0" err="1"/>
                  <a:t>nhiêu</a:t>
                </a:r>
                <a:r>
                  <a:rPr lang="en-US" sz="1200" baseline="0" dirty="0"/>
                  <a:t>.</a:t>
                </a:r>
              </a:p>
              <a:p>
                <a:pPr marL="520700" indent="-342900">
                  <a:lnSpc>
                    <a:spcPct val="114000"/>
                  </a:lnSpc>
                  <a:spcBef>
                    <a:spcPts val="0"/>
                  </a:spcBef>
                </a:pPr>
                <a:endParaRPr lang="en-US" sz="1200" dirty="0"/>
              </a:p>
              <a:p>
                <a:pPr marL="520700" indent="-342900">
                  <a:lnSpc>
                    <a:spcPct val="114000"/>
                  </a:lnSpc>
                  <a:spcBef>
                    <a:spcPts val="0"/>
                  </a:spcBef>
                </a:pPr>
                <a:r>
                  <a:rPr lang="en-US" sz="1200" b="1" dirty="0" err="1"/>
                  <a:t>Câu</a:t>
                </a:r>
                <a:r>
                  <a:rPr lang="en-US" sz="1200" b="1" dirty="0"/>
                  <a:t> </a:t>
                </a:r>
                <a:r>
                  <a:rPr lang="en-US" sz="1200" b="1" dirty="0" err="1"/>
                  <a:t>hỏi</a:t>
                </a:r>
                <a:r>
                  <a:rPr lang="en-US" sz="1200" b="1" dirty="0"/>
                  <a:t>: </a:t>
                </a:r>
                <a:r>
                  <a:rPr lang="en-US" sz="1200" dirty="0" err="1"/>
                  <a:t>Giá</a:t>
                </a:r>
                <a:r>
                  <a:rPr lang="en-US" sz="1200" dirty="0"/>
                  <a:t> </a:t>
                </a:r>
                <a:r>
                  <a:rPr lang="en-US" sz="1200" dirty="0" err="1"/>
                  <a:t>trị</a:t>
                </a:r>
                <a:r>
                  <a:rPr lang="en-US" sz="1200" dirty="0"/>
                  <a:t> </a:t>
                </a:r>
                <a:r>
                  <a:rPr lang="en-US" sz="1200" i="0">
                    <a:latin typeface="Cambria Math" panose="02040503050406030204" pitchFamily="18" charset="0"/>
                    <a:ea typeface="Cambria Math" panose="02040503050406030204" pitchFamily="18" charset="0"/>
                  </a:rPr>
                  <a:t>𝜃</a:t>
                </a:r>
                <a:r>
                  <a:rPr lang="en-US" sz="1200" dirty="0"/>
                  <a:t> </a:t>
                </a:r>
                <a:r>
                  <a:rPr lang="en-US" sz="1200" dirty="0" err="1"/>
                  <a:t>bằng</a:t>
                </a:r>
                <a:r>
                  <a:rPr lang="en-US" sz="1200" dirty="0"/>
                  <a:t> bao </a:t>
                </a:r>
                <a:r>
                  <a:rPr lang="en-US" sz="1200" dirty="0" err="1"/>
                  <a:t>nhiêu</a:t>
                </a:r>
                <a:r>
                  <a:rPr lang="en-US" sz="1200" dirty="0"/>
                  <a:t> </a:t>
                </a:r>
                <a:r>
                  <a:rPr lang="en-US" sz="1200" dirty="0" err="1"/>
                  <a:t>thì</a:t>
                </a:r>
                <a:r>
                  <a:rPr lang="en-US" sz="1200" dirty="0"/>
                  <a:t> </a:t>
                </a:r>
                <a:r>
                  <a:rPr lang="en-US" sz="1200" dirty="0" err="1"/>
                  <a:t>khả</a:t>
                </a:r>
                <a:r>
                  <a:rPr lang="en-US" sz="1200" dirty="0"/>
                  <a:t> </a:t>
                </a:r>
                <a:r>
                  <a:rPr lang="en-US" sz="1200" dirty="0" err="1"/>
                  <a:t>năng</a:t>
                </a:r>
                <a:r>
                  <a:rPr lang="en-US" sz="1200" dirty="0"/>
                  <a:t> ta </a:t>
                </a:r>
                <a:r>
                  <a:rPr lang="en-US" sz="1200" dirty="0" err="1"/>
                  <a:t>quan</a:t>
                </a:r>
                <a:r>
                  <a:rPr lang="en-US" sz="1200" dirty="0"/>
                  <a:t> </a:t>
                </a:r>
                <a:r>
                  <a:rPr lang="en-US" sz="1200" dirty="0" err="1"/>
                  <a:t>sát</a:t>
                </a:r>
                <a:r>
                  <a:rPr lang="en-US" sz="1200" dirty="0"/>
                  <a:t> </a:t>
                </a:r>
                <a:r>
                  <a:rPr lang="en-US" sz="1200" dirty="0" err="1"/>
                  <a:t>được</a:t>
                </a:r>
                <a:r>
                  <a:rPr lang="en-US" sz="1200" dirty="0"/>
                  <a:t> </a:t>
                </a:r>
                <a:r>
                  <a:rPr lang="en-US" sz="1200" dirty="0" err="1"/>
                  <a:t>kết</a:t>
                </a:r>
                <a:r>
                  <a:rPr lang="en-US" sz="1200" dirty="0"/>
                  <a:t> </a:t>
                </a:r>
                <a:r>
                  <a:rPr lang="en-US" sz="1200" dirty="0" err="1"/>
                  <a:t>quả</a:t>
                </a:r>
                <a:r>
                  <a:rPr lang="en-US" sz="1200" dirty="0"/>
                  <a:t> </a:t>
                </a:r>
                <a:r>
                  <a:rPr lang="en-US" sz="1200" dirty="0" err="1"/>
                  <a:t>thực</a:t>
                </a:r>
                <a:r>
                  <a:rPr lang="en-US" sz="1200" dirty="0"/>
                  <a:t> </a:t>
                </a:r>
                <a:r>
                  <a:rPr lang="en-US" sz="1200" dirty="0" err="1"/>
                  <a:t>nghiệm</a:t>
                </a:r>
                <a:r>
                  <a:rPr lang="en-US" sz="1200" dirty="0"/>
                  <a:t> </a:t>
                </a:r>
                <a:r>
                  <a:rPr lang="en-US" sz="1200" dirty="0" err="1"/>
                  <a:t>trên</a:t>
                </a:r>
                <a:r>
                  <a:rPr lang="en-US" sz="1200" dirty="0"/>
                  <a:t> </a:t>
                </a:r>
                <a:r>
                  <a:rPr lang="en-US" sz="1200" dirty="0" err="1"/>
                  <a:t>là</a:t>
                </a:r>
                <a:r>
                  <a:rPr lang="en-US" sz="1200" dirty="0"/>
                  <a:t> </a:t>
                </a:r>
                <a:r>
                  <a:rPr lang="en-US" sz="1200" dirty="0" err="1"/>
                  <a:t>lớn</a:t>
                </a:r>
                <a:r>
                  <a:rPr lang="en-US" sz="1200" dirty="0"/>
                  <a:t> </a:t>
                </a:r>
                <a:r>
                  <a:rPr lang="en-US" sz="1200" dirty="0" err="1"/>
                  <a:t>nhất</a:t>
                </a:r>
                <a:r>
                  <a:rPr lang="en-US" sz="1200" dirty="0"/>
                  <a:t>? </a:t>
                </a:r>
                <a:r>
                  <a:rPr lang="en-US" sz="1200" dirty="0" err="1"/>
                  <a:t>Số</a:t>
                </a:r>
                <a:r>
                  <a:rPr lang="en-US" sz="1200" baseline="0" dirty="0"/>
                  <a:t> </a:t>
                </a:r>
                <a:r>
                  <a:rPr lang="en-US" sz="1200" baseline="0" dirty="0" err="1"/>
                  <a:t>viên</a:t>
                </a:r>
                <a:r>
                  <a:rPr lang="en-US" sz="1200" baseline="0" dirty="0"/>
                  <a:t> bi </a:t>
                </a:r>
                <a:r>
                  <a:rPr lang="en-US" sz="1200" baseline="0" dirty="0" err="1"/>
                  <a:t>màu</a:t>
                </a:r>
                <a:r>
                  <a:rPr lang="en-US" sz="1200" baseline="0" dirty="0"/>
                  <a:t> </a:t>
                </a:r>
                <a:r>
                  <a:rPr lang="en-US" sz="1200" baseline="0" dirty="0" err="1"/>
                  <a:t>xanh</a:t>
                </a:r>
                <a:r>
                  <a:rPr lang="en-US" sz="1200" baseline="0" dirty="0"/>
                  <a:t> </a:t>
                </a:r>
                <a:r>
                  <a:rPr lang="en-US" sz="1200" baseline="0" dirty="0" err="1"/>
                  <a:t>bằng</a:t>
                </a:r>
                <a:r>
                  <a:rPr lang="en-US" sz="1200" baseline="0" dirty="0"/>
                  <a:t> bao </a:t>
                </a:r>
                <a:r>
                  <a:rPr lang="en-US" sz="1200" baseline="0" dirty="0" err="1"/>
                  <a:t>nhiêu</a:t>
                </a:r>
                <a:r>
                  <a:rPr lang="en-US" sz="1200" baseline="0" dirty="0"/>
                  <a:t> </a:t>
                </a:r>
                <a:r>
                  <a:rPr lang="en-US" sz="1200" baseline="0" dirty="0" err="1"/>
                  <a:t>thì</a:t>
                </a:r>
                <a:r>
                  <a:rPr lang="en-US" sz="1200" baseline="0" dirty="0"/>
                  <a:t> </a:t>
                </a:r>
                <a:r>
                  <a:rPr lang="en-US" sz="1200" baseline="0" dirty="0" err="1"/>
                  <a:t>khả</a:t>
                </a:r>
                <a:r>
                  <a:rPr lang="en-US" sz="1200" baseline="0" dirty="0"/>
                  <a:t> </a:t>
                </a:r>
                <a:r>
                  <a:rPr lang="en-US" sz="1200" baseline="0" dirty="0" err="1"/>
                  <a:t>năng</a:t>
                </a:r>
                <a:r>
                  <a:rPr lang="en-US" sz="1200" baseline="0" dirty="0"/>
                  <a:t> ta </a:t>
                </a:r>
                <a:r>
                  <a:rPr lang="en-US" sz="1200" baseline="0" dirty="0" err="1"/>
                  <a:t>quan</a:t>
                </a:r>
                <a:r>
                  <a:rPr lang="en-US" sz="1200" baseline="0" dirty="0"/>
                  <a:t> </a:t>
                </a:r>
                <a:r>
                  <a:rPr lang="en-US" sz="1200" baseline="0" dirty="0" err="1"/>
                  <a:t>sát</a:t>
                </a:r>
                <a:r>
                  <a:rPr lang="en-US" sz="1200" baseline="0" dirty="0"/>
                  <a:t> </a:t>
                </a:r>
                <a:r>
                  <a:rPr lang="en-US" sz="1200" baseline="0" dirty="0" err="1"/>
                  <a:t>được</a:t>
                </a:r>
                <a:r>
                  <a:rPr lang="en-US" sz="1200" baseline="0" dirty="0"/>
                  <a:t> </a:t>
                </a:r>
                <a:r>
                  <a:rPr lang="en-US" sz="1200" baseline="0" dirty="0" err="1"/>
                  <a:t>kết</a:t>
                </a:r>
                <a:r>
                  <a:rPr lang="en-US" sz="1200" baseline="0" dirty="0"/>
                  <a:t> </a:t>
                </a:r>
                <a:r>
                  <a:rPr lang="en-US" sz="1200" baseline="0" dirty="0" err="1"/>
                  <a:t>quả</a:t>
                </a:r>
                <a:r>
                  <a:rPr lang="en-US" sz="1200" baseline="0" dirty="0"/>
                  <a:t> </a:t>
                </a:r>
                <a:r>
                  <a:rPr lang="en-US" sz="1200" baseline="0" dirty="0" err="1"/>
                  <a:t>của</a:t>
                </a:r>
                <a:r>
                  <a:rPr lang="en-US" sz="1200" baseline="0" dirty="0"/>
                  <a:t> </a:t>
                </a:r>
                <a:r>
                  <a:rPr lang="en-US" sz="1200" baseline="0" dirty="0" err="1"/>
                  <a:t>thực</a:t>
                </a:r>
                <a:r>
                  <a:rPr lang="en-US" sz="1200" baseline="0" dirty="0"/>
                  <a:t> </a:t>
                </a:r>
                <a:r>
                  <a:rPr lang="en-US" sz="1200" baseline="0" dirty="0" err="1"/>
                  <a:t>nghiệm</a:t>
                </a:r>
                <a:r>
                  <a:rPr lang="en-US" sz="1200" baseline="0" dirty="0"/>
                  <a:t> </a:t>
                </a:r>
                <a:r>
                  <a:rPr lang="en-US" sz="1200" baseline="0" dirty="0" err="1"/>
                  <a:t>trên</a:t>
                </a:r>
                <a:r>
                  <a:rPr lang="en-US" sz="1200" baseline="0" dirty="0"/>
                  <a:t> </a:t>
                </a:r>
                <a:r>
                  <a:rPr lang="en-US" sz="1200" baseline="0" dirty="0" err="1"/>
                  <a:t>xanh</a:t>
                </a:r>
                <a:r>
                  <a:rPr lang="en-US" sz="1200" baseline="0" dirty="0"/>
                  <a:t> </a:t>
                </a:r>
                <a:r>
                  <a:rPr lang="en-US" sz="1200" baseline="0" dirty="0" err="1"/>
                  <a:t>đỏ</a:t>
                </a:r>
                <a:r>
                  <a:rPr lang="en-US" sz="1200" baseline="0" dirty="0"/>
                  <a:t> </a:t>
                </a:r>
                <a:r>
                  <a:rPr lang="en-US" sz="1200" baseline="0" dirty="0" err="1"/>
                  <a:t>xanh</a:t>
                </a:r>
                <a:r>
                  <a:rPr lang="en-US" sz="1200" baseline="0" dirty="0"/>
                  <a:t> </a:t>
                </a:r>
                <a:r>
                  <a:rPr lang="en-US" sz="1200" baseline="0" dirty="0" err="1"/>
                  <a:t>xanh</a:t>
                </a:r>
                <a:r>
                  <a:rPr lang="en-US" sz="1200" baseline="0" dirty="0"/>
                  <a:t> </a:t>
                </a:r>
                <a:r>
                  <a:rPr lang="en-US" sz="1200" baseline="0" dirty="0" err="1"/>
                  <a:t>là</a:t>
                </a:r>
                <a:r>
                  <a:rPr lang="en-US" sz="1200" baseline="0" dirty="0"/>
                  <a:t> </a:t>
                </a:r>
                <a:r>
                  <a:rPr lang="en-US" sz="1200" baseline="0" dirty="0" err="1"/>
                  <a:t>lớn</a:t>
                </a:r>
                <a:r>
                  <a:rPr lang="en-US" sz="1200" baseline="0" dirty="0"/>
                  <a:t> </a:t>
                </a:r>
                <a:r>
                  <a:rPr lang="en-US" sz="1200" baseline="0" dirty="0" err="1"/>
                  <a:t>nhất</a:t>
                </a:r>
                <a:r>
                  <a:rPr lang="en-US" sz="1200" baseline="0" dirty="0"/>
                  <a:t>? </a:t>
                </a:r>
                <a:r>
                  <a:rPr lang="en-US" sz="1200" baseline="0" dirty="0" err="1"/>
                  <a:t>Nếu</a:t>
                </a:r>
                <a:r>
                  <a:rPr lang="en-US" sz="1200" baseline="0" dirty="0"/>
                  <a:t> theta = 0 </a:t>
                </a:r>
                <a:r>
                  <a:rPr lang="en-US" sz="1200" baseline="0" dirty="0" err="1"/>
                  <a:t>thì</a:t>
                </a:r>
                <a:r>
                  <a:rPr lang="en-US" sz="1200" baseline="0" dirty="0"/>
                  <a:t> ta </a:t>
                </a:r>
                <a:r>
                  <a:rPr lang="en-US" sz="1200" baseline="0" dirty="0" err="1"/>
                  <a:t>có</a:t>
                </a:r>
                <a:r>
                  <a:rPr lang="en-US" sz="1200" baseline="0" dirty="0"/>
                  <a:t> </a:t>
                </a:r>
                <a:r>
                  <a:rPr lang="en-US" sz="1200" baseline="0" dirty="0" err="1"/>
                  <a:t>quan</a:t>
                </a:r>
                <a:r>
                  <a:rPr lang="en-US" sz="1200" baseline="0" dirty="0"/>
                  <a:t> </a:t>
                </a:r>
                <a:r>
                  <a:rPr lang="en-US" sz="1200" baseline="0" dirty="0" err="1"/>
                  <a:t>sát</a:t>
                </a:r>
                <a:r>
                  <a:rPr lang="en-US" sz="1200" baseline="0" dirty="0"/>
                  <a:t> </a:t>
                </a:r>
                <a:r>
                  <a:rPr lang="en-US" sz="1200" baseline="0" dirty="0" err="1"/>
                  <a:t>được</a:t>
                </a:r>
                <a:r>
                  <a:rPr lang="en-US" sz="1200" baseline="0" dirty="0"/>
                  <a:t> </a:t>
                </a:r>
                <a:r>
                  <a:rPr lang="en-US" sz="1200" baseline="0" dirty="0" err="1"/>
                  <a:t>xanh</a:t>
                </a:r>
                <a:r>
                  <a:rPr lang="en-US" sz="1200" baseline="0" dirty="0"/>
                  <a:t> </a:t>
                </a:r>
                <a:r>
                  <a:rPr lang="en-US" sz="1200" baseline="0" dirty="0" err="1"/>
                  <a:t>đỏ</a:t>
                </a:r>
                <a:r>
                  <a:rPr lang="en-US" sz="1200" baseline="0" dirty="0"/>
                  <a:t> </a:t>
                </a:r>
                <a:r>
                  <a:rPr lang="en-US" sz="1200" baseline="0" dirty="0" err="1"/>
                  <a:t>xanh</a:t>
                </a:r>
                <a:r>
                  <a:rPr lang="en-US" sz="1200" baseline="0" dirty="0"/>
                  <a:t> </a:t>
                </a:r>
                <a:r>
                  <a:rPr lang="en-US" sz="1200" baseline="0" dirty="0" err="1"/>
                  <a:t>xanh</a:t>
                </a:r>
                <a:r>
                  <a:rPr lang="en-US" sz="1200" baseline="0" dirty="0"/>
                  <a:t> </a:t>
                </a:r>
                <a:r>
                  <a:rPr lang="en-US" sz="1200" baseline="0" dirty="0" err="1"/>
                  <a:t>không</a:t>
                </a:r>
                <a:r>
                  <a:rPr lang="en-US" sz="1200" baseline="0" dirty="0"/>
                  <a:t>? </a:t>
                </a:r>
                <a:r>
                  <a:rPr lang="en-US" sz="1200" baseline="0" dirty="0" err="1"/>
                  <a:t>Câu</a:t>
                </a:r>
                <a:r>
                  <a:rPr lang="en-US" sz="1200" baseline="0" dirty="0"/>
                  <a:t> </a:t>
                </a:r>
                <a:r>
                  <a:rPr lang="en-US" sz="1200" baseline="0" dirty="0" err="1"/>
                  <a:t>trả</a:t>
                </a:r>
                <a:r>
                  <a:rPr lang="en-US" sz="1200" baseline="0" dirty="0"/>
                  <a:t> </a:t>
                </a:r>
                <a:r>
                  <a:rPr lang="en-US" sz="1200" baseline="0" dirty="0" err="1"/>
                  <a:t>lời</a:t>
                </a:r>
                <a:r>
                  <a:rPr lang="en-US" sz="1200" baseline="0" dirty="0"/>
                  <a:t> </a:t>
                </a:r>
                <a:r>
                  <a:rPr lang="en-US" sz="1200" baseline="0" dirty="0" err="1"/>
                  <a:t>là</a:t>
                </a:r>
                <a:r>
                  <a:rPr lang="en-US" sz="1200" baseline="0" dirty="0"/>
                  <a:t> </a:t>
                </a:r>
                <a:r>
                  <a:rPr lang="en-US" sz="1200" baseline="0" dirty="0" err="1"/>
                  <a:t>không</a:t>
                </a:r>
                <a:r>
                  <a:rPr lang="en-US" sz="1200" baseline="0" dirty="0"/>
                  <a:t>, </a:t>
                </a:r>
                <a:r>
                  <a:rPr lang="en-US" sz="1200" baseline="0" dirty="0" err="1"/>
                  <a:t>vì</a:t>
                </a:r>
                <a:r>
                  <a:rPr lang="en-US" sz="1200" baseline="0" dirty="0"/>
                  <a:t> </a:t>
                </a:r>
                <a:r>
                  <a:rPr lang="en-US" sz="1200" baseline="0" dirty="0" err="1"/>
                  <a:t>rõ</a:t>
                </a:r>
                <a:r>
                  <a:rPr lang="en-US" sz="1200" baseline="0" dirty="0"/>
                  <a:t> </a:t>
                </a:r>
                <a:r>
                  <a:rPr lang="en-US" sz="1200" baseline="0" dirty="0" err="1"/>
                  <a:t>ràng</a:t>
                </a:r>
                <a:r>
                  <a:rPr lang="en-US" sz="1200" baseline="0" dirty="0"/>
                  <a:t> ta </a:t>
                </a:r>
                <a:r>
                  <a:rPr lang="en-US" sz="1200" baseline="0" dirty="0" err="1"/>
                  <a:t>đã</a:t>
                </a:r>
                <a:r>
                  <a:rPr lang="en-US" sz="1200" baseline="0" dirty="0"/>
                  <a:t> </a:t>
                </a:r>
                <a:r>
                  <a:rPr lang="en-US" sz="1200" baseline="0" dirty="0" err="1"/>
                  <a:t>lấy</a:t>
                </a:r>
                <a:r>
                  <a:rPr lang="en-US" sz="1200" baseline="0" dirty="0"/>
                  <a:t> </a:t>
                </a:r>
                <a:r>
                  <a:rPr lang="en-US" sz="1200" baseline="0" dirty="0" err="1"/>
                  <a:t>được</a:t>
                </a:r>
                <a:r>
                  <a:rPr lang="en-US" sz="1200" baseline="0" dirty="0"/>
                  <a:t> 3 </a:t>
                </a:r>
                <a:r>
                  <a:rPr lang="en-US" sz="1200" baseline="0" dirty="0" err="1"/>
                  <a:t>lần</a:t>
                </a:r>
                <a:r>
                  <a:rPr lang="en-US" sz="1200" baseline="0" dirty="0"/>
                  <a:t> bi </a:t>
                </a:r>
                <a:r>
                  <a:rPr lang="en-US" sz="1200" baseline="0" dirty="0" err="1"/>
                  <a:t>xanh</a:t>
                </a:r>
                <a:r>
                  <a:rPr lang="en-US" sz="1200" baseline="0" dirty="0"/>
                  <a:t>. </a:t>
                </a:r>
                <a:r>
                  <a:rPr lang="en-US" sz="1200" baseline="0" dirty="0" err="1"/>
                  <a:t>Nếu</a:t>
                </a:r>
                <a:r>
                  <a:rPr lang="en-US" sz="1200" baseline="0" dirty="0"/>
                  <a:t> theta = 3 </a:t>
                </a:r>
                <a:r>
                  <a:rPr lang="en-US" sz="1200" baseline="0" dirty="0" err="1"/>
                  <a:t>thì</a:t>
                </a:r>
                <a:r>
                  <a:rPr lang="en-US" sz="1200" baseline="0" dirty="0"/>
                  <a:t> ta </a:t>
                </a:r>
                <a:r>
                  <a:rPr lang="en-US" sz="1200" baseline="0" dirty="0" err="1"/>
                  <a:t>có</a:t>
                </a:r>
                <a:r>
                  <a:rPr lang="en-US" sz="1200" baseline="0" dirty="0"/>
                  <a:t> </a:t>
                </a:r>
                <a:r>
                  <a:rPr lang="en-US" sz="1200" baseline="0" dirty="0" err="1"/>
                  <a:t>quan</a:t>
                </a:r>
                <a:r>
                  <a:rPr lang="en-US" sz="1200" baseline="0" dirty="0"/>
                  <a:t> </a:t>
                </a:r>
                <a:r>
                  <a:rPr lang="en-US" sz="1200" baseline="0" dirty="0" err="1"/>
                  <a:t>sát</a:t>
                </a:r>
                <a:r>
                  <a:rPr lang="en-US" sz="1200" baseline="0" dirty="0"/>
                  <a:t> </a:t>
                </a:r>
                <a:r>
                  <a:rPr lang="en-US" sz="1200" baseline="0" dirty="0" err="1"/>
                  <a:t>được</a:t>
                </a:r>
                <a:r>
                  <a:rPr lang="en-US" sz="1200" baseline="0" dirty="0"/>
                  <a:t> </a:t>
                </a:r>
                <a:r>
                  <a:rPr lang="en-US" sz="1200" baseline="0" dirty="0" err="1"/>
                  <a:t>xanh</a:t>
                </a:r>
                <a:r>
                  <a:rPr lang="en-US" sz="1200" baseline="0" dirty="0"/>
                  <a:t> </a:t>
                </a:r>
                <a:r>
                  <a:rPr lang="en-US" sz="1200" baseline="0" dirty="0" err="1"/>
                  <a:t>đỏ</a:t>
                </a:r>
                <a:r>
                  <a:rPr lang="en-US" sz="1200" baseline="0" dirty="0"/>
                  <a:t> </a:t>
                </a:r>
                <a:r>
                  <a:rPr lang="en-US" sz="1200" baseline="0" dirty="0" err="1"/>
                  <a:t>xanh</a:t>
                </a:r>
                <a:r>
                  <a:rPr lang="en-US" sz="1200" baseline="0" dirty="0"/>
                  <a:t> </a:t>
                </a:r>
                <a:r>
                  <a:rPr lang="en-US" sz="1200" baseline="0" dirty="0" err="1"/>
                  <a:t>xanh</a:t>
                </a:r>
                <a:r>
                  <a:rPr lang="en-US" sz="1200" baseline="0" dirty="0"/>
                  <a:t> </a:t>
                </a:r>
                <a:r>
                  <a:rPr lang="en-US" sz="1200" baseline="0" dirty="0" err="1"/>
                  <a:t>không</a:t>
                </a:r>
                <a:r>
                  <a:rPr lang="en-US" sz="1200" baseline="0" dirty="0"/>
                  <a:t>? </a:t>
                </a:r>
                <a:r>
                  <a:rPr lang="en-US" sz="1200" baseline="0" dirty="0" err="1"/>
                  <a:t>Câu</a:t>
                </a:r>
                <a:r>
                  <a:rPr lang="en-US" sz="1200" baseline="0" dirty="0"/>
                  <a:t> </a:t>
                </a:r>
                <a:r>
                  <a:rPr lang="en-US" sz="1200" baseline="0" dirty="0" err="1"/>
                  <a:t>trả</a:t>
                </a:r>
                <a:r>
                  <a:rPr lang="en-US" sz="1200" baseline="0" dirty="0"/>
                  <a:t> </a:t>
                </a:r>
                <a:r>
                  <a:rPr lang="en-US" sz="1200" baseline="0" dirty="0" err="1"/>
                  <a:t>lời</a:t>
                </a:r>
                <a:r>
                  <a:rPr lang="en-US" sz="1200" baseline="0" dirty="0"/>
                  <a:t> </a:t>
                </a:r>
                <a:r>
                  <a:rPr lang="en-US" sz="1200" baseline="0" dirty="0" err="1"/>
                  <a:t>cũng</a:t>
                </a:r>
                <a:r>
                  <a:rPr lang="en-US" sz="1200" baseline="0" dirty="0"/>
                  <a:t> </a:t>
                </a:r>
                <a:r>
                  <a:rPr lang="en-US" sz="1200" baseline="0" dirty="0" err="1"/>
                  <a:t>là</a:t>
                </a:r>
                <a:r>
                  <a:rPr lang="en-US" sz="1200" baseline="0" dirty="0"/>
                  <a:t> </a:t>
                </a:r>
                <a:r>
                  <a:rPr lang="en-US" sz="1200" baseline="0" dirty="0" err="1"/>
                  <a:t>không</a:t>
                </a:r>
                <a:r>
                  <a:rPr lang="en-US" sz="1200" baseline="0" dirty="0"/>
                  <a:t>, </a:t>
                </a:r>
                <a:r>
                  <a:rPr lang="en-US" sz="1200" baseline="0" dirty="0" err="1"/>
                  <a:t>vì</a:t>
                </a:r>
                <a:r>
                  <a:rPr lang="en-US" sz="1200" baseline="0" dirty="0"/>
                  <a:t> ta </a:t>
                </a:r>
                <a:r>
                  <a:rPr lang="en-US" sz="1200" baseline="0" dirty="0" err="1"/>
                  <a:t>lấy</a:t>
                </a:r>
                <a:r>
                  <a:rPr lang="en-US" sz="1200" baseline="0" dirty="0"/>
                  <a:t> </a:t>
                </a:r>
                <a:r>
                  <a:rPr lang="en-US" sz="1200" baseline="0" dirty="0" err="1"/>
                  <a:t>được</a:t>
                </a:r>
                <a:r>
                  <a:rPr lang="en-US" sz="1200" baseline="0" dirty="0"/>
                  <a:t> 1 </a:t>
                </a:r>
                <a:r>
                  <a:rPr lang="en-US" sz="1200" baseline="0" dirty="0" err="1"/>
                  <a:t>lần</a:t>
                </a:r>
                <a:r>
                  <a:rPr lang="en-US" sz="1200" baseline="0" dirty="0"/>
                  <a:t> bi </a:t>
                </a:r>
                <a:r>
                  <a:rPr lang="en-US" sz="1200" baseline="0" dirty="0" err="1"/>
                  <a:t>đỏ</a:t>
                </a:r>
                <a:r>
                  <a:rPr lang="en-US" sz="1200" baseline="0" dirty="0"/>
                  <a:t>. Trong </a:t>
                </a:r>
                <a:r>
                  <a:rPr lang="en-US" sz="1200" baseline="0" dirty="0" err="1"/>
                  <a:t>túi</a:t>
                </a:r>
                <a:r>
                  <a:rPr lang="en-US" sz="1200" baseline="0" dirty="0"/>
                  <a:t> </a:t>
                </a:r>
                <a:r>
                  <a:rPr lang="en-US" sz="1200" baseline="0" dirty="0" err="1"/>
                  <a:t>này</a:t>
                </a:r>
                <a:r>
                  <a:rPr lang="en-US" sz="1200" baseline="0" dirty="0"/>
                  <a:t> </a:t>
                </a:r>
                <a:r>
                  <a:rPr lang="en-US" sz="1200" baseline="0" dirty="0" err="1"/>
                  <a:t>chắc</a:t>
                </a:r>
                <a:r>
                  <a:rPr lang="en-US" sz="1200" baseline="0" dirty="0"/>
                  <a:t> </a:t>
                </a:r>
                <a:r>
                  <a:rPr lang="en-US" sz="1200" baseline="0" dirty="0" err="1"/>
                  <a:t>chắn</a:t>
                </a:r>
                <a:r>
                  <a:rPr lang="en-US" sz="1200" baseline="0" dirty="0"/>
                  <a:t> </a:t>
                </a:r>
                <a:r>
                  <a:rPr lang="en-US" sz="1200" baseline="0" dirty="0" err="1"/>
                  <a:t>vừa</a:t>
                </a:r>
                <a:r>
                  <a:rPr lang="en-US" sz="1200" baseline="0" dirty="0"/>
                  <a:t> </a:t>
                </a:r>
                <a:r>
                  <a:rPr lang="en-US" sz="1200" baseline="0" dirty="0" err="1"/>
                  <a:t>có</a:t>
                </a:r>
                <a:r>
                  <a:rPr lang="en-US" sz="1200" baseline="0" dirty="0"/>
                  <a:t> bi </a:t>
                </a:r>
                <a:r>
                  <a:rPr lang="en-US" sz="1200" baseline="0" dirty="0" err="1"/>
                  <a:t>xanh</a:t>
                </a:r>
                <a:r>
                  <a:rPr lang="en-US" sz="1200" baseline="0" dirty="0"/>
                  <a:t> </a:t>
                </a:r>
                <a:r>
                  <a:rPr lang="en-US" sz="1200" baseline="0" dirty="0" err="1"/>
                  <a:t>và</a:t>
                </a:r>
                <a:r>
                  <a:rPr lang="en-US" sz="1200" baseline="0" dirty="0"/>
                  <a:t> bi </a:t>
                </a:r>
                <a:r>
                  <a:rPr lang="en-US" sz="1200" baseline="0" dirty="0" err="1"/>
                  <a:t>đỏ</a:t>
                </a:r>
                <a:r>
                  <a:rPr lang="en-US" sz="1200" baseline="0" dirty="0"/>
                  <a:t>. </a:t>
                </a:r>
                <a:r>
                  <a:rPr lang="en-US" sz="1200" baseline="0" dirty="0" err="1"/>
                  <a:t>Vậy</a:t>
                </a:r>
                <a:r>
                  <a:rPr lang="en-US" sz="1200" baseline="0" dirty="0"/>
                  <a:t> </a:t>
                </a:r>
                <a:r>
                  <a:rPr lang="en-US" sz="1200" baseline="0" dirty="0" err="1"/>
                  <a:t>số</a:t>
                </a:r>
                <a:r>
                  <a:rPr lang="en-US" sz="1200" baseline="0" dirty="0"/>
                  <a:t> bi </a:t>
                </a:r>
                <a:r>
                  <a:rPr lang="en-US" sz="1200" baseline="0" dirty="0" err="1"/>
                  <a:t>xanh</a:t>
                </a:r>
                <a:r>
                  <a:rPr lang="en-US" sz="1200" baseline="0" dirty="0"/>
                  <a:t> </a:t>
                </a:r>
                <a:r>
                  <a:rPr lang="en-US" sz="1200" baseline="0" dirty="0" err="1"/>
                  <a:t>bằng</a:t>
                </a:r>
                <a:r>
                  <a:rPr lang="en-US" sz="1200" baseline="0" dirty="0"/>
                  <a:t> bao </a:t>
                </a:r>
                <a:r>
                  <a:rPr lang="en-US" sz="1200" baseline="0" dirty="0" err="1"/>
                  <a:t>nhiêu</a:t>
                </a:r>
                <a:r>
                  <a:rPr lang="en-US" sz="1200" baseline="0" dirty="0"/>
                  <a:t> </a:t>
                </a:r>
                <a:r>
                  <a:rPr lang="en-US" sz="1200" baseline="0" dirty="0" err="1"/>
                  <a:t>thì</a:t>
                </a:r>
                <a:r>
                  <a:rPr lang="en-US" sz="1200" baseline="0" dirty="0"/>
                  <a:t> </a:t>
                </a:r>
                <a:r>
                  <a:rPr lang="en-US" sz="1200" baseline="0" dirty="0" err="1"/>
                  <a:t>khả</a:t>
                </a:r>
                <a:r>
                  <a:rPr lang="en-US" sz="1200" baseline="0" dirty="0"/>
                  <a:t> </a:t>
                </a:r>
                <a:r>
                  <a:rPr lang="en-US" sz="1200" baseline="0" dirty="0" err="1"/>
                  <a:t>năng</a:t>
                </a:r>
                <a:r>
                  <a:rPr lang="en-US" sz="1200" baseline="0" dirty="0"/>
                  <a:t> ta </a:t>
                </a:r>
                <a:r>
                  <a:rPr lang="en-US" sz="1200" baseline="0" dirty="0" err="1"/>
                  <a:t>quan</a:t>
                </a:r>
                <a:r>
                  <a:rPr lang="en-US" sz="1200" baseline="0" dirty="0"/>
                  <a:t> </a:t>
                </a:r>
                <a:r>
                  <a:rPr lang="en-US" sz="1200" baseline="0" dirty="0" err="1"/>
                  <a:t>sát</a:t>
                </a:r>
                <a:r>
                  <a:rPr lang="en-US" sz="1200" baseline="0" dirty="0"/>
                  <a:t> </a:t>
                </a:r>
                <a:r>
                  <a:rPr lang="en-US" sz="1200" baseline="0" dirty="0" err="1"/>
                  <a:t>được</a:t>
                </a:r>
                <a:r>
                  <a:rPr lang="en-US" sz="1200" baseline="0" dirty="0"/>
                  <a:t> </a:t>
                </a:r>
                <a:r>
                  <a:rPr lang="en-US" sz="1200" baseline="0" dirty="0" err="1"/>
                  <a:t>xanh</a:t>
                </a:r>
                <a:r>
                  <a:rPr lang="en-US" sz="1200" baseline="0" dirty="0"/>
                  <a:t> </a:t>
                </a:r>
                <a:r>
                  <a:rPr lang="en-US" sz="1200" baseline="0" dirty="0" err="1"/>
                  <a:t>đỏ</a:t>
                </a:r>
                <a:r>
                  <a:rPr lang="en-US" sz="1200" baseline="0" dirty="0"/>
                  <a:t> </a:t>
                </a:r>
                <a:r>
                  <a:rPr lang="en-US" sz="1200" baseline="0" dirty="0" err="1"/>
                  <a:t>xanh</a:t>
                </a:r>
                <a:r>
                  <a:rPr lang="en-US" sz="1200" baseline="0" dirty="0"/>
                  <a:t> </a:t>
                </a:r>
                <a:r>
                  <a:rPr lang="en-US" sz="1200" baseline="0" dirty="0" err="1"/>
                  <a:t>xanh</a:t>
                </a:r>
                <a:r>
                  <a:rPr lang="en-US" sz="1200" baseline="0" dirty="0"/>
                  <a:t> </a:t>
                </a:r>
                <a:r>
                  <a:rPr lang="en-US" sz="1200" baseline="0" dirty="0" err="1"/>
                  <a:t>là</a:t>
                </a:r>
                <a:r>
                  <a:rPr lang="en-US" sz="1200" baseline="0" dirty="0"/>
                  <a:t> </a:t>
                </a:r>
                <a:r>
                  <a:rPr lang="en-US" sz="1200" baseline="0" dirty="0" err="1"/>
                  <a:t>lớn</a:t>
                </a:r>
                <a:r>
                  <a:rPr lang="en-US" sz="1200" baseline="0" dirty="0"/>
                  <a:t> </a:t>
                </a:r>
                <a:r>
                  <a:rPr lang="en-US" sz="1200" baseline="0" dirty="0" err="1"/>
                  <a:t>nhất</a:t>
                </a:r>
                <a:r>
                  <a:rPr lang="en-US" sz="1200" baseline="0" dirty="0"/>
                  <a:t>?</a:t>
                </a:r>
                <a:endParaRPr lang="en-US" sz="1200" dirty="0"/>
              </a:p>
              <a:p>
                <a:pPr marL="0" lvl="0" indent="0" algn="l" rtl="0">
                  <a:spcBef>
                    <a:spcPts val="0"/>
                  </a:spcBef>
                  <a:spcAft>
                    <a:spcPts val="0"/>
                  </a:spcAft>
                  <a:buNone/>
                </a:pPr>
                <a:endParaRPr lang="en-US" i="0" dirty="0"/>
              </a:p>
            </p:txBody>
          </p:sp>
        </mc:Fallback>
      </mc:AlternateContent>
      <p:sp>
        <p:nvSpPr>
          <p:cNvPr id="371" name="Google Shape;371;p5:notes">
            <a:extLst>
              <a:ext uri="{FF2B5EF4-FFF2-40B4-BE49-F238E27FC236}">
                <a16:creationId xmlns:a16="http://schemas.microsoft.com/office/drawing/2014/main" id="{A93A8E4A-B830-1340-0AED-9355328375B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53686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BD07C00D-D220-D7BD-CC2C-8E5A74A7B5D1}"/>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3745D9B1-EAE0-1A6B-3B29-FA94AD8D204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9A6AE024-DE8B-E92A-DF95-C652BDDE38B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38705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6A7C1F5B-C6BA-4230-D7E4-08255F4130F3}"/>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7CA47FBF-B97E-5432-EC5B-4ED234C1DB2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F47414BB-1AC1-8509-151F-ECB2A6427FE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7723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024079F6-C2E4-D3E5-9E5D-2EEC64DEB18C}"/>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D7B11E13-4AB6-35A3-BC90-68004C9B196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EE9919A6-879A-F2DA-377F-2C8024EA97A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39316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BC0F4D57-DF9F-06EA-9016-7C518BD515C7}"/>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60E69E22-68AC-B617-D6BD-BDD367DFE5F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6EE373B9-C233-9C11-59E3-DA651FEFDB2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03492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D8BFE5B7-BD5C-97ED-8D2B-93282D4B3550}"/>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C508741F-96E0-8CF0-7EFB-C8B414534DF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3CF6B6CF-B585-60C7-3739-DF0A0E62C0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8473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5440D9F3-1C4D-9B0D-A8AE-007B94FE5B2C}"/>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091F6939-1269-F72E-036D-466680E7E88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AC521DB9-DDBD-08E6-AE53-84E38D92DE6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33600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EA43BBD5-A5A1-CD3D-D89B-CA72AE5020F4}"/>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BBA9CBA1-9CF0-D5DA-B72B-8916D5E358E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D6DD8B7C-9BC6-C499-8CCD-8D4DB0AE4A9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35087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25950379-7E51-E2A4-1C0D-B96F1A372EBC}"/>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FC741DDA-19CA-5738-8081-D5344F0B5E0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2A441C3B-9355-F3D2-5BA7-6ECB6E6B895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27799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015E97FA-9762-A3B1-51B1-0BC90BFF5D56}"/>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D10B28EF-328E-93FF-AEC0-145F3DEB2DD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0BCB8FA2-C606-3596-2496-B127D3C1893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37177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7DE3547C-9485-5FAD-A7E9-E4E569F8BFCF}"/>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CEE87B0B-3CB0-1C29-C8CA-671D826977B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1EF255CF-43D0-E059-ADB3-4544B12FF9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377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B093759D-ABBC-4456-2437-E81A6451166E}"/>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21A780A8-3836-8815-AFCF-2134FDC64E1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D2EE9D89-CBF9-9925-BD15-DCC7FD51F27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34598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A7BE8ACF-9752-F7A1-26BB-53875B48B27B}"/>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BF539815-C46B-860E-D4B8-4FC00939DFA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1A8F71E7-ED2C-BD0C-8774-F042ED0426C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72555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2B4ADBDC-8024-1351-BAD4-7204B8D50F66}"/>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53F46067-E66A-6E4F-8FB8-0803DBBD5CD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54E73A75-6984-F8A1-E3F5-CA2A96BB73B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9975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F95C416D-6AEB-DE88-F773-D1E81DBDCF70}"/>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3EBBD894-0EDD-F5A3-82A9-227CA392087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6C22DE80-6DAC-6C5E-509F-F992A024B91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44280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7651DAAA-2A44-BD62-D228-546645BEC730}"/>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F8B5FCCF-D281-9D50-DEC4-B6D1805B2E4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F9EB9E14-8E20-A3CF-17A5-A020363BCF4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90593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726A49D9-6F8D-2AEA-F126-BBE2A64ED339}"/>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E1164913-C6E4-3F19-EEE3-02A5AFF9650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76132F16-6307-D7CA-1DB8-EA515DC5C1A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77306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20323F08-8FFB-42FC-9E36-E0594918BA66}"/>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390BB5B0-D05B-EEC4-4138-EA4D7D93E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87CEDB38-9A66-9EC4-729D-700E503E120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97975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8FA86F7E-456B-CD6C-521B-8CCA07588D15}"/>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258206DF-D2B7-C898-BF33-846994A260C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8FD51311-86C2-CBBA-BAA0-0435829E94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67987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0F835937-5114-8F32-A320-75C7B989D4EA}"/>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81CA9C37-6AFE-947C-FF6D-BAAC08D2B05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1E9789A0-B4F3-5293-DFE5-4F04B0C5DC3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62147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279AB869-232F-3AC9-A74A-BB0622735EE4}"/>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3A9FEFA7-BCF6-2BA0-D0A1-BF07AC7E91D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D2A3FB19-940D-04A0-42DA-48BE52791F3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53826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EB23BDCB-D134-2618-EF06-7CF6ADE03718}"/>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ECF3F408-E998-6180-8BE3-2902773CE85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0DDF594A-B6DA-FD50-DF61-E12885E5577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3019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6A9DE9FF-92D4-E1E6-7FEC-E4130B2357D5}"/>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C8128F53-0FAD-9C29-1244-E51D435EA54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1613D3DC-0BB5-38B1-8F46-211E7BCF89B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17549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55290FB5-E762-23F5-9FBA-64D82A9019F7}"/>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3B75F4A5-EDBB-CE23-D939-94AA8448587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F7EAD655-3477-413F-3699-268C195459B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15021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5FBAFBCB-AA9B-F9D6-EC33-572CD4DBA706}"/>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9C91DEFF-6CCB-86FA-486A-1A4203FD601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4E9E32DF-D2D1-3A3D-3881-A8B293883F2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86994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A8D474EE-5DD9-9079-8E39-6E7C4478445F}"/>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3FCCF8B3-8F3F-762A-D5BB-0D59B59E45F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158889D6-6E52-491C-59BF-E74837C6262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95543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6824E86F-BA41-CE37-72F2-E8D25B5832CD}"/>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9E93BEE4-89C2-3D30-BE54-4FA9BB4133A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40D6D1D1-1568-EDAD-C658-361C55F33A2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3789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3D3185AB-C071-4BD0-91B6-26CEFDB9CFE8}"/>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98B9C272-CC17-F06D-9A17-0646569BFB5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B0F7F10B-1F5B-5BD1-73C4-BC7A21272D7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3596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2B414A04-61B6-0843-127B-68C83A365443}"/>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0F37085E-989A-683B-2E6F-6FDEB2F17AA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i="0" dirty="0"/>
          </a:p>
        </p:txBody>
      </p:sp>
      <p:sp>
        <p:nvSpPr>
          <p:cNvPr id="371" name="Google Shape;371;p5:notes">
            <a:extLst>
              <a:ext uri="{FF2B5EF4-FFF2-40B4-BE49-F238E27FC236}">
                <a16:creationId xmlns:a16="http://schemas.microsoft.com/office/drawing/2014/main" id="{996D71BA-C048-5E3C-1C29-30CC5AB5AA1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58791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êu đề">
  <p:cSld name="Tiêu đề">
    <p:spTree>
      <p:nvGrpSpPr>
        <p:cNvPr id="1" name="Shape 15"/>
        <p:cNvGrpSpPr/>
        <p:nvPr/>
      </p:nvGrpSpPr>
      <p:grpSpPr>
        <a:xfrm>
          <a:off x="0" y="0"/>
          <a:ext cx="0" cy="0"/>
          <a:chOff x="0" y="0"/>
          <a:chExt cx="0" cy="0"/>
        </a:xfrm>
      </p:grpSpPr>
      <p:sp>
        <p:nvSpPr>
          <p:cNvPr id="16" name="Google Shape;16;p13"/>
          <p:cNvSpPr txBox="1">
            <a:spLocks noGrp="1"/>
          </p:cNvSpPr>
          <p:nvPr>
            <p:ph type="ftr" idx="11"/>
          </p:nvPr>
        </p:nvSpPr>
        <p:spPr>
          <a:xfrm>
            <a:off x="2353680" y="6480629"/>
            <a:ext cx="4288103" cy="23677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3"/>
          <p:cNvSpPr/>
          <p:nvPr/>
        </p:nvSpPr>
        <p:spPr>
          <a:xfrm rot="10800000">
            <a:off x="-1" y="0"/>
            <a:ext cx="12192000" cy="6858000"/>
          </a:xfrm>
          <a:custGeom>
            <a:avLst/>
            <a:gdLst/>
            <a:ahLst/>
            <a:cxnLst/>
            <a:rect l="l" t="t" r="r" b="b"/>
            <a:pathLst>
              <a:path w="12192000" h="6858000" extrusionOk="0">
                <a:moveTo>
                  <a:pt x="12192000" y="304800"/>
                </a:moveTo>
                <a:lnTo>
                  <a:pt x="9909279" y="304800"/>
                </a:lnTo>
                <a:lnTo>
                  <a:pt x="9732789" y="152400"/>
                </a:lnTo>
                <a:lnTo>
                  <a:pt x="5617499" y="152400"/>
                </a:lnTo>
                <a:lnTo>
                  <a:pt x="5441009" y="0"/>
                </a:lnTo>
                <a:lnTo>
                  <a:pt x="12192000" y="0"/>
                </a:lnTo>
                <a:close/>
                <a:moveTo>
                  <a:pt x="0" y="616911"/>
                </a:moveTo>
                <a:lnTo>
                  <a:pt x="0" y="0"/>
                </a:lnTo>
                <a:lnTo>
                  <a:pt x="715617" y="0"/>
                </a:lnTo>
                <a:close/>
                <a:moveTo>
                  <a:pt x="12191999" y="6858000"/>
                </a:moveTo>
                <a:lnTo>
                  <a:pt x="11476382" y="6858000"/>
                </a:lnTo>
                <a:lnTo>
                  <a:pt x="12191999" y="6241089"/>
                </a:lnTo>
                <a:close/>
                <a:moveTo>
                  <a:pt x="6750991" y="6858000"/>
                </a:moveTo>
                <a:lnTo>
                  <a:pt x="0" y="6858000"/>
                </a:lnTo>
                <a:lnTo>
                  <a:pt x="0" y="6553200"/>
                </a:lnTo>
                <a:lnTo>
                  <a:pt x="2282721" y="6553200"/>
                </a:lnTo>
                <a:lnTo>
                  <a:pt x="2459211" y="6705600"/>
                </a:lnTo>
                <a:lnTo>
                  <a:pt x="6574500" y="6705600"/>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3"/>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9" name="Google Shape;19;p13"/>
          <p:cNvGrpSpPr/>
          <p:nvPr/>
        </p:nvGrpSpPr>
        <p:grpSpPr>
          <a:xfrm>
            <a:off x="58527" y="40944"/>
            <a:ext cx="2869771" cy="1563379"/>
            <a:chOff x="44879" y="27296"/>
            <a:chExt cx="2869771" cy="1563379"/>
          </a:xfrm>
        </p:grpSpPr>
        <p:cxnSp>
          <p:nvCxnSpPr>
            <p:cNvPr id="20" name="Google Shape;20;p13"/>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1" name="Google Shape;21;p13"/>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2" name="Google Shape;22;p13"/>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23" name="Google Shape;23;p13"/>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4" name="Google Shape;24;p13"/>
          <p:cNvGrpSpPr/>
          <p:nvPr/>
        </p:nvGrpSpPr>
        <p:grpSpPr>
          <a:xfrm rot="10800000">
            <a:off x="9263702" y="5253677"/>
            <a:ext cx="2869771" cy="1563379"/>
            <a:chOff x="44879" y="27296"/>
            <a:chExt cx="2869771" cy="1563379"/>
          </a:xfrm>
        </p:grpSpPr>
        <p:cxnSp>
          <p:nvCxnSpPr>
            <p:cNvPr id="25" name="Google Shape;25;p13"/>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26" name="Google Shape;26;p13"/>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27" name="Google Shape;27;p13"/>
            <p:cNvCxnSpPr/>
            <p:nvPr/>
          </p:nvCxnSpPr>
          <p:spPr>
            <a:xfrm rot="10800000">
              <a:off x="52214" y="654128"/>
              <a:ext cx="0" cy="936547"/>
            </a:xfrm>
            <a:prstGeom prst="straightConnector1">
              <a:avLst/>
            </a:prstGeom>
            <a:noFill/>
            <a:ln w="38100" cap="rnd" cmpd="sng">
              <a:solidFill>
                <a:srgbClr val="00C6FF"/>
              </a:solidFill>
              <a:prstDash val="solid"/>
              <a:round/>
              <a:headEnd type="none" w="sm" len="sm"/>
              <a:tailEnd type="none" w="sm" len="sm"/>
            </a:ln>
          </p:spPr>
        </p:cxnSp>
      </p:grpSp>
      <p:sp>
        <p:nvSpPr>
          <p:cNvPr id="28" name="Google Shape;28;p13"/>
          <p:cNvSpPr/>
          <p:nvPr/>
        </p:nvSpPr>
        <p:spPr>
          <a:xfrm flipH="1">
            <a:off x="5441009" y="0"/>
            <a:ext cx="6750991" cy="304800"/>
          </a:xfrm>
          <a:custGeom>
            <a:avLst/>
            <a:gdLst/>
            <a:ahLst/>
            <a:cxnLst/>
            <a:rect l="l" t="t" r="r" b="b"/>
            <a:pathLst>
              <a:path w="6750991" h="304800" extrusionOk="0">
                <a:moveTo>
                  <a:pt x="0" y="0"/>
                </a:moveTo>
                <a:lnTo>
                  <a:pt x="6750991" y="0"/>
                </a:lnTo>
                <a:lnTo>
                  <a:pt x="6574501" y="152400"/>
                </a:lnTo>
                <a:lnTo>
                  <a:pt x="2459211" y="152400"/>
                </a:lnTo>
                <a:lnTo>
                  <a:pt x="2282721" y="304800"/>
                </a:lnTo>
                <a:lnTo>
                  <a:pt x="0" y="304800"/>
                </a:lnTo>
                <a:close/>
              </a:path>
            </a:pathLst>
          </a:custGeom>
          <a:gradFill>
            <a:gsLst>
              <a:gs pos="0">
                <a:srgbClr val="0072FF">
                  <a:alpha val="80000"/>
                </a:srgbClr>
              </a:gs>
              <a:gs pos="100000">
                <a:srgbClr val="00C6FF">
                  <a:alpha val="84705"/>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3"/>
          <p:cNvSpPr/>
          <p:nvPr/>
        </p:nvSpPr>
        <p:spPr>
          <a:xfrm rot="10800000" flipH="1">
            <a:off x="0" y="6553200"/>
            <a:ext cx="6750991" cy="304800"/>
          </a:xfrm>
          <a:custGeom>
            <a:avLst/>
            <a:gdLst/>
            <a:ahLst/>
            <a:cxnLst/>
            <a:rect l="l" t="t" r="r" b="b"/>
            <a:pathLst>
              <a:path w="6750991" h="304800" extrusionOk="0">
                <a:moveTo>
                  <a:pt x="0" y="0"/>
                </a:moveTo>
                <a:lnTo>
                  <a:pt x="6750991" y="0"/>
                </a:lnTo>
                <a:lnTo>
                  <a:pt x="6574501" y="152400"/>
                </a:lnTo>
                <a:lnTo>
                  <a:pt x="2459211" y="152400"/>
                </a:lnTo>
                <a:lnTo>
                  <a:pt x="2282721" y="304800"/>
                </a:lnTo>
                <a:lnTo>
                  <a:pt x="0" y="304800"/>
                </a:lnTo>
                <a:close/>
              </a:path>
            </a:pathLst>
          </a:custGeom>
          <a:gradFill>
            <a:gsLst>
              <a:gs pos="0">
                <a:srgbClr val="0072FF">
                  <a:alpha val="80000"/>
                </a:srgbClr>
              </a:gs>
              <a:gs pos="100000">
                <a:srgbClr val="00C6FF">
                  <a:alpha val="84705"/>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0" name="Google Shape;30;p13" descr="A picture containing clipart, vector graphics&#10;&#10;Description automatically generated"/>
          <p:cNvPicPr preferRelativeResize="0"/>
          <p:nvPr/>
        </p:nvPicPr>
        <p:blipFill rotWithShape="1">
          <a:blip r:embed="rId3">
            <a:alphaModFix/>
          </a:blip>
          <a:srcRect/>
          <a:stretch/>
        </p:blipFill>
        <p:spPr>
          <a:xfrm>
            <a:off x="412638" y="362637"/>
            <a:ext cx="544288" cy="450213"/>
          </a:xfrm>
          <a:prstGeom prst="rect">
            <a:avLst/>
          </a:prstGeom>
          <a:noFill/>
          <a:ln>
            <a:noFill/>
          </a:ln>
        </p:spPr>
      </p:pic>
      <p:sp>
        <p:nvSpPr>
          <p:cNvPr id="31" name="Google Shape;31;p13"/>
          <p:cNvSpPr txBox="1"/>
          <p:nvPr/>
        </p:nvSpPr>
        <p:spPr>
          <a:xfrm>
            <a:off x="956926" y="326133"/>
            <a:ext cx="3996607" cy="52322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VN" sz="1400" b="0" i="0" u="none" strike="noStrike" cap="none">
                <a:solidFill>
                  <a:srgbClr val="000046"/>
                </a:solidFill>
                <a:latin typeface="Arial"/>
                <a:ea typeface="Arial"/>
                <a:cs typeface="Arial"/>
                <a:sym typeface="Arial"/>
              </a:rPr>
              <a:t>ĐẠI HỌC QUỐC GIA TP. HỒ CHÍ MINH</a:t>
            </a:r>
            <a:endParaRPr/>
          </a:p>
          <a:p>
            <a:pPr marL="0" marR="0" lvl="0" indent="0" algn="l" rtl="0">
              <a:spcBef>
                <a:spcPts val="0"/>
              </a:spcBef>
              <a:spcAft>
                <a:spcPts val="0"/>
              </a:spcAft>
              <a:buNone/>
            </a:pPr>
            <a:r>
              <a:rPr lang="en-VN" sz="1400" b="1">
                <a:solidFill>
                  <a:srgbClr val="000046"/>
                </a:solidFill>
                <a:latin typeface="Arial"/>
                <a:ea typeface="Arial"/>
                <a:cs typeface="Arial"/>
                <a:sym typeface="Arial"/>
              </a:rPr>
              <a:t>TRƯỜNG ĐẠI HỌC CÔNG NGHỆ THÔNG TIN</a:t>
            </a:r>
            <a:endParaRPr/>
          </a:p>
        </p:txBody>
      </p:sp>
      <p:sp>
        <p:nvSpPr>
          <p:cNvPr id="32" name="Google Shape;32;p13"/>
          <p:cNvSpPr/>
          <p:nvPr/>
        </p:nvSpPr>
        <p:spPr>
          <a:xfrm>
            <a:off x="105836" y="6604291"/>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33" name="Google Shape;33;p13"/>
          <p:cNvSpPr txBox="1">
            <a:spLocks noGrp="1"/>
          </p:cNvSpPr>
          <p:nvPr>
            <p:ph type="sldNum" idx="12"/>
          </p:nvPr>
        </p:nvSpPr>
        <p:spPr>
          <a:xfrm>
            <a:off x="75604" y="6587552"/>
            <a:ext cx="291600" cy="291600"/>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buNone/>
              <a:defRPr sz="700" b="0" i="0" u="none" strike="noStrike" cap="none">
                <a:solidFill>
                  <a:schemeClr val="dk1"/>
                </a:solidFill>
                <a:latin typeface="Arial"/>
                <a:ea typeface="Arial"/>
                <a:cs typeface="Arial"/>
                <a:sym typeface="Arial"/>
              </a:defRPr>
            </a:lvl1pPr>
            <a:lvl2pPr marL="0" marR="0" lvl="1" indent="0" algn="ctr">
              <a:spcBef>
                <a:spcPts val="0"/>
              </a:spcBef>
              <a:buNone/>
              <a:defRPr sz="700" b="0" i="0" u="none" strike="noStrike" cap="none">
                <a:solidFill>
                  <a:schemeClr val="dk1"/>
                </a:solidFill>
                <a:latin typeface="Arial"/>
                <a:ea typeface="Arial"/>
                <a:cs typeface="Arial"/>
                <a:sym typeface="Arial"/>
              </a:defRPr>
            </a:lvl2pPr>
            <a:lvl3pPr marL="0" marR="0" lvl="2" indent="0" algn="ctr">
              <a:spcBef>
                <a:spcPts val="0"/>
              </a:spcBef>
              <a:buNone/>
              <a:defRPr sz="700" b="0" i="0" u="none" strike="noStrike" cap="none">
                <a:solidFill>
                  <a:schemeClr val="dk1"/>
                </a:solidFill>
                <a:latin typeface="Arial"/>
                <a:ea typeface="Arial"/>
                <a:cs typeface="Arial"/>
                <a:sym typeface="Arial"/>
              </a:defRPr>
            </a:lvl3pPr>
            <a:lvl4pPr marL="0" marR="0" lvl="3" indent="0" algn="ctr">
              <a:spcBef>
                <a:spcPts val="0"/>
              </a:spcBef>
              <a:buNone/>
              <a:defRPr sz="700" b="0" i="0" u="none" strike="noStrike" cap="none">
                <a:solidFill>
                  <a:schemeClr val="dk1"/>
                </a:solidFill>
                <a:latin typeface="Arial"/>
                <a:ea typeface="Arial"/>
                <a:cs typeface="Arial"/>
                <a:sym typeface="Arial"/>
              </a:defRPr>
            </a:lvl4pPr>
            <a:lvl5pPr marL="0" marR="0" lvl="4" indent="0" algn="ctr">
              <a:spcBef>
                <a:spcPts val="0"/>
              </a:spcBef>
              <a:buNone/>
              <a:defRPr sz="700" b="0" i="0" u="none" strike="noStrike" cap="none">
                <a:solidFill>
                  <a:schemeClr val="dk1"/>
                </a:solidFill>
                <a:latin typeface="Arial"/>
                <a:ea typeface="Arial"/>
                <a:cs typeface="Arial"/>
                <a:sym typeface="Arial"/>
              </a:defRPr>
            </a:lvl5pPr>
            <a:lvl6pPr marL="0" marR="0" lvl="5" indent="0" algn="ctr">
              <a:spcBef>
                <a:spcPts val="0"/>
              </a:spcBef>
              <a:buNone/>
              <a:defRPr sz="700" b="0" i="0" u="none" strike="noStrike" cap="none">
                <a:solidFill>
                  <a:schemeClr val="dk1"/>
                </a:solidFill>
                <a:latin typeface="Arial"/>
                <a:ea typeface="Arial"/>
                <a:cs typeface="Arial"/>
                <a:sym typeface="Arial"/>
              </a:defRPr>
            </a:lvl6pPr>
            <a:lvl7pPr marL="0" marR="0" lvl="6" indent="0" algn="ctr">
              <a:spcBef>
                <a:spcPts val="0"/>
              </a:spcBef>
              <a:buNone/>
              <a:defRPr sz="700" b="0" i="0" u="none" strike="noStrike" cap="none">
                <a:solidFill>
                  <a:schemeClr val="dk1"/>
                </a:solidFill>
                <a:latin typeface="Arial"/>
                <a:ea typeface="Arial"/>
                <a:cs typeface="Arial"/>
                <a:sym typeface="Arial"/>
              </a:defRPr>
            </a:lvl7pPr>
            <a:lvl8pPr marL="0" marR="0" lvl="7" indent="0" algn="ctr">
              <a:spcBef>
                <a:spcPts val="0"/>
              </a:spcBef>
              <a:buNone/>
              <a:defRPr sz="700" b="0" i="0" u="none" strike="noStrike" cap="none">
                <a:solidFill>
                  <a:schemeClr val="dk1"/>
                </a:solidFill>
                <a:latin typeface="Arial"/>
                <a:ea typeface="Arial"/>
                <a:cs typeface="Arial"/>
                <a:sym typeface="Arial"/>
              </a:defRPr>
            </a:lvl8pPr>
            <a:lvl9pPr marL="0" marR="0" lvl="8" indent="0" algn="ctr">
              <a:spcBef>
                <a:spcPts val="0"/>
              </a:spcBef>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VN"/>
              <a:t>‹#›</a:t>
            </a:fld>
            <a:endParaRPr/>
          </a:p>
        </p:txBody>
      </p:sp>
      <p:sp>
        <p:nvSpPr>
          <p:cNvPr id="34" name="Google Shape;34;p13"/>
          <p:cNvSpPr txBox="1">
            <a:spLocks noGrp="1"/>
          </p:cNvSpPr>
          <p:nvPr>
            <p:ph type="body" idx="1"/>
          </p:nvPr>
        </p:nvSpPr>
        <p:spPr>
          <a:xfrm>
            <a:off x="1850807" y="2208158"/>
            <a:ext cx="8490387" cy="696165"/>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000046"/>
              </a:buClr>
              <a:buSzPts val="4400"/>
              <a:buNone/>
              <a:defRPr sz="4400" b="1">
                <a:solidFill>
                  <a:srgbClr val="000046"/>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3"/>
          <p:cNvSpPr txBox="1">
            <a:spLocks noGrp="1"/>
          </p:cNvSpPr>
          <p:nvPr>
            <p:ph type="body" idx="2"/>
          </p:nvPr>
        </p:nvSpPr>
        <p:spPr>
          <a:xfrm>
            <a:off x="876991" y="3039455"/>
            <a:ext cx="10438019" cy="459447"/>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rgbClr val="000046"/>
              </a:buClr>
              <a:buSzPts val="2800"/>
              <a:buNone/>
              <a:defRPr sz="2800" b="1">
                <a:solidFill>
                  <a:srgbClr val="000046"/>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3"/>
          <p:cNvSpPr txBox="1">
            <a:spLocks noGrp="1"/>
          </p:cNvSpPr>
          <p:nvPr>
            <p:ph type="body" idx="3"/>
          </p:nvPr>
        </p:nvSpPr>
        <p:spPr>
          <a:xfrm>
            <a:off x="4680970" y="4963048"/>
            <a:ext cx="2830058" cy="345005"/>
          </a:xfrm>
          <a:prstGeom prst="rect">
            <a:avLst/>
          </a:prstGeom>
          <a:gradFill>
            <a:gsLst>
              <a:gs pos="0">
                <a:srgbClr val="0072FF"/>
              </a:gs>
              <a:gs pos="100000">
                <a:srgbClr val="00C6FF"/>
              </a:gs>
            </a:gsLst>
            <a:lin ang="2700000" scaled="0"/>
          </a:grad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lt1"/>
              </a:buClr>
              <a:buSzPts val="1400"/>
              <a:buNone/>
              <a:defRPr sz="1400" b="1" i="0">
                <a:solidFill>
                  <a:schemeClr val="lt1"/>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3"/>
          <p:cNvSpPr txBox="1">
            <a:spLocks noGrp="1"/>
          </p:cNvSpPr>
          <p:nvPr>
            <p:ph type="body" idx="4"/>
          </p:nvPr>
        </p:nvSpPr>
        <p:spPr>
          <a:xfrm>
            <a:off x="1850807" y="3630811"/>
            <a:ext cx="8490387" cy="64421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A5A5A5"/>
              </a:buClr>
              <a:buSzPts val="1200"/>
              <a:buNone/>
              <a:defRPr sz="1200">
                <a:solidFill>
                  <a:srgbClr val="A5A5A5"/>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3"/>
          <p:cNvSpPr txBox="1">
            <a:spLocks noGrp="1"/>
          </p:cNvSpPr>
          <p:nvPr>
            <p:ph type="dt" idx="10"/>
          </p:nvPr>
        </p:nvSpPr>
        <p:spPr>
          <a:xfrm>
            <a:off x="6767806" y="6476999"/>
            <a:ext cx="2495896" cy="2367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Mục lục">
  <p:cSld name="1_Mục lục">
    <p:spTree>
      <p:nvGrpSpPr>
        <p:cNvPr id="1" name="Shape 66"/>
        <p:cNvGrpSpPr/>
        <p:nvPr/>
      </p:nvGrpSpPr>
      <p:grpSpPr>
        <a:xfrm>
          <a:off x="0" y="0"/>
          <a:ext cx="0" cy="0"/>
          <a:chOff x="0" y="0"/>
          <a:chExt cx="0" cy="0"/>
        </a:xfrm>
      </p:grpSpPr>
      <p:sp>
        <p:nvSpPr>
          <p:cNvPr id="67" name="Google Shape;67;p15"/>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8" name="Google Shape;68;p15"/>
          <p:cNvGrpSpPr/>
          <p:nvPr/>
        </p:nvGrpSpPr>
        <p:grpSpPr>
          <a:xfrm rot="10800000">
            <a:off x="9263702" y="5930537"/>
            <a:ext cx="2869771" cy="886519"/>
            <a:chOff x="44879" y="27296"/>
            <a:chExt cx="2869771" cy="886519"/>
          </a:xfrm>
        </p:grpSpPr>
        <p:cxnSp>
          <p:nvCxnSpPr>
            <p:cNvPr id="69" name="Google Shape;69;p15"/>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70" name="Google Shape;70;p15"/>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71" name="Google Shape;71;p15"/>
            <p:cNvCxnSpPr/>
            <p:nvPr/>
          </p:nvCxnSpPr>
          <p:spPr>
            <a:xfrm rot="10800000">
              <a:off x="52214" y="654128"/>
              <a:ext cx="0" cy="259687"/>
            </a:xfrm>
            <a:prstGeom prst="straightConnector1">
              <a:avLst/>
            </a:prstGeom>
            <a:noFill/>
            <a:ln w="38100" cap="rnd" cmpd="sng">
              <a:solidFill>
                <a:srgbClr val="00C6FF"/>
              </a:solidFill>
              <a:prstDash val="solid"/>
              <a:round/>
              <a:headEnd type="none" w="sm" len="sm"/>
              <a:tailEnd type="none" w="sm" len="sm"/>
            </a:ln>
          </p:spPr>
        </p:cxnSp>
      </p:grpSp>
      <p:sp>
        <p:nvSpPr>
          <p:cNvPr id="72" name="Google Shape;72;p15"/>
          <p:cNvSpPr txBox="1">
            <a:spLocks noGrp="1"/>
          </p:cNvSpPr>
          <p:nvPr>
            <p:ph type="ftr" idx="11"/>
          </p:nvPr>
        </p:nvSpPr>
        <p:spPr>
          <a:xfrm>
            <a:off x="3465443" y="6466114"/>
            <a:ext cx="5261114" cy="25536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73" name="Google Shape;73;p15"/>
          <p:cNvGrpSpPr/>
          <p:nvPr/>
        </p:nvGrpSpPr>
        <p:grpSpPr>
          <a:xfrm>
            <a:off x="-2323526" y="1121391"/>
            <a:ext cx="4841288" cy="5054000"/>
            <a:chOff x="-1259888" y="901609"/>
            <a:chExt cx="4841288" cy="5054000"/>
          </a:xfrm>
        </p:grpSpPr>
        <p:grpSp>
          <p:nvGrpSpPr>
            <p:cNvPr id="74" name="Google Shape;74;p15"/>
            <p:cNvGrpSpPr/>
            <p:nvPr/>
          </p:nvGrpSpPr>
          <p:grpSpPr>
            <a:xfrm>
              <a:off x="-1225468" y="901609"/>
              <a:ext cx="4806868" cy="664514"/>
              <a:chOff x="0" y="901609"/>
              <a:chExt cx="4806868" cy="664514"/>
            </a:xfrm>
          </p:grpSpPr>
          <p:cxnSp>
            <p:nvCxnSpPr>
              <p:cNvPr id="75" name="Google Shape;75;p15"/>
              <p:cNvCxnSpPr/>
              <p:nvPr/>
            </p:nvCxnSpPr>
            <p:spPr>
              <a:xfrm>
                <a:off x="0" y="1566123"/>
                <a:ext cx="253393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76" name="Google Shape;76;p15"/>
              <p:cNvCxnSpPr/>
              <p:nvPr/>
            </p:nvCxnSpPr>
            <p:spPr>
              <a:xfrm rot="10800000" flipH="1">
                <a:off x="2520285" y="1059987"/>
                <a:ext cx="591405" cy="506136"/>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77" name="Google Shape;77;p15"/>
              <p:cNvCxnSpPr/>
              <p:nvPr/>
            </p:nvCxnSpPr>
            <p:spPr>
              <a:xfrm>
                <a:off x="3111690" y="1059987"/>
                <a:ext cx="1378423"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78" name="Google Shape;78;p15"/>
              <p:cNvSpPr/>
              <p:nvPr/>
            </p:nvSpPr>
            <p:spPr>
              <a:xfrm>
                <a:off x="4490113" y="901609"/>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9" name="Google Shape;79;p15"/>
            <p:cNvGrpSpPr/>
            <p:nvPr/>
          </p:nvGrpSpPr>
          <p:grpSpPr>
            <a:xfrm rot="10800000" flipH="1">
              <a:off x="-1225468" y="5291095"/>
              <a:ext cx="4806868" cy="664514"/>
              <a:chOff x="0" y="1232525"/>
              <a:chExt cx="4806868" cy="664514"/>
            </a:xfrm>
          </p:grpSpPr>
          <p:cxnSp>
            <p:nvCxnSpPr>
              <p:cNvPr id="80" name="Google Shape;80;p15"/>
              <p:cNvCxnSpPr/>
              <p:nvPr/>
            </p:nvCxnSpPr>
            <p:spPr>
              <a:xfrm>
                <a:off x="0" y="1897039"/>
                <a:ext cx="253393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81" name="Google Shape;81;p15"/>
              <p:cNvCxnSpPr/>
              <p:nvPr/>
            </p:nvCxnSpPr>
            <p:spPr>
              <a:xfrm rot="10800000" flipH="1">
                <a:off x="2520285" y="1390903"/>
                <a:ext cx="591405" cy="506136"/>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82" name="Google Shape;82;p15"/>
              <p:cNvCxnSpPr/>
              <p:nvPr/>
            </p:nvCxnSpPr>
            <p:spPr>
              <a:xfrm>
                <a:off x="3111690" y="1390903"/>
                <a:ext cx="1378423"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83" name="Google Shape;83;p15"/>
              <p:cNvSpPr/>
              <p:nvPr/>
            </p:nvSpPr>
            <p:spPr>
              <a:xfrm>
                <a:off x="4490113" y="1232525"/>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4" name="Google Shape;84;p15"/>
            <p:cNvGrpSpPr/>
            <p:nvPr/>
          </p:nvGrpSpPr>
          <p:grpSpPr>
            <a:xfrm>
              <a:off x="-1225469" y="1860637"/>
              <a:ext cx="3835321" cy="547270"/>
              <a:chOff x="-1" y="1860637"/>
              <a:chExt cx="3835321" cy="547270"/>
            </a:xfrm>
          </p:grpSpPr>
          <p:sp>
            <p:nvSpPr>
              <p:cNvPr id="85" name="Google Shape;85;p15"/>
              <p:cNvSpPr/>
              <p:nvPr/>
            </p:nvSpPr>
            <p:spPr>
              <a:xfrm>
                <a:off x="3518565" y="1860637"/>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6" name="Google Shape;86;p15"/>
              <p:cNvCxnSpPr/>
              <p:nvPr/>
            </p:nvCxnSpPr>
            <p:spPr>
              <a:xfrm>
                <a:off x="-1" y="2407907"/>
                <a:ext cx="1985654"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87" name="Google Shape;87;p15"/>
              <p:cNvCxnSpPr/>
              <p:nvPr/>
            </p:nvCxnSpPr>
            <p:spPr>
              <a:xfrm rot="10800000" flipH="1">
                <a:off x="1974958" y="2019015"/>
                <a:ext cx="463440" cy="388892"/>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88" name="Google Shape;88;p15"/>
              <p:cNvCxnSpPr/>
              <p:nvPr/>
            </p:nvCxnSpPr>
            <p:spPr>
              <a:xfrm>
                <a:off x="2438398" y="2019015"/>
                <a:ext cx="1080167" cy="0"/>
              </a:xfrm>
              <a:prstGeom prst="straightConnector1">
                <a:avLst/>
              </a:prstGeom>
              <a:noFill/>
              <a:ln w="38100" cap="rnd" cmpd="sng">
                <a:solidFill>
                  <a:srgbClr val="0072FF">
                    <a:alpha val="40000"/>
                  </a:srgbClr>
                </a:solidFill>
                <a:prstDash val="solid"/>
                <a:round/>
                <a:headEnd type="none" w="sm" len="sm"/>
                <a:tailEnd type="none" w="sm" len="sm"/>
              </a:ln>
            </p:spPr>
          </p:cxnSp>
        </p:grpSp>
        <p:grpSp>
          <p:nvGrpSpPr>
            <p:cNvPr id="89" name="Google Shape;89;p15"/>
            <p:cNvGrpSpPr/>
            <p:nvPr/>
          </p:nvGrpSpPr>
          <p:grpSpPr>
            <a:xfrm rot="10800000" flipH="1">
              <a:off x="-1259888" y="4408929"/>
              <a:ext cx="3835321" cy="547270"/>
              <a:chOff x="-1" y="1860637"/>
              <a:chExt cx="3835321" cy="547270"/>
            </a:xfrm>
          </p:grpSpPr>
          <p:sp>
            <p:nvSpPr>
              <p:cNvPr id="90" name="Google Shape;90;p15"/>
              <p:cNvSpPr/>
              <p:nvPr/>
            </p:nvSpPr>
            <p:spPr>
              <a:xfrm>
                <a:off x="3518565" y="1860637"/>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1" name="Google Shape;91;p15"/>
              <p:cNvCxnSpPr/>
              <p:nvPr/>
            </p:nvCxnSpPr>
            <p:spPr>
              <a:xfrm>
                <a:off x="-1" y="2407907"/>
                <a:ext cx="1985654"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92" name="Google Shape;92;p15"/>
              <p:cNvCxnSpPr/>
              <p:nvPr/>
            </p:nvCxnSpPr>
            <p:spPr>
              <a:xfrm rot="10800000" flipH="1">
                <a:off x="1974958" y="2019015"/>
                <a:ext cx="463440" cy="388892"/>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93" name="Google Shape;93;p15"/>
              <p:cNvCxnSpPr/>
              <p:nvPr/>
            </p:nvCxnSpPr>
            <p:spPr>
              <a:xfrm>
                <a:off x="2438398" y="2019015"/>
                <a:ext cx="1080167" cy="0"/>
              </a:xfrm>
              <a:prstGeom prst="straightConnector1">
                <a:avLst/>
              </a:prstGeom>
              <a:noFill/>
              <a:ln w="38100" cap="rnd" cmpd="sng">
                <a:solidFill>
                  <a:srgbClr val="0072FF">
                    <a:alpha val="40000"/>
                  </a:srgbClr>
                </a:solidFill>
                <a:prstDash val="solid"/>
                <a:round/>
                <a:headEnd type="none" w="sm" len="sm"/>
                <a:tailEnd type="none" w="sm" len="sm"/>
              </a:ln>
            </p:spPr>
          </p:cxnSp>
        </p:grpSp>
        <p:grpSp>
          <p:nvGrpSpPr>
            <p:cNvPr id="94" name="Google Shape;94;p15"/>
            <p:cNvGrpSpPr/>
            <p:nvPr/>
          </p:nvGrpSpPr>
          <p:grpSpPr>
            <a:xfrm>
              <a:off x="-1252333" y="2715185"/>
              <a:ext cx="2776521" cy="436736"/>
              <a:chOff x="-26865" y="2715185"/>
              <a:chExt cx="2776521" cy="436736"/>
            </a:xfrm>
          </p:grpSpPr>
          <p:cxnSp>
            <p:nvCxnSpPr>
              <p:cNvPr id="95" name="Google Shape;95;p15"/>
              <p:cNvCxnSpPr/>
              <p:nvPr/>
            </p:nvCxnSpPr>
            <p:spPr>
              <a:xfrm>
                <a:off x="-26865" y="3151921"/>
                <a:ext cx="140272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96" name="Google Shape;96;p15"/>
              <p:cNvCxnSpPr/>
              <p:nvPr/>
            </p:nvCxnSpPr>
            <p:spPr>
              <a:xfrm rot="10800000" flipH="1">
                <a:off x="1368303" y="2877197"/>
                <a:ext cx="327387" cy="274724"/>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97" name="Google Shape;97;p15"/>
              <p:cNvCxnSpPr/>
              <p:nvPr/>
            </p:nvCxnSpPr>
            <p:spPr>
              <a:xfrm>
                <a:off x="1695690" y="2877197"/>
                <a:ext cx="763061"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98" name="Google Shape;98;p15"/>
              <p:cNvSpPr/>
              <p:nvPr/>
            </p:nvSpPr>
            <p:spPr>
              <a:xfrm>
                <a:off x="2432901" y="2715185"/>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 name="Google Shape;99;p15"/>
            <p:cNvGrpSpPr/>
            <p:nvPr/>
          </p:nvGrpSpPr>
          <p:grpSpPr>
            <a:xfrm>
              <a:off x="-1225468" y="3843225"/>
              <a:ext cx="2802371" cy="433101"/>
              <a:chOff x="-34420" y="3843718"/>
              <a:chExt cx="2802371" cy="433101"/>
            </a:xfrm>
          </p:grpSpPr>
          <p:cxnSp>
            <p:nvCxnSpPr>
              <p:cNvPr id="100" name="Google Shape;100;p15"/>
              <p:cNvCxnSpPr/>
              <p:nvPr/>
            </p:nvCxnSpPr>
            <p:spPr>
              <a:xfrm>
                <a:off x="-34420" y="3843718"/>
                <a:ext cx="140272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01" name="Google Shape;101;p15"/>
              <p:cNvCxnSpPr/>
              <p:nvPr/>
            </p:nvCxnSpPr>
            <p:spPr>
              <a:xfrm>
                <a:off x="1360748" y="3843718"/>
                <a:ext cx="327387" cy="274724"/>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02" name="Google Shape;102;p15"/>
              <p:cNvCxnSpPr/>
              <p:nvPr/>
            </p:nvCxnSpPr>
            <p:spPr>
              <a:xfrm>
                <a:off x="1688135" y="4118442"/>
                <a:ext cx="763061"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103" name="Google Shape;103;p15"/>
              <p:cNvSpPr/>
              <p:nvPr/>
            </p:nvSpPr>
            <p:spPr>
              <a:xfrm>
                <a:off x="2451196" y="3960064"/>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4" name="Google Shape;104;p15"/>
          <p:cNvGrpSpPr/>
          <p:nvPr/>
        </p:nvGrpSpPr>
        <p:grpSpPr>
          <a:xfrm flipH="1">
            <a:off x="9674240" y="1121391"/>
            <a:ext cx="4841288" cy="5054000"/>
            <a:chOff x="-1259888" y="901609"/>
            <a:chExt cx="4841288" cy="5054000"/>
          </a:xfrm>
        </p:grpSpPr>
        <p:grpSp>
          <p:nvGrpSpPr>
            <p:cNvPr id="105" name="Google Shape;105;p15"/>
            <p:cNvGrpSpPr/>
            <p:nvPr/>
          </p:nvGrpSpPr>
          <p:grpSpPr>
            <a:xfrm>
              <a:off x="-1225468" y="901609"/>
              <a:ext cx="4806868" cy="664514"/>
              <a:chOff x="0" y="901609"/>
              <a:chExt cx="4806868" cy="664514"/>
            </a:xfrm>
          </p:grpSpPr>
          <p:cxnSp>
            <p:nvCxnSpPr>
              <p:cNvPr id="106" name="Google Shape;106;p15"/>
              <p:cNvCxnSpPr/>
              <p:nvPr/>
            </p:nvCxnSpPr>
            <p:spPr>
              <a:xfrm>
                <a:off x="0" y="1566123"/>
                <a:ext cx="253393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07" name="Google Shape;107;p15"/>
              <p:cNvCxnSpPr/>
              <p:nvPr/>
            </p:nvCxnSpPr>
            <p:spPr>
              <a:xfrm rot="10800000" flipH="1">
                <a:off x="2520285" y="1059987"/>
                <a:ext cx="591405" cy="506136"/>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08" name="Google Shape;108;p15"/>
              <p:cNvCxnSpPr/>
              <p:nvPr/>
            </p:nvCxnSpPr>
            <p:spPr>
              <a:xfrm>
                <a:off x="3111690" y="1059987"/>
                <a:ext cx="1378423"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109" name="Google Shape;109;p15"/>
              <p:cNvSpPr/>
              <p:nvPr/>
            </p:nvSpPr>
            <p:spPr>
              <a:xfrm>
                <a:off x="4490113" y="901609"/>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0" name="Google Shape;110;p15"/>
            <p:cNvGrpSpPr/>
            <p:nvPr/>
          </p:nvGrpSpPr>
          <p:grpSpPr>
            <a:xfrm rot="10800000" flipH="1">
              <a:off x="-1225468" y="5291095"/>
              <a:ext cx="4806868" cy="664514"/>
              <a:chOff x="0" y="1232525"/>
              <a:chExt cx="4806868" cy="664514"/>
            </a:xfrm>
          </p:grpSpPr>
          <p:cxnSp>
            <p:nvCxnSpPr>
              <p:cNvPr id="111" name="Google Shape;111;p15"/>
              <p:cNvCxnSpPr/>
              <p:nvPr/>
            </p:nvCxnSpPr>
            <p:spPr>
              <a:xfrm>
                <a:off x="0" y="1897039"/>
                <a:ext cx="253393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12" name="Google Shape;112;p15"/>
              <p:cNvCxnSpPr/>
              <p:nvPr/>
            </p:nvCxnSpPr>
            <p:spPr>
              <a:xfrm rot="10800000" flipH="1">
                <a:off x="2520285" y="1390903"/>
                <a:ext cx="591405" cy="506136"/>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13" name="Google Shape;113;p15"/>
              <p:cNvCxnSpPr/>
              <p:nvPr/>
            </p:nvCxnSpPr>
            <p:spPr>
              <a:xfrm>
                <a:off x="3111690" y="1390903"/>
                <a:ext cx="1378423"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114" name="Google Shape;114;p15"/>
              <p:cNvSpPr/>
              <p:nvPr/>
            </p:nvSpPr>
            <p:spPr>
              <a:xfrm>
                <a:off x="4490113" y="1232525"/>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5" name="Google Shape;115;p15"/>
            <p:cNvGrpSpPr/>
            <p:nvPr/>
          </p:nvGrpSpPr>
          <p:grpSpPr>
            <a:xfrm>
              <a:off x="-1225469" y="1860637"/>
              <a:ext cx="3835321" cy="547270"/>
              <a:chOff x="-1" y="1860637"/>
              <a:chExt cx="3835321" cy="547270"/>
            </a:xfrm>
          </p:grpSpPr>
          <p:sp>
            <p:nvSpPr>
              <p:cNvPr id="116" name="Google Shape;116;p15"/>
              <p:cNvSpPr/>
              <p:nvPr/>
            </p:nvSpPr>
            <p:spPr>
              <a:xfrm>
                <a:off x="3518565" y="1860637"/>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17" name="Google Shape;117;p15"/>
              <p:cNvCxnSpPr/>
              <p:nvPr/>
            </p:nvCxnSpPr>
            <p:spPr>
              <a:xfrm>
                <a:off x="-1" y="2407907"/>
                <a:ext cx="1985654"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18" name="Google Shape;118;p15"/>
              <p:cNvCxnSpPr/>
              <p:nvPr/>
            </p:nvCxnSpPr>
            <p:spPr>
              <a:xfrm rot="10800000" flipH="1">
                <a:off x="1974958" y="2019015"/>
                <a:ext cx="463440" cy="388892"/>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19" name="Google Shape;119;p15"/>
              <p:cNvCxnSpPr/>
              <p:nvPr/>
            </p:nvCxnSpPr>
            <p:spPr>
              <a:xfrm>
                <a:off x="2438398" y="2019015"/>
                <a:ext cx="1080167" cy="0"/>
              </a:xfrm>
              <a:prstGeom prst="straightConnector1">
                <a:avLst/>
              </a:prstGeom>
              <a:noFill/>
              <a:ln w="38100" cap="rnd" cmpd="sng">
                <a:solidFill>
                  <a:srgbClr val="0072FF">
                    <a:alpha val="40000"/>
                  </a:srgbClr>
                </a:solidFill>
                <a:prstDash val="solid"/>
                <a:round/>
                <a:headEnd type="none" w="sm" len="sm"/>
                <a:tailEnd type="none" w="sm" len="sm"/>
              </a:ln>
            </p:spPr>
          </p:cxnSp>
        </p:grpSp>
        <p:grpSp>
          <p:nvGrpSpPr>
            <p:cNvPr id="120" name="Google Shape;120;p15"/>
            <p:cNvGrpSpPr/>
            <p:nvPr/>
          </p:nvGrpSpPr>
          <p:grpSpPr>
            <a:xfrm rot="10800000" flipH="1">
              <a:off x="-1259888" y="4408929"/>
              <a:ext cx="3835321" cy="547270"/>
              <a:chOff x="-1" y="1860637"/>
              <a:chExt cx="3835321" cy="547270"/>
            </a:xfrm>
          </p:grpSpPr>
          <p:sp>
            <p:nvSpPr>
              <p:cNvPr id="121" name="Google Shape;121;p15"/>
              <p:cNvSpPr/>
              <p:nvPr/>
            </p:nvSpPr>
            <p:spPr>
              <a:xfrm>
                <a:off x="3518565" y="1860637"/>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2" name="Google Shape;122;p15"/>
              <p:cNvCxnSpPr/>
              <p:nvPr/>
            </p:nvCxnSpPr>
            <p:spPr>
              <a:xfrm>
                <a:off x="-1" y="2407907"/>
                <a:ext cx="1985654"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23" name="Google Shape;123;p15"/>
              <p:cNvCxnSpPr/>
              <p:nvPr/>
            </p:nvCxnSpPr>
            <p:spPr>
              <a:xfrm rot="10800000" flipH="1">
                <a:off x="1974958" y="2019015"/>
                <a:ext cx="463440" cy="388892"/>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24" name="Google Shape;124;p15"/>
              <p:cNvCxnSpPr/>
              <p:nvPr/>
            </p:nvCxnSpPr>
            <p:spPr>
              <a:xfrm>
                <a:off x="2438398" y="2019015"/>
                <a:ext cx="1080167" cy="0"/>
              </a:xfrm>
              <a:prstGeom prst="straightConnector1">
                <a:avLst/>
              </a:prstGeom>
              <a:noFill/>
              <a:ln w="38100" cap="rnd" cmpd="sng">
                <a:solidFill>
                  <a:srgbClr val="0072FF">
                    <a:alpha val="40000"/>
                  </a:srgbClr>
                </a:solidFill>
                <a:prstDash val="solid"/>
                <a:round/>
                <a:headEnd type="none" w="sm" len="sm"/>
                <a:tailEnd type="none" w="sm" len="sm"/>
              </a:ln>
            </p:spPr>
          </p:cxnSp>
        </p:grpSp>
        <p:grpSp>
          <p:nvGrpSpPr>
            <p:cNvPr id="125" name="Google Shape;125;p15"/>
            <p:cNvGrpSpPr/>
            <p:nvPr/>
          </p:nvGrpSpPr>
          <p:grpSpPr>
            <a:xfrm>
              <a:off x="-1252333" y="2715185"/>
              <a:ext cx="2776521" cy="436736"/>
              <a:chOff x="-26865" y="2715185"/>
              <a:chExt cx="2776521" cy="436736"/>
            </a:xfrm>
          </p:grpSpPr>
          <p:cxnSp>
            <p:nvCxnSpPr>
              <p:cNvPr id="126" name="Google Shape;126;p15"/>
              <p:cNvCxnSpPr/>
              <p:nvPr/>
            </p:nvCxnSpPr>
            <p:spPr>
              <a:xfrm>
                <a:off x="-26865" y="3151921"/>
                <a:ext cx="140272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27" name="Google Shape;127;p15"/>
              <p:cNvCxnSpPr/>
              <p:nvPr/>
            </p:nvCxnSpPr>
            <p:spPr>
              <a:xfrm rot="10800000" flipH="1">
                <a:off x="1368303" y="2877197"/>
                <a:ext cx="327387" cy="274724"/>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28" name="Google Shape;128;p15"/>
              <p:cNvCxnSpPr/>
              <p:nvPr/>
            </p:nvCxnSpPr>
            <p:spPr>
              <a:xfrm>
                <a:off x="1695690" y="2877197"/>
                <a:ext cx="763061"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129" name="Google Shape;129;p15"/>
              <p:cNvSpPr/>
              <p:nvPr/>
            </p:nvSpPr>
            <p:spPr>
              <a:xfrm>
                <a:off x="2432901" y="2715185"/>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0" name="Google Shape;130;p15"/>
            <p:cNvGrpSpPr/>
            <p:nvPr/>
          </p:nvGrpSpPr>
          <p:grpSpPr>
            <a:xfrm>
              <a:off x="-1225468" y="3843225"/>
              <a:ext cx="2802371" cy="433101"/>
              <a:chOff x="-34420" y="3843718"/>
              <a:chExt cx="2802371" cy="433101"/>
            </a:xfrm>
          </p:grpSpPr>
          <p:cxnSp>
            <p:nvCxnSpPr>
              <p:cNvPr id="131" name="Google Shape;131;p15"/>
              <p:cNvCxnSpPr/>
              <p:nvPr/>
            </p:nvCxnSpPr>
            <p:spPr>
              <a:xfrm>
                <a:off x="-34420" y="3843718"/>
                <a:ext cx="140272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32" name="Google Shape;132;p15"/>
              <p:cNvCxnSpPr/>
              <p:nvPr/>
            </p:nvCxnSpPr>
            <p:spPr>
              <a:xfrm>
                <a:off x="1360748" y="3843718"/>
                <a:ext cx="327387" cy="274724"/>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33" name="Google Shape;133;p15"/>
              <p:cNvCxnSpPr/>
              <p:nvPr/>
            </p:nvCxnSpPr>
            <p:spPr>
              <a:xfrm>
                <a:off x="1688135" y="4118442"/>
                <a:ext cx="763061"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134" name="Google Shape;134;p15"/>
              <p:cNvSpPr/>
              <p:nvPr/>
            </p:nvSpPr>
            <p:spPr>
              <a:xfrm>
                <a:off x="2451196" y="3960064"/>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135" name="Google Shape;135;p15"/>
          <p:cNvSpPr/>
          <p:nvPr/>
        </p:nvSpPr>
        <p:spPr>
          <a:xfrm>
            <a:off x="82718" y="6583140"/>
            <a:ext cx="233916" cy="233916"/>
          </a:xfrm>
          <a:prstGeom prst="ellipse">
            <a:avLst/>
          </a:prstGeom>
          <a:gradFill>
            <a:gsLst>
              <a:gs pos="0">
                <a:srgbClr val="0072FF"/>
              </a:gs>
              <a:gs pos="99000">
                <a:srgbClr val="00C6FF"/>
              </a:gs>
              <a:gs pos="100000">
                <a:srgbClr val="00C6FF"/>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36" name="Google Shape;136;p15"/>
          <p:cNvSpPr txBox="1">
            <a:spLocks noGrp="1"/>
          </p:cNvSpPr>
          <p:nvPr>
            <p:ph type="sldNum" idx="12"/>
          </p:nvPr>
        </p:nvSpPr>
        <p:spPr>
          <a:xfrm>
            <a:off x="58527" y="6566400"/>
            <a:ext cx="291600" cy="2916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lt1"/>
                </a:solidFill>
                <a:latin typeface="Arial"/>
                <a:ea typeface="Arial"/>
                <a:cs typeface="Arial"/>
                <a:sym typeface="Arial"/>
              </a:defRPr>
            </a:lvl1pPr>
            <a:lvl2pPr marL="0" lvl="1" indent="0" algn="ctr">
              <a:spcBef>
                <a:spcPts val="0"/>
              </a:spcBef>
              <a:buNone/>
              <a:defRPr sz="700">
                <a:solidFill>
                  <a:schemeClr val="lt1"/>
                </a:solidFill>
                <a:latin typeface="Arial"/>
                <a:ea typeface="Arial"/>
                <a:cs typeface="Arial"/>
                <a:sym typeface="Arial"/>
              </a:defRPr>
            </a:lvl2pPr>
            <a:lvl3pPr marL="0" lvl="2" indent="0" algn="ctr">
              <a:spcBef>
                <a:spcPts val="0"/>
              </a:spcBef>
              <a:buNone/>
              <a:defRPr sz="700">
                <a:solidFill>
                  <a:schemeClr val="lt1"/>
                </a:solidFill>
                <a:latin typeface="Arial"/>
                <a:ea typeface="Arial"/>
                <a:cs typeface="Arial"/>
                <a:sym typeface="Arial"/>
              </a:defRPr>
            </a:lvl3pPr>
            <a:lvl4pPr marL="0" lvl="3" indent="0" algn="ctr">
              <a:spcBef>
                <a:spcPts val="0"/>
              </a:spcBef>
              <a:buNone/>
              <a:defRPr sz="700">
                <a:solidFill>
                  <a:schemeClr val="lt1"/>
                </a:solidFill>
                <a:latin typeface="Arial"/>
                <a:ea typeface="Arial"/>
                <a:cs typeface="Arial"/>
                <a:sym typeface="Arial"/>
              </a:defRPr>
            </a:lvl4pPr>
            <a:lvl5pPr marL="0" lvl="4" indent="0" algn="ctr">
              <a:spcBef>
                <a:spcPts val="0"/>
              </a:spcBef>
              <a:buNone/>
              <a:defRPr sz="700">
                <a:solidFill>
                  <a:schemeClr val="lt1"/>
                </a:solidFill>
                <a:latin typeface="Arial"/>
                <a:ea typeface="Arial"/>
                <a:cs typeface="Arial"/>
                <a:sym typeface="Arial"/>
              </a:defRPr>
            </a:lvl5pPr>
            <a:lvl6pPr marL="0" lvl="5" indent="0" algn="ctr">
              <a:spcBef>
                <a:spcPts val="0"/>
              </a:spcBef>
              <a:buNone/>
              <a:defRPr sz="700">
                <a:solidFill>
                  <a:schemeClr val="lt1"/>
                </a:solidFill>
                <a:latin typeface="Arial"/>
                <a:ea typeface="Arial"/>
                <a:cs typeface="Arial"/>
                <a:sym typeface="Arial"/>
              </a:defRPr>
            </a:lvl6pPr>
            <a:lvl7pPr marL="0" lvl="6" indent="0" algn="ctr">
              <a:spcBef>
                <a:spcPts val="0"/>
              </a:spcBef>
              <a:buNone/>
              <a:defRPr sz="700">
                <a:solidFill>
                  <a:schemeClr val="lt1"/>
                </a:solidFill>
                <a:latin typeface="Arial"/>
                <a:ea typeface="Arial"/>
                <a:cs typeface="Arial"/>
                <a:sym typeface="Arial"/>
              </a:defRPr>
            </a:lvl7pPr>
            <a:lvl8pPr marL="0" lvl="7" indent="0" algn="ctr">
              <a:spcBef>
                <a:spcPts val="0"/>
              </a:spcBef>
              <a:buNone/>
              <a:defRPr sz="700">
                <a:solidFill>
                  <a:schemeClr val="lt1"/>
                </a:solidFill>
                <a:latin typeface="Arial"/>
                <a:ea typeface="Arial"/>
                <a:cs typeface="Arial"/>
                <a:sym typeface="Arial"/>
              </a:defRPr>
            </a:lvl8pPr>
            <a:lvl9pPr marL="0" lvl="8" indent="0" algn="ctr">
              <a:spcBef>
                <a:spcPts val="0"/>
              </a:spcBef>
              <a:buNone/>
              <a:defRPr sz="70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VN"/>
              <a:t>‹#›</a:t>
            </a:fld>
            <a:endParaRPr/>
          </a:p>
        </p:txBody>
      </p:sp>
      <p:sp>
        <p:nvSpPr>
          <p:cNvPr id="137" name="Google Shape;137;p15"/>
          <p:cNvSpPr txBox="1"/>
          <p:nvPr/>
        </p:nvSpPr>
        <p:spPr>
          <a:xfrm>
            <a:off x="4702630" y="640081"/>
            <a:ext cx="3028822" cy="646331"/>
          </a:xfrm>
          <a:prstGeom prst="rect">
            <a:avLst/>
          </a:prstGeom>
          <a:gradFill>
            <a:gsLst>
              <a:gs pos="0">
                <a:srgbClr val="0072FF"/>
              </a:gs>
              <a:gs pos="100000">
                <a:srgbClr val="00C6FF"/>
              </a:gs>
            </a:gsLst>
            <a:path path="circle">
              <a:fillToRect l="50000" t="50000" r="50000" b="50000"/>
            </a:path>
            <a:tileRect/>
          </a:gra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3600" b="1">
              <a:solidFill>
                <a:schemeClr val="lt1"/>
              </a:solidFill>
              <a:latin typeface="Times New Roman"/>
              <a:ea typeface="Times New Roman"/>
              <a:cs typeface="Times New Roman"/>
              <a:sym typeface="Times New Roman"/>
            </a:endParaRPr>
          </a:p>
        </p:txBody>
      </p:sp>
      <p:sp>
        <p:nvSpPr>
          <p:cNvPr id="138" name="Google Shape;138;p15"/>
          <p:cNvSpPr txBox="1">
            <a:spLocks noGrp="1"/>
          </p:cNvSpPr>
          <p:nvPr>
            <p:ph type="body" idx="1"/>
          </p:nvPr>
        </p:nvSpPr>
        <p:spPr>
          <a:xfrm>
            <a:off x="2033899" y="1559014"/>
            <a:ext cx="8124204" cy="4153664"/>
          </a:xfrm>
          <a:prstGeom prst="rect">
            <a:avLst/>
          </a:prstGeom>
          <a:noFill/>
          <a:ln>
            <a:noFill/>
          </a:ln>
        </p:spPr>
        <p:txBody>
          <a:bodyPr spcFirstLastPara="1" wrap="square" lIns="91425" tIns="45700" rIns="91425" bIns="45700" anchor="ctr" anchorCtr="0">
            <a:normAutofit/>
          </a:bodyPr>
          <a:lstStyle>
            <a:lvl1pPr marL="457200" lvl="0" indent="-406400" algn="just">
              <a:lnSpc>
                <a:spcPct val="130000"/>
              </a:lnSpc>
              <a:spcBef>
                <a:spcPts val="300"/>
              </a:spcBef>
              <a:spcAft>
                <a:spcPts val="0"/>
              </a:spcAft>
              <a:buClr>
                <a:schemeClr val="dk1"/>
              </a:buClr>
              <a:buSzPts val="2800"/>
              <a:buFont typeface="Calibri"/>
              <a:buAutoNum type="arabicPeriod"/>
              <a:defRPr sz="2800">
                <a:latin typeface="Arial"/>
                <a:ea typeface="Arial"/>
                <a:cs typeface="Arial"/>
                <a:sym typeface="Arial"/>
              </a:defRPr>
            </a:lvl1pPr>
            <a:lvl2pPr marL="914400" lvl="1" indent="-381000" algn="ctr">
              <a:lnSpc>
                <a:spcPct val="90000"/>
              </a:lnSpc>
              <a:spcBef>
                <a:spcPts val="500"/>
              </a:spcBef>
              <a:spcAft>
                <a:spcPts val="0"/>
              </a:spcAft>
              <a:buClr>
                <a:schemeClr val="dk1"/>
              </a:buClr>
              <a:buSzPts val="2400"/>
              <a:buFont typeface="Calibri"/>
              <a:buAutoNum type="arabicPeriod"/>
              <a:defRPr>
                <a:latin typeface="Arial"/>
                <a:ea typeface="Arial"/>
                <a:cs typeface="Arial"/>
                <a:sym typeface="Arial"/>
              </a:defRPr>
            </a:lvl2pPr>
            <a:lvl3pPr marL="1371600" lvl="2" indent="-355600" algn="ctr">
              <a:lnSpc>
                <a:spcPct val="90000"/>
              </a:lnSpc>
              <a:spcBef>
                <a:spcPts val="500"/>
              </a:spcBef>
              <a:spcAft>
                <a:spcPts val="0"/>
              </a:spcAft>
              <a:buClr>
                <a:schemeClr val="dk1"/>
              </a:buClr>
              <a:buSzPts val="2000"/>
              <a:buFont typeface="Calibri"/>
              <a:buAutoNum type="arabicPeriod"/>
              <a:defRPr>
                <a:latin typeface="Arial"/>
                <a:ea typeface="Arial"/>
                <a:cs typeface="Arial"/>
                <a:sym typeface="Arial"/>
              </a:defRPr>
            </a:lvl3pPr>
            <a:lvl4pPr marL="1828800" lvl="3" indent="-342900" algn="ctr">
              <a:lnSpc>
                <a:spcPct val="90000"/>
              </a:lnSpc>
              <a:spcBef>
                <a:spcPts val="500"/>
              </a:spcBef>
              <a:spcAft>
                <a:spcPts val="0"/>
              </a:spcAft>
              <a:buClr>
                <a:schemeClr val="dk1"/>
              </a:buClr>
              <a:buSzPts val="1800"/>
              <a:buFont typeface="Calibri"/>
              <a:buAutoNum type="arabicPeriod"/>
              <a:defRPr>
                <a:latin typeface="Arial"/>
                <a:ea typeface="Arial"/>
                <a:cs typeface="Arial"/>
                <a:sym typeface="Arial"/>
              </a:defRPr>
            </a:lvl4pPr>
            <a:lvl5pPr marL="2286000" lvl="4" indent="-342900" algn="ctr">
              <a:lnSpc>
                <a:spcPct val="90000"/>
              </a:lnSpc>
              <a:spcBef>
                <a:spcPts val="500"/>
              </a:spcBef>
              <a:spcAft>
                <a:spcPts val="0"/>
              </a:spcAft>
              <a:buClr>
                <a:schemeClr val="dk1"/>
              </a:buClr>
              <a:buSzPts val="1800"/>
              <a:buFont typeface="Calibri"/>
              <a:buAutoNum type="arabicPeriod"/>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15"/>
          <p:cNvSpPr/>
          <p:nvPr/>
        </p:nvSpPr>
        <p:spPr>
          <a:xfrm rot="10800000">
            <a:off x="0" y="0"/>
            <a:ext cx="715617" cy="616911"/>
          </a:xfrm>
          <a:prstGeom prst="triangle">
            <a:avLst>
              <a:gd name="adj" fmla="val 100000"/>
            </a:avLst>
          </a:prstGeom>
          <a:solidFill>
            <a:srgbClr val="0072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40" name="Google Shape;140;p15"/>
          <p:cNvGrpSpPr/>
          <p:nvPr/>
        </p:nvGrpSpPr>
        <p:grpSpPr>
          <a:xfrm>
            <a:off x="58527" y="40944"/>
            <a:ext cx="2869771" cy="886519"/>
            <a:chOff x="44879" y="27296"/>
            <a:chExt cx="2869771" cy="886519"/>
          </a:xfrm>
        </p:grpSpPr>
        <p:cxnSp>
          <p:nvCxnSpPr>
            <p:cNvPr id="141" name="Google Shape;141;p15"/>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142" name="Google Shape;142;p15"/>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143" name="Google Shape;143;p15"/>
            <p:cNvCxnSpPr/>
            <p:nvPr/>
          </p:nvCxnSpPr>
          <p:spPr>
            <a:xfrm rot="10800000">
              <a:off x="52214" y="654128"/>
              <a:ext cx="0" cy="259687"/>
            </a:xfrm>
            <a:prstGeom prst="straightConnector1">
              <a:avLst/>
            </a:prstGeom>
            <a:noFill/>
            <a:ln w="38100" cap="flat" cmpd="sng">
              <a:solidFill>
                <a:srgbClr val="00C6FF"/>
              </a:solidFill>
              <a:prstDash val="solid"/>
              <a:miter lim="800000"/>
              <a:headEnd type="none" w="sm" len="sm"/>
              <a:tailEnd type="none" w="sm" len="sm"/>
            </a:ln>
          </p:spPr>
        </p:cxnSp>
      </p:grpSp>
      <p:sp>
        <p:nvSpPr>
          <p:cNvPr id="144" name="Google Shape;144;p15"/>
          <p:cNvSpPr txBox="1">
            <a:spLocks noGrp="1"/>
          </p:cNvSpPr>
          <p:nvPr>
            <p:ph type="dt" idx="10"/>
          </p:nvPr>
        </p:nvSpPr>
        <p:spPr>
          <a:xfrm>
            <a:off x="796022" y="6454635"/>
            <a:ext cx="2132276" cy="2668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15"/>
          <p:cNvSpPr txBox="1">
            <a:spLocks noGrp="1"/>
          </p:cNvSpPr>
          <p:nvPr>
            <p:ph type="body" idx="2"/>
          </p:nvPr>
        </p:nvSpPr>
        <p:spPr>
          <a:xfrm>
            <a:off x="4859729" y="734646"/>
            <a:ext cx="2714625" cy="457200"/>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3600"/>
              <a:buNone/>
              <a:defRPr sz="3600" b="1">
                <a:solidFill>
                  <a:schemeClr val="lt1"/>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15"/>
          <p:cNvSpPr/>
          <p:nvPr/>
        </p:nvSpPr>
        <p:spPr>
          <a:xfrm>
            <a:off x="11589537" y="105878"/>
            <a:ext cx="489307" cy="405155"/>
          </a:xfrm>
          <a:custGeom>
            <a:avLst/>
            <a:gdLst/>
            <a:ahLst/>
            <a:cxnLst/>
            <a:rect l="l" t="t" r="r" b="b"/>
            <a:pathLst>
              <a:path w="489307" h="405155" extrusionOk="0">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êu đề chương">
  <p:cSld name="Tiêu đề chương">
    <p:spTree>
      <p:nvGrpSpPr>
        <p:cNvPr id="1" name="Shape 147"/>
        <p:cNvGrpSpPr/>
        <p:nvPr/>
      </p:nvGrpSpPr>
      <p:grpSpPr>
        <a:xfrm>
          <a:off x="0" y="0"/>
          <a:ext cx="0" cy="0"/>
          <a:chOff x="0" y="0"/>
          <a:chExt cx="0" cy="0"/>
        </a:xfrm>
      </p:grpSpPr>
      <p:pic>
        <p:nvPicPr>
          <p:cNvPr id="148" name="Google Shape;148;p16" descr="Background pattern&#10;&#10;Description automatically generated"/>
          <p:cNvPicPr preferRelativeResize="0"/>
          <p:nvPr/>
        </p:nvPicPr>
        <p:blipFill rotWithShape="1">
          <a:blip r:embed="rId2">
            <a:alphaModFix/>
          </a:blip>
          <a:srcRect/>
          <a:stretch/>
        </p:blipFill>
        <p:spPr>
          <a:xfrm>
            <a:off x="-1" y="-1"/>
            <a:ext cx="12192001" cy="6854889"/>
          </a:xfrm>
          <a:prstGeom prst="rect">
            <a:avLst/>
          </a:prstGeom>
          <a:noFill/>
          <a:ln>
            <a:noFill/>
          </a:ln>
        </p:spPr>
      </p:pic>
      <p:sp>
        <p:nvSpPr>
          <p:cNvPr id="149" name="Google Shape;149;p16"/>
          <p:cNvSpPr/>
          <p:nvPr/>
        </p:nvSpPr>
        <p:spPr>
          <a:xfrm>
            <a:off x="-1" y="-3113"/>
            <a:ext cx="12192000" cy="6858000"/>
          </a:xfrm>
          <a:prstGeom prst="rect">
            <a:avLst/>
          </a:prstGeom>
          <a:gradFill>
            <a:gsLst>
              <a:gs pos="0">
                <a:srgbClr val="0A4671">
                  <a:alpha val="74901"/>
                </a:srgbClr>
              </a:gs>
              <a:gs pos="100000">
                <a:srgbClr val="0A4671"/>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16"/>
          <p:cNvSpPr/>
          <p:nvPr/>
        </p:nvSpPr>
        <p:spPr>
          <a:xfrm rot="10800000">
            <a:off x="0" y="0"/>
            <a:ext cx="715617" cy="616911"/>
          </a:xfrm>
          <a:prstGeom prst="triangle">
            <a:avLst>
              <a:gd name="adj" fmla="val 100000"/>
            </a:avLst>
          </a:prstGeom>
          <a:solidFill>
            <a:srgbClr val="00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51" name="Google Shape;151;p16"/>
          <p:cNvGrpSpPr/>
          <p:nvPr/>
        </p:nvGrpSpPr>
        <p:grpSpPr>
          <a:xfrm>
            <a:off x="58527" y="40944"/>
            <a:ext cx="2869771" cy="1563379"/>
            <a:chOff x="44879" y="27296"/>
            <a:chExt cx="2869771" cy="1563379"/>
          </a:xfrm>
        </p:grpSpPr>
        <p:cxnSp>
          <p:nvCxnSpPr>
            <p:cNvPr id="152" name="Google Shape;152;p16"/>
            <p:cNvCxnSpPr/>
            <p:nvPr/>
          </p:nvCxnSpPr>
          <p:spPr>
            <a:xfrm rot="10800000">
              <a:off x="766351" y="34631"/>
              <a:ext cx="2148299" cy="0"/>
            </a:xfrm>
            <a:prstGeom prst="straightConnector1">
              <a:avLst/>
            </a:prstGeom>
            <a:noFill/>
            <a:ln w="38100" cap="flat" cmpd="sng">
              <a:solidFill>
                <a:srgbClr val="00F7FF"/>
              </a:solidFill>
              <a:prstDash val="solid"/>
              <a:miter lim="800000"/>
              <a:headEnd type="none" w="sm" len="sm"/>
              <a:tailEnd type="none" w="sm" len="sm"/>
            </a:ln>
          </p:spPr>
        </p:cxnSp>
        <p:cxnSp>
          <p:nvCxnSpPr>
            <p:cNvPr id="153" name="Google Shape;153;p16"/>
            <p:cNvCxnSpPr/>
            <p:nvPr/>
          </p:nvCxnSpPr>
          <p:spPr>
            <a:xfrm flipH="1">
              <a:off x="44879" y="27296"/>
              <a:ext cx="737495" cy="644210"/>
            </a:xfrm>
            <a:prstGeom prst="straightConnector1">
              <a:avLst/>
            </a:prstGeom>
            <a:noFill/>
            <a:ln w="38100" cap="flat" cmpd="sng">
              <a:solidFill>
                <a:srgbClr val="00F7FF"/>
              </a:solidFill>
              <a:prstDash val="solid"/>
              <a:miter lim="800000"/>
              <a:headEnd type="none" w="sm" len="sm"/>
              <a:tailEnd type="none" w="sm" len="sm"/>
            </a:ln>
          </p:spPr>
        </p:cxnSp>
        <p:cxnSp>
          <p:nvCxnSpPr>
            <p:cNvPr id="154" name="Google Shape;154;p16"/>
            <p:cNvCxnSpPr/>
            <p:nvPr/>
          </p:nvCxnSpPr>
          <p:spPr>
            <a:xfrm rot="10800000">
              <a:off x="52214" y="654128"/>
              <a:ext cx="0" cy="936547"/>
            </a:xfrm>
            <a:prstGeom prst="straightConnector1">
              <a:avLst/>
            </a:prstGeom>
            <a:noFill/>
            <a:ln w="38100" cap="flat" cmpd="sng">
              <a:solidFill>
                <a:srgbClr val="00F7FF"/>
              </a:solidFill>
              <a:prstDash val="solid"/>
              <a:miter lim="800000"/>
              <a:headEnd type="none" w="sm" len="sm"/>
              <a:tailEnd type="none" w="sm" len="sm"/>
            </a:ln>
          </p:spPr>
        </p:cxnSp>
      </p:grpSp>
      <p:sp>
        <p:nvSpPr>
          <p:cNvPr id="155" name="Google Shape;155;p16"/>
          <p:cNvSpPr/>
          <p:nvPr/>
        </p:nvSpPr>
        <p:spPr>
          <a:xfrm>
            <a:off x="11476383" y="6241089"/>
            <a:ext cx="715617" cy="616911"/>
          </a:xfrm>
          <a:prstGeom prst="triangle">
            <a:avLst>
              <a:gd name="adj" fmla="val 100000"/>
            </a:avLst>
          </a:prstGeom>
          <a:solidFill>
            <a:srgbClr val="00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56" name="Google Shape;156;p16"/>
          <p:cNvGrpSpPr/>
          <p:nvPr/>
        </p:nvGrpSpPr>
        <p:grpSpPr>
          <a:xfrm rot="10800000">
            <a:off x="9263702" y="5253677"/>
            <a:ext cx="2869771" cy="1563379"/>
            <a:chOff x="44879" y="27296"/>
            <a:chExt cx="2869771" cy="1563379"/>
          </a:xfrm>
        </p:grpSpPr>
        <p:cxnSp>
          <p:nvCxnSpPr>
            <p:cNvPr id="157" name="Google Shape;157;p16"/>
            <p:cNvCxnSpPr/>
            <p:nvPr/>
          </p:nvCxnSpPr>
          <p:spPr>
            <a:xfrm rot="10800000">
              <a:off x="766351" y="34631"/>
              <a:ext cx="2148299" cy="0"/>
            </a:xfrm>
            <a:prstGeom prst="straightConnector1">
              <a:avLst/>
            </a:prstGeom>
            <a:noFill/>
            <a:ln w="38100" cap="rnd" cmpd="sng">
              <a:solidFill>
                <a:srgbClr val="00F7FF"/>
              </a:solidFill>
              <a:prstDash val="solid"/>
              <a:round/>
              <a:headEnd type="none" w="sm" len="sm"/>
              <a:tailEnd type="none" w="sm" len="sm"/>
            </a:ln>
          </p:spPr>
        </p:cxnSp>
        <p:cxnSp>
          <p:nvCxnSpPr>
            <p:cNvPr id="158" name="Google Shape;158;p16"/>
            <p:cNvCxnSpPr/>
            <p:nvPr/>
          </p:nvCxnSpPr>
          <p:spPr>
            <a:xfrm flipH="1">
              <a:off x="44879" y="27296"/>
              <a:ext cx="737495" cy="644210"/>
            </a:xfrm>
            <a:prstGeom prst="straightConnector1">
              <a:avLst/>
            </a:prstGeom>
            <a:noFill/>
            <a:ln w="38100" cap="rnd" cmpd="sng">
              <a:solidFill>
                <a:srgbClr val="00F7FF"/>
              </a:solidFill>
              <a:prstDash val="solid"/>
              <a:round/>
              <a:headEnd type="none" w="sm" len="sm"/>
              <a:tailEnd type="none" w="sm" len="sm"/>
            </a:ln>
          </p:spPr>
        </p:cxnSp>
        <p:cxnSp>
          <p:nvCxnSpPr>
            <p:cNvPr id="159" name="Google Shape;159;p16"/>
            <p:cNvCxnSpPr/>
            <p:nvPr/>
          </p:nvCxnSpPr>
          <p:spPr>
            <a:xfrm rot="10800000">
              <a:off x="52214" y="654128"/>
              <a:ext cx="0" cy="936547"/>
            </a:xfrm>
            <a:prstGeom prst="straightConnector1">
              <a:avLst/>
            </a:prstGeom>
            <a:noFill/>
            <a:ln w="38100" cap="rnd" cmpd="sng">
              <a:solidFill>
                <a:srgbClr val="00F7FF"/>
              </a:solidFill>
              <a:prstDash val="solid"/>
              <a:round/>
              <a:headEnd type="none" w="sm" len="sm"/>
              <a:tailEnd type="none" w="sm" len="sm"/>
            </a:ln>
          </p:spPr>
        </p:cxnSp>
      </p:grpSp>
      <p:sp>
        <p:nvSpPr>
          <p:cNvPr id="160" name="Google Shape;160;p16"/>
          <p:cNvSpPr/>
          <p:nvPr/>
        </p:nvSpPr>
        <p:spPr>
          <a:xfrm>
            <a:off x="11589537" y="105878"/>
            <a:ext cx="489307" cy="405155"/>
          </a:xfrm>
          <a:custGeom>
            <a:avLst/>
            <a:gdLst/>
            <a:ahLst/>
            <a:cxnLst/>
            <a:rect l="l" t="t" r="r" b="b"/>
            <a:pathLst>
              <a:path w="489307" h="405155" extrusionOk="0">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16"/>
          <p:cNvSpPr txBox="1">
            <a:spLocks noGrp="1"/>
          </p:cNvSpPr>
          <p:nvPr>
            <p:ph type="body" idx="1"/>
          </p:nvPr>
        </p:nvSpPr>
        <p:spPr>
          <a:xfrm>
            <a:off x="1470929" y="2095027"/>
            <a:ext cx="9941071" cy="88465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00F7FF"/>
              </a:buClr>
              <a:buSzPts val="4400"/>
              <a:buNone/>
              <a:defRPr sz="4400" b="1">
                <a:solidFill>
                  <a:srgbClr val="00F7F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16"/>
          <p:cNvSpPr txBox="1">
            <a:spLocks noGrp="1"/>
          </p:cNvSpPr>
          <p:nvPr>
            <p:ph type="body" idx="2"/>
          </p:nvPr>
        </p:nvSpPr>
        <p:spPr>
          <a:xfrm>
            <a:off x="1470930" y="3169159"/>
            <a:ext cx="9941070" cy="69517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2800"/>
              <a:buNone/>
              <a:defRPr sz="2800" b="1">
                <a:solidFill>
                  <a:schemeClr val="lt1"/>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16"/>
          <p:cNvSpPr txBox="1">
            <a:spLocks noGrp="1"/>
          </p:cNvSpPr>
          <p:nvPr>
            <p:ph type="body" idx="3"/>
          </p:nvPr>
        </p:nvSpPr>
        <p:spPr>
          <a:xfrm>
            <a:off x="1470930" y="4137397"/>
            <a:ext cx="7147030" cy="916698"/>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rgbClr val="F2F2F2"/>
              </a:buClr>
              <a:buSzPts val="1000"/>
              <a:buNone/>
              <a:defRPr sz="1000">
                <a:solidFill>
                  <a:srgbClr val="F2F2F2"/>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16"/>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rgbClr val="00F7FF"/>
              </a:buClr>
              <a:buSzPts val="12000"/>
              <a:buNone/>
              <a:defRPr sz="12000" b="1">
                <a:solidFill>
                  <a:srgbClr val="00F7F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5" name="Google Shape;165;p16"/>
          <p:cNvCxnSpPr/>
          <p:nvPr/>
        </p:nvCxnSpPr>
        <p:spPr>
          <a:xfrm>
            <a:off x="1574156" y="2979683"/>
            <a:ext cx="3565003" cy="0"/>
          </a:xfrm>
          <a:prstGeom prst="straightConnector1">
            <a:avLst/>
          </a:prstGeom>
          <a:noFill/>
          <a:ln w="25400" cap="rnd" cmpd="sng">
            <a:solidFill>
              <a:srgbClr val="00F7FF"/>
            </a:solidFill>
            <a:prstDash val="solid"/>
            <a:round/>
            <a:headEnd type="none" w="sm" len="sm"/>
            <a:tailEnd type="none" w="sm" len="sm"/>
          </a:ln>
        </p:spPr>
      </p:cxnSp>
      <p:sp>
        <p:nvSpPr>
          <p:cNvPr id="166" name="Google Shape;166;p16"/>
          <p:cNvSpPr txBox="1">
            <a:spLocks noGrp="1"/>
          </p:cNvSpPr>
          <p:nvPr>
            <p:ph type="dt" idx="10"/>
          </p:nvPr>
        </p:nvSpPr>
        <p:spPr>
          <a:xfrm>
            <a:off x="6060300" y="6481647"/>
            <a:ext cx="2090098"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D8D8D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16"/>
          <p:cNvSpPr txBox="1">
            <a:spLocks noGrp="1"/>
          </p:cNvSpPr>
          <p:nvPr>
            <p:ph type="ftr" idx="11"/>
          </p:nvPr>
        </p:nvSpPr>
        <p:spPr>
          <a:xfrm>
            <a:off x="838200" y="6481647"/>
            <a:ext cx="4475922"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D8D8D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68" name="Google Shape;168;p16"/>
          <p:cNvGrpSpPr/>
          <p:nvPr/>
        </p:nvGrpSpPr>
        <p:grpSpPr>
          <a:xfrm>
            <a:off x="16026" y="4629289"/>
            <a:ext cx="434350" cy="2228711"/>
            <a:chOff x="16026" y="4629289"/>
            <a:chExt cx="434350" cy="2228711"/>
          </a:xfrm>
        </p:grpSpPr>
        <p:sp>
          <p:nvSpPr>
            <p:cNvPr id="169" name="Google Shape;169;p16"/>
            <p:cNvSpPr/>
            <p:nvPr/>
          </p:nvSpPr>
          <p:spPr>
            <a:xfrm>
              <a:off x="16026" y="4629289"/>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 name="Google Shape;170;p16"/>
            <p:cNvSpPr/>
            <p:nvPr/>
          </p:nvSpPr>
          <p:spPr>
            <a:xfrm>
              <a:off x="16026" y="5005641"/>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1" name="Google Shape;171;p16"/>
            <p:cNvSpPr/>
            <p:nvPr/>
          </p:nvSpPr>
          <p:spPr>
            <a:xfrm>
              <a:off x="16026" y="5381993"/>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2" name="Google Shape;172;p16"/>
            <p:cNvSpPr/>
            <p:nvPr/>
          </p:nvSpPr>
          <p:spPr>
            <a:xfrm>
              <a:off x="16026" y="5758345"/>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3" name="Google Shape;173;p16"/>
            <p:cNvSpPr/>
            <p:nvPr/>
          </p:nvSpPr>
          <p:spPr>
            <a:xfrm>
              <a:off x="16026" y="6134697"/>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 name="Google Shape;174;p16"/>
            <p:cNvSpPr/>
            <p:nvPr/>
          </p:nvSpPr>
          <p:spPr>
            <a:xfrm>
              <a:off x="16026" y="6511050"/>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75" name="Google Shape;175;p16"/>
          <p:cNvSpPr/>
          <p:nvPr/>
        </p:nvSpPr>
        <p:spPr>
          <a:xfrm>
            <a:off x="95208" y="6583150"/>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76" name="Google Shape;176;p16"/>
          <p:cNvSpPr txBox="1">
            <a:spLocks noGrp="1"/>
          </p:cNvSpPr>
          <p:nvPr>
            <p:ph type="sldNum" idx="12"/>
          </p:nvPr>
        </p:nvSpPr>
        <p:spPr>
          <a:xfrm>
            <a:off x="65862" y="6542216"/>
            <a:ext cx="292608" cy="31578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V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oi dung" type="obj">
  <p:cSld name="OBJECT">
    <p:spTree>
      <p:nvGrpSpPr>
        <p:cNvPr id="1" name="Shape 177"/>
        <p:cNvGrpSpPr/>
        <p:nvPr/>
      </p:nvGrpSpPr>
      <p:grpSpPr>
        <a:xfrm>
          <a:off x="0" y="0"/>
          <a:ext cx="0" cy="0"/>
          <a:chOff x="0" y="0"/>
          <a:chExt cx="0" cy="0"/>
        </a:xfrm>
      </p:grpSpPr>
      <p:sp>
        <p:nvSpPr>
          <p:cNvPr id="178" name="Google Shape;178;p17"/>
          <p:cNvSpPr/>
          <p:nvPr/>
        </p:nvSpPr>
        <p:spPr>
          <a:xfrm rot="10800000">
            <a:off x="-2" y="0"/>
            <a:ext cx="12192000" cy="6858000"/>
          </a:xfrm>
          <a:custGeom>
            <a:avLst/>
            <a:gdLst/>
            <a:ahLst/>
            <a:cxnLst/>
            <a:rect l="l" t="t" r="r" b="b"/>
            <a:pathLst>
              <a:path w="12192000" h="6858000" extrusionOk="0">
                <a:moveTo>
                  <a:pt x="0" y="616911"/>
                </a:moveTo>
                <a:lnTo>
                  <a:pt x="0" y="0"/>
                </a:lnTo>
                <a:lnTo>
                  <a:pt x="715617" y="0"/>
                </a:lnTo>
                <a:close/>
                <a:moveTo>
                  <a:pt x="12192000" y="6858000"/>
                </a:moveTo>
                <a:lnTo>
                  <a:pt x="11476383" y="6858000"/>
                </a:lnTo>
                <a:lnTo>
                  <a:pt x="12192000" y="6241089"/>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 name="Google Shape;179;p17"/>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80" name="Google Shape;180;p17"/>
          <p:cNvGrpSpPr/>
          <p:nvPr/>
        </p:nvGrpSpPr>
        <p:grpSpPr>
          <a:xfrm>
            <a:off x="58527" y="54292"/>
            <a:ext cx="2869771" cy="1563379"/>
            <a:chOff x="44879" y="27296"/>
            <a:chExt cx="2869771" cy="1563379"/>
          </a:xfrm>
        </p:grpSpPr>
        <p:cxnSp>
          <p:nvCxnSpPr>
            <p:cNvPr id="181" name="Google Shape;181;p17"/>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182" name="Google Shape;182;p17"/>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183" name="Google Shape;183;p17"/>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184" name="Google Shape;184;p17"/>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 name="Google Shape;185;p17"/>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a:bodyPr>
          <a:lstStyle>
            <a:lvl1pPr lvl="0" algn="l">
              <a:lnSpc>
                <a:spcPct val="120000"/>
              </a:lnSpc>
              <a:spcBef>
                <a:spcPts val="200"/>
              </a:spcBef>
              <a:spcAft>
                <a:spcPts val="0"/>
              </a:spcAft>
              <a:buClr>
                <a:srgbClr val="0072FF"/>
              </a:buClr>
              <a:buSzPts val="4400"/>
              <a:buFont typeface="Times New Roman"/>
              <a:buNone/>
              <a:defRPr sz="4400"/>
            </a:lvl1pPr>
            <a:lvl2pPr lvl="1">
              <a:spcBef>
                <a:spcPts val="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6" name="Google Shape;186;p17"/>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rmAutofit/>
          </a:bodyPr>
          <a:lstStyle>
            <a:lvl1pPr marL="457200" lvl="0" indent="-406400" algn="just">
              <a:lnSpc>
                <a:spcPct val="130000"/>
              </a:lnSpc>
              <a:spcBef>
                <a:spcPts val="300"/>
              </a:spcBef>
              <a:spcAft>
                <a:spcPts val="0"/>
              </a:spcAft>
              <a:buClr>
                <a:schemeClr val="dk1"/>
              </a:buClr>
              <a:buSzPts val="2800"/>
              <a:buChar char="•"/>
              <a:defRPr>
                <a:latin typeface="Arial"/>
                <a:ea typeface="Arial"/>
                <a:cs typeface="Arial"/>
                <a:sym typeface="Arial"/>
              </a:defRPr>
            </a:lvl1pPr>
            <a:lvl2pPr marL="914400" lvl="1" indent="-381000" algn="just">
              <a:lnSpc>
                <a:spcPct val="130000"/>
              </a:lnSpc>
              <a:spcBef>
                <a:spcPts val="300"/>
              </a:spcBef>
              <a:spcAft>
                <a:spcPts val="0"/>
              </a:spcAft>
              <a:buClr>
                <a:schemeClr val="dk1"/>
              </a:buClr>
              <a:buSzPts val="2400"/>
              <a:buChar char="•"/>
              <a:defRPr>
                <a:latin typeface="Arial"/>
                <a:ea typeface="Arial"/>
                <a:cs typeface="Arial"/>
                <a:sym typeface="Arial"/>
              </a:defRPr>
            </a:lvl2pPr>
            <a:lvl3pPr marL="1371600" lvl="2" indent="-355600" algn="just">
              <a:lnSpc>
                <a:spcPct val="130000"/>
              </a:lnSpc>
              <a:spcBef>
                <a:spcPts val="300"/>
              </a:spcBef>
              <a:spcAft>
                <a:spcPts val="0"/>
              </a:spcAft>
              <a:buClr>
                <a:schemeClr val="dk1"/>
              </a:buClr>
              <a:buSzPts val="2000"/>
              <a:buChar char="•"/>
              <a:defRPr>
                <a:latin typeface="Arial"/>
                <a:ea typeface="Arial"/>
                <a:cs typeface="Arial"/>
                <a:sym typeface="Arial"/>
              </a:defRPr>
            </a:lvl3pPr>
            <a:lvl4pPr marL="1828800" lvl="3" indent="-342900" algn="just">
              <a:lnSpc>
                <a:spcPct val="130000"/>
              </a:lnSpc>
              <a:spcBef>
                <a:spcPts val="300"/>
              </a:spcBef>
              <a:spcAft>
                <a:spcPts val="0"/>
              </a:spcAft>
              <a:buClr>
                <a:schemeClr val="dk1"/>
              </a:buClr>
              <a:buSzPts val="1800"/>
              <a:buChar char="•"/>
              <a:defRPr>
                <a:latin typeface="Arial"/>
                <a:ea typeface="Arial"/>
                <a:cs typeface="Arial"/>
                <a:sym typeface="Arial"/>
              </a:defRPr>
            </a:lvl4pPr>
            <a:lvl5pPr marL="2286000" lvl="4" indent="-342900" algn="just">
              <a:lnSpc>
                <a:spcPct val="130000"/>
              </a:lnSpc>
              <a:spcBef>
                <a:spcPts val="3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17"/>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88" name="Google Shape;188;p17"/>
          <p:cNvGrpSpPr/>
          <p:nvPr/>
        </p:nvGrpSpPr>
        <p:grpSpPr>
          <a:xfrm>
            <a:off x="16026" y="4629289"/>
            <a:ext cx="434350" cy="2228711"/>
            <a:chOff x="16026" y="4629289"/>
            <a:chExt cx="434350" cy="2228711"/>
          </a:xfrm>
        </p:grpSpPr>
        <p:sp>
          <p:nvSpPr>
            <p:cNvPr id="189" name="Google Shape;189;p17"/>
            <p:cNvSpPr/>
            <p:nvPr/>
          </p:nvSpPr>
          <p:spPr>
            <a:xfrm>
              <a:off x="16026" y="4629289"/>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 name="Google Shape;190;p17"/>
            <p:cNvSpPr/>
            <p:nvPr/>
          </p:nvSpPr>
          <p:spPr>
            <a:xfrm>
              <a:off x="16026" y="5005641"/>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 name="Google Shape;191;p17"/>
            <p:cNvSpPr/>
            <p:nvPr/>
          </p:nvSpPr>
          <p:spPr>
            <a:xfrm>
              <a:off x="16026" y="5381993"/>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 name="Google Shape;192;p17"/>
            <p:cNvSpPr/>
            <p:nvPr/>
          </p:nvSpPr>
          <p:spPr>
            <a:xfrm>
              <a:off x="16026" y="5758345"/>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17"/>
            <p:cNvSpPr/>
            <p:nvPr/>
          </p:nvSpPr>
          <p:spPr>
            <a:xfrm>
              <a:off x="16026" y="6134697"/>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 name="Google Shape;194;p17"/>
            <p:cNvSpPr/>
            <p:nvPr/>
          </p:nvSpPr>
          <p:spPr>
            <a:xfrm>
              <a:off x="16026" y="6511050"/>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95" name="Google Shape;195;p17"/>
          <p:cNvSpPr txBox="1">
            <a:spLocks noGrp="1"/>
          </p:cNvSpPr>
          <p:nvPr>
            <p:ph type="dt" idx="10"/>
          </p:nvPr>
        </p:nvSpPr>
        <p:spPr>
          <a:xfrm>
            <a:off x="6447446" y="6475620"/>
            <a:ext cx="2090098" cy="26311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17"/>
          <p:cNvSpPr/>
          <p:nvPr/>
        </p:nvSpPr>
        <p:spPr>
          <a:xfrm>
            <a:off x="11589537" y="105878"/>
            <a:ext cx="489307" cy="405155"/>
          </a:xfrm>
          <a:custGeom>
            <a:avLst/>
            <a:gdLst/>
            <a:ahLst/>
            <a:cxnLst/>
            <a:rect l="l" t="t" r="r" b="b"/>
            <a:pathLst>
              <a:path w="489307" h="405155" extrusionOk="0">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197;p17"/>
          <p:cNvSpPr/>
          <p:nvPr/>
        </p:nvSpPr>
        <p:spPr>
          <a:xfrm>
            <a:off x="92963" y="6542941"/>
            <a:ext cx="280476" cy="28047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98" name="Google Shape;198;p17"/>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VN"/>
              <a:t>‹#›</a:t>
            </a:fld>
            <a:endParaRPr/>
          </a:p>
        </p:txBody>
      </p:sp>
      <p:grpSp>
        <p:nvGrpSpPr>
          <p:cNvPr id="199" name="Google Shape;199;p17"/>
          <p:cNvGrpSpPr/>
          <p:nvPr/>
        </p:nvGrpSpPr>
        <p:grpSpPr>
          <a:xfrm rot="10800000">
            <a:off x="9265363" y="5246044"/>
            <a:ext cx="2869771" cy="1563379"/>
            <a:chOff x="44879" y="27296"/>
            <a:chExt cx="2869771" cy="1563379"/>
          </a:xfrm>
        </p:grpSpPr>
        <p:cxnSp>
          <p:nvCxnSpPr>
            <p:cNvPr id="200" name="Google Shape;200;p17"/>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01" name="Google Shape;201;p17"/>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02" name="Google Shape;202;p17"/>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72FF"/>
              </a:buClr>
              <a:buSzPts val="4000"/>
              <a:buFont typeface="Times New Roman"/>
              <a:buNone/>
              <a:defRPr sz="4000" b="1" i="0" u="none" strike="noStrike" cap="none">
                <a:solidFill>
                  <a:srgbClr val="0072FF"/>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B8C9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B8C9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B8C95"/>
                </a:solidFill>
                <a:latin typeface="Calibri"/>
                <a:ea typeface="Calibri"/>
                <a:cs typeface="Calibri"/>
                <a:sym typeface="Calibri"/>
              </a:defRPr>
            </a:lvl1pPr>
            <a:lvl2pPr marL="0" marR="0" lvl="1" indent="0" algn="r" rtl="0">
              <a:spcBef>
                <a:spcPts val="0"/>
              </a:spcBef>
              <a:buNone/>
              <a:defRPr sz="1200" b="0" i="0" u="none" strike="noStrike" cap="none">
                <a:solidFill>
                  <a:srgbClr val="8B8C95"/>
                </a:solidFill>
                <a:latin typeface="Calibri"/>
                <a:ea typeface="Calibri"/>
                <a:cs typeface="Calibri"/>
                <a:sym typeface="Calibri"/>
              </a:defRPr>
            </a:lvl2pPr>
            <a:lvl3pPr marL="0" marR="0" lvl="2" indent="0" algn="r" rtl="0">
              <a:spcBef>
                <a:spcPts val="0"/>
              </a:spcBef>
              <a:buNone/>
              <a:defRPr sz="1200" b="0" i="0" u="none" strike="noStrike" cap="none">
                <a:solidFill>
                  <a:srgbClr val="8B8C95"/>
                </a:solidFill>
                <a:latin typeface="Calibri"/>
                <a:ea typeface="Calibri"/>
                <a:cs typeface="Calibri"/>
                <a:sym typeface="Calibri"/>
              </a:defRPr>
            </a:lvl3pPr>
            <a:lvl4pPr marL="0" marR="0" lvl="3" indent="0" algn="r" rtl="0">
              <a:spcBef>
                <a:spcPts val="0"/>
              </a:spcBef>
              <a:buNone/>
              <a:defRPr sz="1200" b="0" i="0" u="none" strike="noStrike" cap="none">
                <a:solidFill>
                  <a:srgbClr val="8B8C95"/>
                </a:solidFill>
                <a:latin typeface="Calibri"/>
                <a:ea typeface="Calibri"/>
                <a:cs typeface="Calibri"/>
                <a:sym typeface="Calibri"/>
              </a:defRPr>
            </a:lvl4pPr>
            <a:lvl5pPr marL="0" marR="0" lvl="4" indent="0" algn="r" rtl="0">
              <a:spcBef>
                <a:spcPts val="0"/>
              </a:spcBef>
              <a:buNone/>
              <a:defRPr sz="1200" b="0" i="0" u="none" strike="noStrike" cap="none">
                <a:solidFill>
                  <a:srgbClr val="8B8C95"/>
                </a:solidFill>
                <a:latin typeface="Calibri"/>
                <a:ea typeface="Calibri"/>
                <a:cs typeface="Calibri"/>
                <a:sym typeface="Calibri"/>
              </a:defRPr>
            </a:lvl5pPr>
            <a:lvl6pPr marL="0" marR="0" lvl="5" indent="0" algn="r" rtl="0">
              <a:spcBef>
                <a:spcPts val="0"/>
              </a:spcBef>
              <a:buNone/>
              <a:defRPr sz="1200" b="0" i="0" u="none" strike="noStrike" cap="none">
                <a:solidFill>
                  <a:srgbClr val="8B8C95"/>
                </a:solidFill>
                <a:latin typeface="Calibri"/>
                <a:ea typeface="Calibri"/>
                <a:cs typeface="Calibri"/>
                <a:sym typeface="Calibri"/>
              </a:defRPr>
            </a:lvl6pPr>
            <a:lvl7pPr marL="0" marR="0" lvl="6" indent="0" algn="r" rtl="0">
              <a:spcBef>
                <a:spcPts val="0"/>
              </a:spcBef>
              <a:buNone/>
              <a:defRPr sz="1200" b="0" i="0" u="none" strike="noStrike" cap="none">
                <a:solidFill>
                  <a:srgbClr val="8B8C95"/>
                </a:solidFill>
                <a:latin typeface="Calibri"/>
                <a:ea typeface="Calibri"/>
                <a:cs typeface="Calibri"/>
                <a:sym typeface="Calibri"/>
              </a:defRPr>
            </a:lvl7pPr>
            <a:lvl8pPr marL="0" marR="0" lvl="7" indent="0" algn="r" rtl="0">
              <a:spcBef>
                <a:spcPts val="0"/>
              </a:spcBef>
              <a:buNone/>
              <a:defRPr sz="1200" b="0" i="0" u="none" strike="noStrike" cap="none">
                <a:solidFill>
                  <a:srgbClr val="8B8C95"/>
                </a:solidFill>
                <a:latin typeface="Calibri"/>
                <a:ea typeface="Calibri"/>
                <a:cs typeface="Calibri"/>
                <a:sym typeface="Calibri"/>
              </a:defRPr>
            </a:lvl8pPr>
            <a:lvl9pPr marL="0" marR="0" lvl="8" indent="0" algn="r" rtl="0">
              <a:spcBef>
                <a:spcPts val="0"/>
              </a:spcBef>
              <a:buNone/>
              <a:defRPr sz="1200" b="0" i="0" u="none" strike="noStrike" cap="none">
                <a:solidFill>
                  <a:srgbClr val="8B8C9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V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9.sv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7.sv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0.sv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3.sv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3.sv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7.sv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37.sv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37.sv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42.sv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45.sv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37.sv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49.sv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49.sv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55.sv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75.sv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4.xml"/><Relationship Id="rId5" Type="http://schemas.openxmlformats.org/officeDocument/2006/relationships/image" Target="../media/image78.sv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81.sv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84.svg"/><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4.xml"/><Relationship Id="rId5" Type="http://schemas.openxmlformats.org/officeDocument/2006/relationships/image" Target="../media/image84.svg"/><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image" Target="../media/image84.svg"/><Relationship Id="rId4" Type="http://schemas.openxmlformats.org/officeDocument/2006/relationships/image" Target="../media/image83.png"/></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96.png"/></Relationships>
</file>

<file path=ppt/slides/_rels/slide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6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102.png"/></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10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109.png"/></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113.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
          <p:cNvSpPr txBox="1">
            <a:spLocks noGrp="1"/>
          </p:cNvSpPr>
          <p:nvPr>
            <p:ph type="ftr" idx="11"/>
          </p:nvPr>
        </p:nvSpPr>
        <p:spPr>
          <a:xfrm>
            <a:off x="2353680" y="6480629"/>
            <a:ext cx="4288103" cy="23677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37" name="Google Shape;337;p1"/>
          <p:cNvSpPr txBox="1">
            <a:spLocks noGrp="1"/>
          </p:cNvSpPr>
          <p:nvPr>
            <p:ph type="sldNum" idx="12"/>
          </p:nvPr>
        </p:nvSpPr>
        <p:spPr>
          <a:xfrm>
            <a:off x="75604" y="6587552"/>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a:t>
            </a:fld>
            <a:endParaRPr/>
          </a:p>
        </p:txBody>
      </p:sp>
      <p:sp>
        <p:nvSpPr>
          <p:cNvPr id="338" name="Google Shape;338;p1"/>
          <p:cNvSpPr txBox="1">
            <a:spLocks noGrp="1"/>
          </p:cNvSpPr>
          <p:nvPr>
            <p:ph type="body" idx="1"/>
          </p:nvPr>
        </p:nvSpPr>
        <p:spPr>
          <a:xfrm>
            <a:off x="1850807" y="2208158"/>
            <a:ext cx="8490387" cy="696165"/>
          </a:xfrm>
          <a:prstGeom prst="rect">
            <a:avLst/>
          </a:prstGeom>
          <a:noFill/>
          <a:ln>
            <a:noFill/>
          </a:ln>
        </p:spPr>
        <p:txBody>
          <a:bodyPr spcFirstLastPara="1" wrap="square" lIns="91425" tIns="45700" rIns="91425" bIns="45700" anchor="ctr" anchorCtr="0">
            <a:normAutofit fontScale="85000" lnSpcReduction="10000"/>
          </a:bodyPr>
          <a:lstStyle/>
          <a:p>
            <a:pPr marL="0" lvl="0" indent="0" algn="ctr" rtl="0">
              <a:lnSpc>
                <a:spcPct val="90000"/>
              </a:lnSpc>
              <a:spcBef>
                <a:spcPts val="0"/>
              </a:spcBef>
              <a:spcAft>
                <a:spcPts val="0"/>
              </a:spcAft>
              <a:buClr>
                <a:srgbClr val="000046"/>
              </a:buClr>
              <a:buSzPts val="4400"/>
              <a:buNone/>
            </a:pPr>
            <a:r>
              <a:rPr lang="en-US" dirty="0"/>
              <a:t>TOÁN CHO KHOA HỌC MÁY TÍNH</a:t>
            </a:r>
            <a:endParaRPr dirty="0"/>
          </a:p>
        </p:txBody>
      </p:sp>
      <p:sp>
        <p:nvSpPr>
          <p:cNvPr id="339" name="Google Shape;339;p1"/>
          <p:cNvSpPr txBox="1">
            <a:spLocks noGrp="1"/>
          </p:cNvSpPr>
          <p:nvPr>
            <p:ph type="body" idx="2"/>
          </p:nvPr>
        </p:nvSpPr>
        <p:spPr>
          <a:xfrm>
            <a:off x="876991" y="3039455"/>
            <a:ext cx="10438019" cy="4594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0046"/>
              </a:buClr>
              <a:buSzPts val="2800"/>
              <a:buNone/>
            </a:pPr>
            <a:r>
              <a:rPr lang="en-US"/>
              <a:t>PHÂN TÍCH ĐỘ CHỆCH VÀ PHƯƠNG SAI</a:t>
            </a:r>
            <a:endParaRPr dirty="0"/>
          </a:p>
        </p:txBody>
      </p:sp>
      <p:sp>
        <p:nvSpPr>
          <p:cNvPr id="340" name="Google Shape;340;p1"/>
          <p:cNvSpPr txBox="1">
            <a:spLocks noGrp="1"/>
          </p:cNvSpPr>
          <p:nvPr>
            <p:ph type="body" idx="3"/>
          </p:nvPr>
        </p:nvSpPr>
        <p:spPr>
          <a:xfrm>
            <a:off x="4680970" y="4963048"/>
            <a:ext cx="2830058" cy="345005"/>
          </a:xfrm>
          <a:prstGeom prst="rect">
            <a:avLst/>
          </a:prstGeom>
          <a:gradFill>
            <a:gsLst>
              <a:gs pos="0">
                <a:srgbClr val="0072FF"/>
              </a:gs>
              <a:gs pos="100000">
                <a:srgbClr val="00C6FF"/>
              </a:gs>
            </a:gsLst>
            <a:lin ang="2700000" scaled="0"/>
          </a:gra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1400"/>
              <a:buNone/>
            </a:pPr>
            <a:r>
              <a:rPr lang="en-US"/>
              <a:t>TS. Lương Ngọc Hoàng</a:t>
            </a:r>
            <a:endParaRPr/>
          </a:p>
        </p:txBody>
      </p:sp>
      <p:sp>
        <p:nvSpPr>
          <p:cNvPr id="341" name="Google Shape;341;p1"/>
          <p:cNvSpPr txBox="1">
            <a:spLocks noGrp="1"/>
          </p:cNvSpPr>
          <p:nvPr>
            <p:ph type="body" idx="4"/>
          </p:nvPr>
        </p:nvSpPr>
        <p:spPr>
          <a:xfrm>
            <a:off x="1850807" y="3630811"/>
            <a:ext cx="8490387" cy="64421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A5A5A5"/>
              </a:buClr>
              <a:buSzPts val="12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526CC8B0-06F0-BC5C-EA4A-A2906413FA1D}"/>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695FB3CB-6AF6-7694-583B-04EA0DC7B067}"/>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Các loại dự đoán (types of predictions)</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954A57DA-1074-12EB-6143-615E712F6204}"/>
                  </a:ext>
                </a:extLst>
              </p:cNvPr>
              <p:cNvSpPr txBox="1">
                <a:spLocks noGrp="1"/>
              </p:cNvSpPr>
              <p:nvPr>
                <p:ph type="body" idx="1"/>
              </p:nvPr>
            </p:nvSpPr>
            <p:spPr>
              <a:xfrm>
                <a:off x="512953" y="877508"/>
                <a:ext cx="11419019"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r>
                  <a:rPr lang="en-US" sz="2000"/>
                  <a:t>Với hai loại điểm dữ liệu, ta có 2 loại dự đoán tương ứng:</a:t>
                </a:r>
              </a:p>
              <a:p>
                <a:pPr marL="1092200" lvl="1" indent="-457200">
                  <a:lnSpc>
                    <a:spcPct val="150000"/>
                  </a:lnSpc>
                  <a:spcBef>
                    <a:spcPts val="0"/>
                  </a:spcBef>
                  <a:buFont typeface="+mj-lt"/>
                  <a:buAutoNum type="arabicPeriod"/>
                </a:pPr>
                <a:r>
                  <a:rPr lang="en-US" sz="2000"/>
                  <a:t>Dự đoán </a:t>
                </a:r>
                <a14:m>
                  <m:oMath xmlns:m="http://schemas.openxmlformats.org/officeDocument/2006/math">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𝑦</m:t>
                            </m:r>
                          </m:e>
                        </m:acc>
                      </m:e>
                      <m:sub>
                        <m:r>
                          <a:rPr lang="en-US" sz="2000" i="1">
                            <a:solidFill>
                              <a:schemeClr val="tx1"/>
                            </a:solidFill>
                            <a:latin typeface="Cambria Math" panose="02040503050406030204" pitchFamily="18" charset="0"/>
                          </a:rPr>
                          <m:t>𝑖</m:t>
                        </m:r>
                      </m:sub>
                    </m:sSub>
                  </m:oMath>
                </a14:m>
                <a:r>
                  <a:rPr lang="en-US" sz="2000"/>
                  <a:t> cho các điểm dữ liệu đã thu thập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𝒙</m:t>
                        </m:r>
                      </m:e>
                      <m:sub>
                        <m:r>
                          <a:rPr lang="en-US" sz="2000" i="1">
                            <a:solidFill>
                              <a:schemeClr val="tx1"/>
                            </a:solidFill>
                            <a:latin typeface="Cambria Math" panose="02040503050406030204" pitchFamily="18" charset="0"/>
                          </a:rPr>
                          <m:t>𝑖</m:t>
                        </m:r>
                      </m:sub>
                    </m:sSub>
                  </m:oMath>
                </a14:m>
                <a:endParaRPr lang="en-US" sz="2000"/>
              </a:p>
              <a:p>
                <a:pPr marL="1092200" lvl="1" indent="-457200">
                  <a:lnSpc>
                    <a:spcPct val="150000"/>
                  </a:lnSpc>
                  <a:spcBef>
                    <a:spcPts val="0"/>
                  </a:spcBef>
                  <a:buFont typeface="+mj-lt"/>
                  <a:buAutoNum type="arabicPeriod"/>
                </a:pPr>
                <a:r>
                  <a:rPr lang="en-US" sz="2000"/>
                  <a:t>Dự đoán </a:t>
                </a:r>
                <a14:m>
                  <m:oMath xmlns:m="http://schemas.openxmlformats.org/officeDocument/2006/math">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𝑦</m:t>
                            </m:r>
                          </m:e>
                        </m:acc>
                      </m:e>
                      <m:sub>
                        <m:r>
                          <a:rPr lang="en-US" sz="2000" b="0" i="1" smtClean="0">
                            <a:solidFill>
                              <a:schemeClr val="tx1"/>
                            </a:solidFill>
                            <a:latin typeface="Cambria Math" panose="02040503050406030204" pitchFamily="18" charset="0"/>
                          </a:rPr>
                          <m:t>0</m:t>
                        </m:r>
                      </m:sub>
                    </m:sSub>
                  </m:oMath>
                </a14:m>
                <a:r>
                  <a:rPr lang="en-US" sz="2000"/>
                  <a:t> cho các điểm dữ liệu mới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𝒙</m:t>
                        </m:r>
                      </m:e>
                      <m:sub>
                        <m:r>
                          <a:rPr lang="en-US" sz="2000" b="0" i="1" smtClean="0">
                            <a:solidFill>
                              <a:schemeClr val="tx1"/>
                            </a:solidFill>
                            <a:latin typeface="Cambria Math" panose="02040503050406030204" pitchFamily="18" charset="0"/>
                          </a:rPr>
                          <m:t>0</m:t>
                        </m:r>
                      </m:sub>
                    </m:sSub>
                  </m:oMath>
                </a14:m>
                <a:endParaRPr lang="en-US" sz="2000"/>
              </a:p>
              <a:p>
                <a:pPr marL="520700" indent="-342900">
                  <a:lnSpc>
                    <a:spcPct val="150000"/>
                  </a:lnSpc>
                  <a:spcBef>
                    <a:spcPts val="0"/>
                  </a:spcBef>
                </a:pPr>
                <a:r>
                  <a:rPr lang="en-US" sz="2000"/>
                  <a:t>Dự đoán trên các điểm dữ liệu đã thu thập (observed points) </a:t>
                </a:r>
                <a14:m>
                  <m:oMath xmlns:m="http://schemas.openxmlformats.org/officeDocument/2006/math">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𝑦</m:t>
                            </m:r>
                          </m:e>
                        </m:acc>
                      </m:e>
                      <m:sub>
                        <m:r>
                          <a:rPr lang="en-US" sz="2000" i="1">
                            <a:solidFill>
                              <a:schemeClr val="tx1"/>
                            </a:solidFill>
                            <a:latin typeface="Cambria Math" panose="02040503050406030204" pitchFamily="18" charset="0"/>
                          </a:rPr>
                          <m:t>𝑖</m:t>
                        </m:r>
                      </m:sub>
                    </m:sSub>
                  </m:oMath>
                </a14:m>
                <a:r>
                  <a:rPr lang="en-US" sz="2000"/>
                  <a:t> đánh giá khả năng ghi nhớ.</a:t>
                </a:r>
              </a:p>
              <a:p>
                <a:pPr marL="520700" indent="-342900">
                  <a:lnSpc>
                    <a:spcPct val="150000"/>
                  </a:lnSpc>
                  <a:spcBef>
                    <a:spcPts val="0"/>
                  </a:spcBef>
                </a:pPr>
                <a:r>
                  <a:rPr lang="en-US" sz="2000"/>
                  <a:t>Dự đoán trên các điểm dữ liệu tương lai (unobserved points) </a:t>
                </a:r>
                <a14:m>
                  <m:oMath xmlns:m="http://schemas.openxmlformats.org/officeDocument/2006/math">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𝑦</m:t>
                            </m:r>
                          </m:e>
                        </m:acc>
                      </m:e>
                      <m:sub>
                        <m:r>
                          <a:rPr lang="en-US" sz="2000" i="1">
                            <a:solidFill>
                              <a:schemeClr val="tx1"/>
                            </a:solidFill>
                            <a:latin typeface="Cambria Math" panose="02040503050406030204" pitchFamily="18" charset="0"/>
                          </a:rPr>
                          <m:t>0</m:t>
                        </m:r>
                      </m:sub>
                    </m:sSub>
                  </m:oMath>
                </a14:m>
                <a:r>
                  <a:rPr lang="en-US" sz="2000"/>
                  <a:t> đánh giá khả năng </a:t>
                </a:r>
                <a:r>
                  <a:rPr lang="en-US" sz="2000">
                    <a:solidFill>
                      <a:srgbClr val="FF00FF"/>
                    </a:solidFill>
                  </a:rPr>
                  <a:t>tổng quát hóa (generalization)</a:t>
                </a:r>
                <a:r>
                  <a:rPr lang="en-US" sz="2000"/>
                  <a:t>.</a:t>
                </a:r>
              </a:p>
              <a:p>
                <a:pPr marL="520700" indent="-342900">
                  <a:lnSpc>
                    <a:spcPct val="150000"/>
                  </a:lnSpc>
                  <a:spcBef>
                    <a:spcPts val="0"/>
                  </a:spcBef>
                </a:pPr>
                <a:r>
                  <a:rPr lang="en-US" sz="2000"/>
                  <a:t>Khả năng tổng quát hóa quan trọng hơn: Ta muốn tìm các mô hình có khả năng đưa ra dự đoán </a:t>
                </a:r>
                <a14:m>
                  <m:oMath xmlns:m="http://schemas.openxmlformats.org/officeDocument/2006/math">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𝑦</m:t>
                            </m:r>
                          </m:e>
                        </m:acc>
                      </m:e>
                      <m:sub>
                        <m:r>
                          <a:rPr lang="en-US" sz="2000" i="1">
                            <a:solidFill>
                              <a:schemeClr val="tx1"/>
                            </a:solidFill>
                            <a:latin typeface="Cambria Math" panose="02040503050406030204" pitchFamily="18" charset="0"/>
                          </a:rPr>
                          <m:t>0</m:t>
                        </m:r>
                      </m:sub>
                    </m:sSub>
                  </m:oMath>
                </a14:m>
                <a:r>
                  <a:rPr lang="en-US" sz="2000"/>
                  <a:t> càng chính xác càng tốt so với giá trị đích thật sự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0</m:t>
                        </m:r>
                      </m:sub>
                    </m:sSub>
                  </m:oMath>
                </a14:m>
                <a:r>
                  <a:rPr lang="en-US" sz="2000"/>
                  <a:t>.</a:t>
                </a:r>
              </a:p>
              <a:p>
                <a:pPr marL="520700" indent="-342900">
                  <a:lnSpc>
                    <a:spcPct val="150000"/>
                  </a:lnSpc>
                  <a:spcBef>
                    <a:spcPts val="0"/>
                  </a:spcBef>
                </a:pPr>
                <a:r>
                  <a:rPr lang="en-US" sz="2000"/>
                  <a:t>Khả năng dự đoán tốt </a:t>
                </a:r>
                <a14:m>
                  <m:oMath xmlns:m="http://schemas.openxmlformats.org/officeDocument/2006/math">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𝑦</m:t>
                            </m:r>
                          </m:e>
                        </m:acc>
                      </m:e>
                      <m:sub>
                        <m:r>
                          <a:rPr lang="en-US" sz="2000" b="0" i="1" smtClean="0">
                            <a:solidFill>
                              <a:schemeClr val="tx1"/>
                            </a:solidFill>
                            <a:latin typeface="Cambria Math" panose="02040503050406030204" pitchFamily="18" charset="0"/>
                          </a:rPr>
                          <m:t>𝑖</m:t>
                        </m:r>
                      </m:sub>
                    </m:sSub>
                    <m:r>
                      <a:rPr lang="en-US" sz="2000" i="1">
                        <a:solidFill>
                          <a:schemeClr val="tx1"/>
                        </a:solidFill>
                        <a:latin typeface="Cambria Math" panose="02040503050406030204" pitchFamily="18" charset="0"/>
                      </a:rPr>
                      <m:t> </m:t>
                    </m:r>
                  </m:oMath>
                </a14:m>
                <a:r>
                  <a:rPr lang="en-US" sz="2000"/>
                  <a:t>trên các điểm dữ liệu đã thu thập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i="1">
                            <a:solidFill>
                              <a:schemeClr val="tx1"/>
                            </a:solidFill>
                            <a:latin typeface="Cambria Math" panose="02040503050406030204" pitchFamily="18" charset="0"/>
                          </a:rPr>
                          <m:t>𝑖</m:t>
                        </m:r>
                      </m:sub>
                    </m:sSub>
                  </m:oMath>
                </a14:m>
                <a:r>
                  <a:rPr lang="en-US" sz="2000"/>
                  <a:t> là một điều kiện cần đối với một mô hình tốt, nhưng không phải là điều kiện đủ.</a:t>
                </a:r>
              </a:p>
              <a:p>
                <a:pPr marL="520700" indent="-342900">
                  <a:lnSpc>
                    <a:spcPct val="150000"/>
                  </a:lnSpc>
                  <a:spcBef>
                    <a:spcPts val="0"/>
                  </a:spcBef>
                </a:pPr>
                <a:r>
                  <a:rPr lang="en-US" sz="2000"/>
                  <a:t>Ta có thể huấn luyện một mô hình dự đoán hoàn hảo trên dữ liệu huấn luyện đã thu thập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i="1">
                            <a:solidFill>
                              <a:schemeClr val="tx1"/>
                            </a:solidFill>
                            <a:latin typeface="Cambria Math" panose="02040503050406030204" pitchFamily="18" charset="0"/>
                          </a:rPr>
                          <m:t>𝑖</m:t>
                        </m:r>
                      </m:sub>
                    </m:sSub>
                  </m:oMath>
                </a14:m>
                <a:r>
                  <a:rPr lang="en-US" sz="2000"/>
                  <a:t>, nhưng mô hình này có thể cho hiệu năng thấp với các điểm dữ liệu mới (unobserved data)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𝒙</m:t>
                        </m:r>
                      </m:e>
                      <m:sub>
                        <m:r>
                          <a:rPr lang="en-US" sz="2000" i="1">
                            <a:solidFill>
                              <a:schemeClr val="tx1"/>
                            </a:solidFill>
                            <a:latin typeface="Cambria Math" panose="02040503050406030204" pitchFamily="18" charset="0"/>
                          </a:rPr>
                          <m:t>0</m:t>
                        </m:r>
                      </m:sub>
                    </m:sSub>
                  </m:oMath>
                </a14:m>
                <a:r>
                  <a:rPr lang="en-US" sz="2000"/>
                  <a:t>.</a:t>
                </a:r>
                <a:endParaRPr lang="en-US" sz="2000" dirty="0"/>
              </a:p>
              <a:p>
                <a:pPr marL="520700" indent="-342900">
                  <a:lnSpc>
                    <a:spcPct val="114000"/>
                  </a:lnSpc>
                  <a:spcBef>
                    <a:spcPts val="0"/>
                  </a:spcBef>
                </a:pPr>
                <a:endParaRPr lang="en-US" sz="2400" dirty="0"/>
              </a:p>
            </p:txBody>
          </p:sp>
        </mc:Choice>
        <mc:Fallback xmlns="">
          <p:sp>
            <p:nvSpPr>
              <p:cNvPr id="374" name="Google Shape;374;p5">
                <a:extLst>
                  <a:ext uri="{FF2B5EF4-FFF2-40B4-BE49-F238E27FC236}">
                    <a16:creationId xmlns:a16="http://schemas.microsoft.com/office/drawing/2014/main" id="{954A57DA-1074-12EB-6143-615E712F6204}"/>
                  </a:ext>
                </a:extLst>
              </p:cNvPr>
              <p:cNvSpPr txBox="1">
                <a:spLocks noGrp="1" noRot="1" noChangeAspect="1" noMove="1" noResize="1" noEditPoints="1" noAdjustHandles="1" noChangeArrowheads="1" noChangeShapeType="1" noTextEdit="1"/>
              </p:cNvSpPr>
              <p:nvPr>
                <p:ph type="body" idx="1"/>
              </p:nvPr>
            </p:nvSpPr>
            <p:spPr>
              <a:xfrm>
                <a:off x="512953" y="877508"/>
                <a:ext cx="11419019" cy="5763924"/>
              </a:xfrm>
              <a:prstGeom prst="rect">
                <a:avLst/>
              </a:prstGeom>
              <a:blipFill>
                <a:blip r:embed="rId3"/>
                <a:stretch>
                  <a:fillRect t="-635" r="-587"/>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8AA39DE2-5174-112F-3575-69FD46ADB149}"/>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438F9566-E84D-D2A5-05DB-BC4D564F8B4A}"/>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10</a:t>
            </a:fld>
            <a:endParaRPr/>
          </a:p>
        </p:txBody>
      </p:sp>
    </p:spTree>
    <p:extLst>
      <p:ext uri="{BB962C8B-B14F-4D97-AF65-F5344CB8AC3E}">
        <p14:creationId xmlns:p14="http://schemas.microsoft.com/office/powerpoint/2010/main" val="379441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5537B085-E1BF-FD39-AE50-AAD425CB3728}"/>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9F45E210-6415-EB37-734E-76ABC3F056DB}"/>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Độ đo sai số (error measure)</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349CAE7A-2909-EBED-5FF5-C1EF2988EA59}"/>
                  </a:ext>
                </a:extLst>
              </p:cNvPr>
              <p:cNvSpPr txBox="1">
                <a:spLocks noGrp="1"/>
              </p:cNvSpPr>
              <p:nvPr>
                <p:ph type="body" idx="1"/>
              </p:nvPr>
            </p:nvSpPr>
            <p:spPr>
              <a:xfrm>
                <a:off x="512953" y="877508"/>
                <a:ext cx="11419019"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r>
                  <a:rPr lang="en-US" sz="2100"/>
                  <a:t>Ta cần có độ đo để đánh giá độ chính xác của các dự đoán.</a:t>
                </a:r>
              </a:p>
              <a:p>
                <a:pPr marL="520700" indent="-342900">
                  <a:lnSpc>
                    <a:spcPct val="150000"/>
                  </a:lnSpc>
                  <a:spcBef>
                    <a:spcPts val="0"/>
                  </a:spcBef>
                </a:pPr>
                <a:r>
                  <a:rPr lang="en-US" sz="2100"/>
                  <a:t>Ta cần có cơ chế định lượng sự khác biệt giữa dự đoán của mô hình sau khi huấn luyện </a:t>
                </a:r>
                <a14:m>
                  <m:oMath xmlns:m="http://schemas.openxmlformats.org/officeDocument/2006/math">
                    <m:acc>
                      <m:accPr>
                        <m:chr m:val="̂"/>
                        <m:ctrlPr>
                          <a:rPr lang="en-US" sz="2100" i="1">
                            <a:solidFill>
                              <a:schemeClr val="tx1"/>
                            </a:solidFill>
                            <a:latin typeface="Cambria Math" panose="02040503050406030204" pitchFamily="18" charset="0"/>
                          </a:rPr>
                        </m:ctrlPr>
                      </m:accPr>
                      <m:e>
                        <m:r>
                          <a:rPr lang="en-US" sz="2100" i="1">
                            <a:solidFill>
                              <a:schemeClr val="tx1"/>
                            </a:solidFill>
                            <a:latin typeface="Cambria Math" panose="02040503050406030204" pitchFamily="18" charset="0"/>
                          </a:rPr>
                          <m:t>𝑓</m:t>
                        </m:r>
                      </m:e>
                    </m:acc>
                    <m:r>
                      <a:rPr lang="en-US" sz="2100" b="0" i="1" smtClean="0">
                        <a:solidFill>
                          <a:schemeClr val="tx1"/>
                        </a:solidFill>
                        <a:latin typeface="Cambria Math" panose="02040503050406030204" pitchFamily="18" charset="0"/>
                      </a:rPr>
                      <m:t>()</m:t>
                    </m:r>
                  </m:oMath>
                </a14:m>
                <a:r>
                  <a:rPr lang="en-US" sz="2100" dirty="0">
                    <a:solidFill>
                      <a:schemeClr val="tx1"/>
                    </a:solidFill>
                  </a:rPr>
                  <a:t> </a:t>
                </a:r>
                <a:r>
                  <a:rPr lang="en-US" sz="2100">
                    <a:solidFill>
                      <a:schemeClr val="tx1"/>
                    </a:solidFill>
                  </a:rPr>
                  <a:t>và hàm đích (target function) </a:t>
                </a:r>
                <a14:m>
                  <m:oMath xmlns:m="http://schemas.openxmlformats.org/officeDocument/2006/math">
                    <m:r>
                      <a:rPr lang="en-US" sz="2100" b="0" i="1" smtClean="0">
                        <a:solidFill>
                          <a:schemeClr val="tx1"/>
                        </a:solidFill>
                        <a:latin typeface="Cambria Math" panose="02040503050406030204" pitchFamily="18" charset="0"/>
                      </a:rPr>
                      <m:t>𝑓</m:t>
                    </m:r>
                    <m:r>
                      <a:rPr lang="en-US" sz="2100" b="0" i="1" smtClean="0">
                        <a:solidFill>
                          <a:schemeClr val="tx1"/>
                        </a:solidFill>
                        <a:latin typeface="Cambria Math" panose="02040503050406030204" pitchFamily="18" charset="0"/>
                      </a:rPr>
                      <m:t>()</m:t>
                    </m:r>
                  </m:oMath>
                </a14:m>
                <a:r>
                  <a:rPr lang="en-US" sz="2100">
                    <a:solidFill>
                      <a:schemeClr val="tx1"/>
                    </a:solidFill>
                  </a:rPr>
                  <a:t>: </a:t>
                </a:r>
                <a:r>
                  <a:rPr lang="en-US" sz="2100">
                    <a:solidFill>
                      <a:srgbClr val="FF00FF"/>
                    </a:solidFill>
                  </a:rPr>
                  <a:t>độ đo sai số tổng thể (overall measure of error) </a:t>
                </a:r>
                <a14:m>
                  <m:oMath xmlns:m="http://schemas.openxmlformats.org/officeDocument/2006/math">
                    <m:r>
                      <a:rPr lang="en-US" sz="2100" b="0" i="1" smtClean="0">
                        <a:solidFill>
                          <a:schemeClr val="tx1"/>
                        </a:solidFill>
                        <a:latin typeface="Cambria Math" panose="02040503050406030204" pitchFamily="18" charset="0"/>
                      </a:rPr>
                      <m:t>𝐸</m:t>
                    </m:r>
                    <m:r>
                      <a:rPr lang="en-US" sz="2100" b="0" i="1" smtClean="0">
                        <a:solidFill>
                          <a:schemeClr val="tx1"/>
                        </a:solidFill>
                        <a:latin typeface="Cambria Math" panose="02040503050406030204" pitchFamily="18" charset="0"/>
                      </a:rPr>
                      <m:t>(</m:t>
                    </m:r>
                    <m:acc>
                      <m:accPr>
                        <m:chr m:val="̂"/>
                        <m:ctrlPr>
                          <a:rPr lang="en-US" sz="2100" i="1">
                            <a:solidFill>
                              <a:schemeClr val="tx1"/>
                            </a:solidFill>
                            <a:latin typeface="Cambria Math" panose="02040503050406030204" pitchFamily="18" charset="0"/>
                          </a:rPr>
                        </m:ctrlPr>
                      </m:accPr>
                      <m:e>
                        <m:r>
                          <a:rPr lang="en-US" sz="2100" i="1">
                            <a:solidFill>
                              <a:schemeClr val="tx1"/>
                            </a:solidFill>
                            <a:latin typeface="Cambria Math" panose="02040503050406030204" pitchFamily="18" charset="0"/>
                          </a:rPr>
                          <m:t>𝑓</m:t>
                        </m:r>
                      </m:e>
                    </m:acc>
                    <m:r>
                      <a:rPr lang="en-US" sz="2100" b="0" i="1" smtClean="0">
                        <a:solidFill>
                          <a:schemeClr val="tx1"/>
                        </a:solidFill>
                        <a:latin typeface="Cambria Math" panose="02040503050406030204" pitchFamily="18" charset="0"/>
                      </a:rPr>
                      <m:t>,</m:t>
                    </m:r>
                    <m:r>
                      <a:rPr lang="en-US" sz="2100" b="0" i="1" smtClean="0">
                        <a:solidFill>
                          <a:schemeClr val="tx1"/>
                        </a:solidFill>
                        <a:latin typeface="Cambria Math" panose="02040503050406030204" pitchFamily="18" charset="0"/>
                      </a:rPr>
                      <m:t>𝑓</m:t>
                    </m:r>
                    <m:r>
                      <a:rPr lang="en-US" sz="2100" b="0" i="1" smtClean="0">
                        <a:solidFill>
                          <a:schemeClr val="tx1"/>
                        </a:solidFill>
                        <a:latin typeface="Cambria Math" panose="02040503050406030204" pitchFamily="18" charset="0"/>
                      </a:rPr>
                      <m:t>)</m:t>
                    </m:r>
                  </m:oMath>
                </a14:m>
                <a:r>
                  <a:rPr lang="en-US" sz="2100">
                    <a:solidFill>
                      <a:schemeClr val="tx1"/>
                    </a:solidFill>
                  </a:rPr>
                  <a:t>. </a:t>
                </a:r>
                <a:endParaRPr lang="en-US" sz="2100"/>
              </a:p>
              <a:p>
                <a:pPr marL="520700" indent="-342900">
                  <a:lnSpc>
                    <a:spcPct val="150000"/>
                  </a:lnSpc>
                  <a:spcBef>
                    <a:spcPts val="0"/>
                  </a:spcBef>
                </a:pPr>
                <a:r>
                  <a:rPr lang="en-US" sz="2100"/>
                  <a:t>Sai số tổng thể có thể được định nghĩa dựa trên sai số của từng điểm dữ liệu </a:t>
                </a:r>
                <a14:m>
                  <m:oMath xmlns:m="http://schemas.openxmlformats.org/officeDocument/2006/math">
                    <m:sSub>
                      <m:sSubPr>
                        <m:ctrlPr>
                          <a:rPr lang="en-US" sz="2100" i="1" smtClean="0">
                            <a:latin typeface="Cambria Math" panose="02040503050406030204" pitchFamily="18" charset="0"/>
                          </a:rPr>
                        </m:ctrlPr>
                      </m:sSubPr>
                      <m:e>
                        <m:r>
                          <a:rPr lang="en-US" sz="2100" b="0" i="1" smtClean="0">
                            <a:latin typeface="Cambria Math" panose="02040503050406030204" pitchFamily="18" charset="0"/>
                          </a:rPr>
                          <m:t>𝑒𝑟𝑟</m:t>
                        </m:r>
                      </m:e>
                      <m:sub>
                        <m:r>
                          <a:rPr lang="en-US" sz="2100" b="0" i="1" smtClean="0">
                            <a:latin typeface="Cambria Math" panose="02040503050406030204" pitchFamily="18" charset="0"/>
                          </a:rPr>
                          <m:t>𝑖</m:t>
                        </m:r>
                      </m:sub>
                    </m:sSub>
                    <m:r>
                      <a:rPr lang="en-US" sz="2100" b="0" i="1" smtClean="0">
                        <a:latin typeface="Cambria Math" panose="02040503050406030204" pitchFamily="18" charset="0"/>
                      </a:rPr>
                      <m:t>(</m:t>
                    </m:r>
                    <m:sSub>
                      <m:sSubPr>
                        <m:ctrlPr>
                          <a:rPr lang="en-US" sz="2100" b="0" i="1" smtClean="0">
                            <a:latin typeface="Cambria Math" panose="02040503050406030204" pitchFamily="18" charset="0"/>
                          </a:rPr>
                        </m:ctrlPr>
                      </m:sSubPr>
                      <m:e>
                        <m:acc>
                          <m:accPr>
                            <m:chr m:val="̂"/>
                            <m:ctrlPr>
                              <a:rPr lang="en-US" sz="2100" i="1">
                                <a:solidFill>
                                  <a:schemeClr val="tx1"/>
                                </a:solidFill>
                                <a:latin typeface="Cambria Math" panose="02040503050406030204" pitchFamily="18" charset="0"/>
                              </a:rPr>
                            </m:ctrlPr>
                          </m:accPr>
                          <m:e>
                            <m:r>
                              <a:rPr lang="en-US" sz="2100" b="0" i="1" smtClean="0">
                                <a:solidFill>
                                  <a:schemeClr val="tx1"/>
                                </a:solidFill>
                                <a:latin typeface="Cambria Math" panose="02040503050406030204" pitchFamily="18" charset="0"/>
                              </a:rPr>
                              <m:t>𝑦</m:t>
                            </m:r>
                          </m:e>
                        </m:acc>
                      </m:e>
                      <m:sub>
                        <m:r>
                          <a:rPr lang="en-US" sz="2100" b="0" i="1" smtClean="0">
                            <a:latin typeface="Cambria Math" panose="02040503050406030204" pitchFamily="18" charset="0"/>
                          </a:rPr>
                          <m:t>𝑖</m:t>
                        </m:r>
                      </m:sub>
                    </m:sSub>
                    <m:r>
                      <a:rPr lang="en-US" sz="2100" b="0" i="1" smtClean="0">
                        <a:latin typeface="Cambria Math" panose="02040503050406030204" pitchFamily="18" charset="0"/>
                      </a:rPr>
                      <m:t>,</m:t>
                    </m:r>
                    <m:sSub>
                      <m:sSubPr>
                        <m:ctrlPr>
                          <a:rPr lang="en-US" sz="2100" i="1">
                            <a:latin typeface="Cambria Math" panose="02040503050406030204" pitchFamily="18" charset="0"/>
                          </a:rPr>
                        </m:ctrlPr>
                      </m:sSubPr>
                      <m:e>
                        <m:r>
                          <a:rPr lang="en-US" sz="2100" b="0" i="1" smtClean="0">
                            <a:solidFill>
                              <a:schemeClr val="tx1"/>
                            </a:solidFill>
                            <a:latin typeface="Cambria Math" panose="02040503050406030204" pitchFamily="18" charset="0"/>
                          </a:rPr>
                          <m:t>𝑦</m:t>
                        </m:r>
                      </m:e>
                      <m:sub>
                        <m:r>
                          <a:rPr lang="en-US" sz="2100" i="1">
                            <a:latin typeface="Cambria Math" panose="02040503050406030204" pitchFamily="18" charset="0"/>
                          </a:rPr>
                          <m:t>𝑖</m:t>
                        </m:r>
                      </m:sub>
                    </m:sSub>
                    <m:r>
                      <a:rPr lang="en-US" sz="2100" b="0" i="1" smtClean="0">
                        <a:latin typeface="Cambria Math" panose="02040503050406030204" pitchFamily="18" charset="0"/>
                      </a:rPr>
                      <m:t>)</m:t>
                    </m:r>
                  </m:oMath>
                </a14:m>
                <a:r>
                  <a:rPr lang="en-US" sz="2100"/>
                  <a:t> định lượng sự khác biệt giữa giá trị đích quan sát được </a:t>
                </a:r>
                <a14:m>
                  <m:oMath xmlns:m="http://schemas.openxmlformats.org/officeDocument/2006/math">
                    <m:sSub>
                      <m:sSubPr>
                        <m:ctrlPr>
                          <a:rPr lang="en-US" sz="2100" i="1">
                            <a:latin typeface="Cambria Math" panose="02040503050406030204" pitchFamily="18" charset="0"/>
                          </a:rPr>
                        </m:ctrlPr>
                      </m:sSubPr>
                      <m:e>
                        <m:r>
                          <a:rPr lang="en-US" sz="2100" b="0" i="1" smtClean="0">
                            <a:solidFill>
                              <a:schemeClr val="tx1"/>
                            </a:solidFill>
                            <a:latin typeface="Cambria Math" panose="02040503050406030204" pitchFamily="18" charset="0"/>
                          </a:rPr>
                          <m:t>𝑦</m:t>
                        </m:r>
                      </m:e>
                      <m:sub>
                        <m:r>
                          <a:rPr lang="en-US" sz="2100" i="1">
                            <a:latin typeface="Cambria Math" panose="02040503050406030204" pitchFamily="18" charset="0"/>
                          </a:rPr>
                          <m:t>𝑖</m:t>
                        </m:r>
                      </m:sub>
                    </m:sSub>
                  </m:oMath>
                </a14:m>
                <a:r>
                  <a:rPr lang="en-US" sz="2100"/>
                  <a:t> và giá trị dự đoán </a:t>
                </a:r>
                <a14:m>
                  <m:oMath xmlns:m="http://schemas.openxmlformats.org/officeDocument/2006/math">
                    <m:sSub>
                      <m:sSubPr>
                        <m:ctrlPr>
                          <a:rPr lang="en-US" sz="2100" i="1">
                            <a:latin typeface="Cambria Math" panose="02040503050406030204" pitchFamily="18" charset="0"/>
                          </a:rPr>
                        </m:ctrlPr>
                      </m:sSubPr>
                      <m:e>
                        <m:acc>
                          <m:accPr>
                            <m:chr m:val="̂"/>
                            <m:ctrlPr>
                              <a:rPr lang="en-US" sz="2100" i="1">
                                <a:solidFill>
                                  <a:schemeClr val="tx1"/>
                                </a:solidFill>
                                <a:latin typeface="Cambria Math" panose="02040503050406030204" pitchFamily="18" charset="0"/>
                              </a:rPr>
                            </m:ctrlPr>
                          </m:accPr>
                          <m:e>
                            <m:r>
                              <a:rPr lang="en-US" sz="2100" i="1">
                                <a:solidFill>
                                  <a:schemeClr val="tx1"/>
                                </a:solidFill>
                                <a:latin typeface="Cambria Math" panose="02040503050406030204" pitchFamily="18" charset="0"/>
                              </a:rPr>
                              <m:t>𝑦</m:t>
                            </m:r>
                          </m:e>
                        </m:acc>
                      </m:e>
                      <m:sub>
                        <m:r>
                          <a:rPr lang="en-US" sz="2100" i="1">
                            <a:latin typeface="Cambria Math" panose="02040503050406030204" pitchFamily="18" charset="0"/>
                          </a:rPr>
                          <m:t>𝑖</m:t>
                        </m:r>
                      </m:sub>
                    </m:sSub>
                    <m:r>
                      <a:rPr lang="en-US" sz="2100" b="0" i="1" smtClean="0">
                        <a:latin typeface="Cambria Math" panose="02040503050406030204" pitchFamily="18" charset="0"/>
                      </a:rPr>
                      <m:t>=</m:t>
                    </m:r>
                    <m:acc>
                      <m:accPr>
                        <m:chr m:val="̂"/>
                        <m:ctrlPr>
                          <a:rPr lang="en-US" sz="2100" i="1">
                            <a:solidFill>
                              <a:schemeClr val="tx1"/>
                            </a:solidFill>
                            <a:latin typeface="Cambria Math" panose="02040503050406030204" pitchFamily="18" charset="0"/>
                          </a:rPr>
                        </m:ctrlPr>
                      </m:accPr>
                      <m:e>
                        <m:r>
                          <a:rPr lang="en-US" sz="2100" i="1">
                            <a:solidFill>
                              <a:schemeClr val="tx1"/>
                            </a:solidFill>
                            <a:latin typeface="Cambria Math" panose="02040503050406030204" pitchFamily="18" charset="0"/>
                          </a:rPr>
                          <m:t>𝑓</m:t>
                        </m:r>
                      </m:e>
                    </m:acc>
                    <m:r>
                      <a:rPr lang="en-US" sz="2100" b="0" i="1" smtClean="0">
                        <a:solidFill>
                          <a:schemeClr val="tx1"/>
                        </a:solidFill>
                        <a:latin typeface="Cambria Math" panose="02040503050406030204" pitchFamily="18" charset="0"/>
                      </a:rPr>
                      <m:t>(</m:t>
                    </m:r>
                    <m:sSub>
                      <m:sSubPr>
                        <m:ctrlPr>
                          <a:rPr lang="en-US" sz="2100" i="1">
                            <a:latin typeface="Cambria Math" panose="02040503050406030204" pitchFamily="18" charset="0"/>
                          </a:rPr>
                        </m:ctrlPr>
                      </m:sSubPr>
                      <m:e>
                        <m:r>
                          <a:rPr lang="en-US" sz="2100" b="1" i="1" smtClean="0">
                            <a:solidFill>
                              <a:schemeClr val="tx1"/>
                            </a:solidFill>
                            <a:latin typeface="Cambria Math" panose="02040503050406030204" pitchFamily="18" charset="0"/>
                          </a:rPr>
                          <m:t>𝒙</m:t>
                        </m:r>
                      </m:e>
                      <m:sub>
                        <m:r>
                          <a:rPr lang="en-US" sz="2100" i="1">
                            <a:latin typeface="Cambria Math" panose="02040503050406030204" pitchFamily="18" charset="0"/>
                          </a:rPr>
                          <m:t>𝑖</m:t>
                        </m:r>
                      </m:sub>
                    </m:sSub>
                    <m:r>
                      <a:rPr lang="en-US" sz="2100" b="0" i="1" smtClean="0">
                        <a:solidFill>
                          <a:schemeClr val="tx1"/>
                        </a:solidFill>
                        <a:latin typeface="Cambria Math" panose="02040503050406030204" pitchFamily="18" charset="0"/>
                      </a:rPr>
                      <m:t>)</m:t>
                    </m:r>
                  </m:oMath>
                </a14:m>
                <a:r>
                  <a:rPr lang="en-US" sz="2100"/>
                  <a:t> của mô hình cho điểm dữ liệu thứ </a:t>
                </a:r>
                <a14:m>
                  <m:oMath xmlns:m="http://schemas.openxmlformats.org/officeDocument/2006/math">
                    <m:r>
                      <a:rPr lang="en-US" sz="2100" b="0" i="1" smtClean="0">
                        <a:latin typeface="Cambria Math" panose="02040503050406030204" pitchFamily="18" charset="0"/>
                      </a:rPr>
                      <m:t>𝑖</m:t>
                    </m:r>
                  </m:oMath>
                </a14:m>
                <a:r>
                  <a:rPr lang="en-US" sz="2100"/>
                  <a:t>.</a:t>
                </a:r>
              </a:p>
              <a:p>
                <a:pPr marL="177800" indent="0">
                  <a:lnSpc>
                    <a:spcPct val="100000"/>
                  </a:lnSpc>
                  <a:spcBef>
                    <a:spcPts val="0"/>
                  </a:spcBef>
                  <a:buNone/>
                </a:pPr>
                <a14:m>
                  <m:oMathPara xmlns:m="http://schemas.openxmlformats.org/officeDocument/2006/math">
                    <m:oMathParaPr>
                      <m:jc m:val="centerGroup"/>
                    </m:oMathParaPr>
                    <m:oMath xmlns:m="http://schemas.openxmlformats.org/officeDocument/2006/math">
                      <m:r>
                        <a:rPr lang="en-US" sz="2100" i="1">
                          <a:solidFill>
                            <a:schemeClr val="tx1"/>
                          </a:solidFill>
                          <a:latin typeface="Cambria Math" panose="02040503050406030204" pitchFamily="18" charset="0"/>
                        </a:rPr>
                        <m:t>𝐸</m:t>
                      </m:r>
                      <m:r>
                        <a:rPr lang="en-US" sz="2100" i="1">
                          <a:solidFill>
                            <a:schemeClr val="tx1"/>
                          </a:solidFill>
                          <a:latin typeface="Cambria Math" panose="02040503050406030204" pitchFamily="18" charset="0"/>
                        </a:rPr>
                        <m:t>(</m:t>
                      </m:r>
                      <m:acc>
                        <m:accPr>
                          <m:chr m:val="̂"/>
                          <m:ctrlPr>
                            <a:rPr lang="en-US" sz="2100" i="1">
                              <a:solidFill>
                                <a:schemeClr val="tx1"/>
                              </a:solidFill>
                              <a:latin typeface="Cambria Math" panose="02040503050406030204" pitchFamily="18" charset="0"/>
                            </a:rPr>
                          </m:ctrlPr>
                        </m:accPr>
                        <m:e>
                          <m:r>
                            <a:rPr lang="en-US" sz="2100" i="1">
                              <a:solidFill>
                                <a:schemeClr val="tx1"/>
                              </a:solidFill>
                              <a:latin typeface="Cambria Math" panose="02040503050406030204" pitchFamily="18" charset="0"/>
                            </a:rPr>
                            <m:t>𝑓</m:t>
                          </m:r>
                        </m:e>
                      </m:acc>
                      <m:r>
                        <a:rPr lang="en-US" sz="2100" i="1">
                          <a:solidFill>
                            <a:schemeClr val="tx1"/>
                          </a:solidFill>
                          <a:latin typeface="Cambria Math" panose="02040503050406030204" pitchFamily="18" charset="0"/>
                        </a:rPr>
                        <m:t>,</m:t>
                      </m:r>
                      <m:r>
                        <a:rPr lang="en-US" sz="2100" i="1">
                          <a:solidFill>
                            <a:schemeClr val="tx1"/>
                          </a:solidFill>
                          <a:latin typeface="Cambria Math" panose="02040503050406030204" pitchFamily="18" charset="0"/>
                        </a:rPr>
                        <m:t>𝑓</m:t>
                      </m:r>
                      <m:r>
                        <a:rPr lang="en-US" sz="2100" i="1">
                          <a:solidFill>
                            <a:schemeClr val="tx1"/>
                          </a:solidFill>
                          <a:latin typeface="Cambria Math" panose="02040503050406030204" pitchFamily="18" charset="0"/>
                        </a:rPr>
                        <m:t>)</m:t>
                      </m:r>
                      <m:r>
                        <m:rPr>
                          <m:nor/>
                        </m:rPr>
                        <a:rPr lang="en-US" sz="2100" b="0" i="0" smtClean="0">
                          <a:solidFill>
                            <a:schemeClr val="tx1"/>
                          </a:solidFill>
                          <a:latin typeface="Cambria Math" panose="02040503050406030204" pitchFamily="18" charset="0"/>
                        </a:rPr>
                        <m:t>=</m:t>
                      </m:r>
                      <m:r>
                        <m:rPr>
                          <m:nor/>
                        </m:rPr>
                        <a:rPr lang="en-US" sz="2100" b="0" i="0" smtClean="0">
                          <a:solidFill>
                            <a:schemeClr val="tx1"/>
                          </a:solidFill>
                          <a:latin typeface="Cambria Math" panose="02040503050406030204" pitchFamily="18" charset="0"/>
                        </a:rPr>
                        <m:t>measure</m:t>
                      </m:r>
                      <m:d>
                        <m:dPr>
                          <m:ctrlPr>
                            <a:rPr lang="en-US" sz="2100" b="0" i="1" smtClean="0">
                              <a:solidFill>
                                <a:schemeClr val="tx1"/>
                              </a:solidFill>
                              <a:latin typeface="Cambria Math" panose="02040503050406030204" pitchFamily="18" charset="0"/>
                            </a:rPr>
                          </m:ctrlPr>
                        </m:dPr>
                        <m:e>
                          <m:nary>
                            <m:naryPr>
                              <m:chr m:val="∑"/>
                              <m:supHide m:val="on"/>
                              <m:ctrlPr>
                                <a:rPr lang="en-US" sz="2100" i="1">
                                  <a:solidFill>
                                    <a:schemeClr val="tx1"/>
                                  </a:solidFill>
                                  <a:latin typeface="Cambria Math" panose="02040503050406030204" pitchFamily="18" charset="0"/>
                                </a:rPr>
                              </m:ctrlPr>
                            </m:naryPr>
                            <m:sub>
                              <m:r>
                                <m:rPr>
                                  <m:brk m:alnAt="7"/>
                                </m:rPr>
                                <a:rPr lang="en-US" sz="2100" i="1">
                                  <a:solidFill>
                                    <a:schemeClr val="tx1"/>
                                  </a:solidFill>
                                  <a:latin typeface="Cambria Math" panose="02040503050406030204" pitchFamily="18" charset="0"/>
                                </a:rPr>
                                <m:t>𝑖</m:t>
                              </m:r>
                            </m:sub>
                            <m:sup/>
                            <m:e>
                              <m:sSub>
                                <m:sSubPr>
                                  <m:ctrlPr>
                                    <a:rPr lang="en-US" sz="2100" i="1">
                                      <a:latin typeface="Cambria Math" panose="02040503050406030204" pitchFamily="18" charset="0"/>
                                    </a:rPr>
                                  </m:ctrlPr>
                                </m:sSubPr>
                                <m:e>
                                  <m:r>
                                    <a:rPr lang="en-US" sz="2100" i="1">
                                      <a:latin typeface="Cambria Math" panose="02040503050406030204" pitchFamily="18" charset="0"/>
                                    </a:rPr>
                                    <m:t>𝑒𝑟𝑟</m:t>
                                  </m:r>
                                </m:e>
                                <m:sub>
                                  <m:r>
                                    <a:rPr lang="en-US" sz="2100" i="1">
                                      <a:latin typeface="Cambria Math" panose="02040503050406030204" pitchFamily="18" charset="0"/>
                                    </a:rPr>
                                    <m:t>𝑖</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acc>
                                    <m:accPr>
                                      <m:chr m:val="̂"/>
                                      <m:ctrlPr>
                                        <a:rPr lang="en-US" sz="2100" i="1">
                                          <a:solidFill>
                                            <a:schemeClr val="tx1"/>
                                          </a:solidFill>
                                          <a:latin typeface="Cambria Math" panose="02040503050406030204" pitchFamily="18" charset="0"/>
                                        </a:rPr>
                                      </m:ctrlPr>
                                    </m:accPr>
                                    <m:e>
                                      <m:r>
                                        <a:rPr lang="en-US" sz="2100" i="1">
                                          <a:solidFill>
                                            <a:schemeClr val="tx1"/>
                                          </a:solidFill>
                                          <a:latin typeface="Cambria Math" panose="02040503050406030204" pitchFamily="18" charset="0"/>
                                        </a:rPr>
                                        <m:t>𝑦</m:t>
                                      </m:r>
                                    </m:e>
                                  </m:acc>
                                </m:e>
                                <m:sub>
                                  <m:r>
                                    <a:rPr lang="en-US" sz="2100" i="1">
                                      <a:latin typeface="Cambria Math" panose="02040503050406030204" pitchFamily="18" charset="0"/>
                                    </a:rPr>
                                    <m:t>𝑖</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solidFill>
                                        <a:schemeClr val="tx1"/>
                                      </a:solidFill>
                                      <a:latin typeface="Cambria Math" panose="02040503050406030204" pitchFamily="18" charset="0"/>
                                    </a:rPr>
                                    <m:t>𝑦</m:t>
                                  </m:r>
                                </m:e>
                                <m:sub>
                                  <m:r>
                                    <a:rPr lang="en-US" sz="2100" i="1">
                                      <a:latin typeface="Cambria Math" panose="02040503050406030204" pitchFamily="18" charset="0"/>
                                    </a:rPr>
                                    <m:t>𝑖</m:t>
                                  </m:r>
                                </m:sub>
                              </m:sSub>
                              <m:r>
                                <a:rPr lang="en-US" sz="2100" i="1">
                                  <a:latin typeface="Cambria Math" panose="02040503050406030204" pitchFamily="18" charset="0"/>
                                </a:rPr>
                                <m:t>)</m:t>
                              </m:r>
                            </m:e>
                          </m:nary>
                        </m:e>
                      </m:d>
                    </m:oMath>
                  </m:oMathPara>
                </a14:m>
                <a:endParaRPr lang="en-US" sz="2100"/>
              </a:p>
              <a:p>
                <a:pPr marL="520700" indent="-342900">
                  <a:lnSpc>
                    <a:spcPct val="150000"/>
                  </a:lnSpc>
                  <a:spcBef>
                    <a:spcPts val="0"/>
                  </a:spcBef>
                </a:pPr>
                <a:r>
                  <a:rPr lang="en-US" sz="2100"/>
                  <a:t>Ta thường sử dụng sai số trung bình như một độ đo sai số tổng thể:</a:t>
                </a:r>
              </a:p>
              <a:p>
                <a:pPr marL="177800" indent="0">
                  <a:lnSpc>
                    <a:spcPct val="100000"/>
                  </a:lnSpc>
                  <a:spcBef>
                    <a:spcPts val="0"/>
                  </a:spcBef>
                  <a:buNone/>
                </a:pPr>
                <a14:m>
                  <m:oMathPara xmlns:m="http://schemas.openxmlformats.org/officeDocument/2006/math">
                    <m:oMathParaPr>
                      <m:jc m:val="centerGroup"/>
                    </m:oMathParaPr>
                    <m:oMath xmlns:m="http://schemas.openxmlformats.org/officeDocument/2006/math">
                      <m:r>
                        <a:rPr lang="en-US" sz="2100" i="1">
                          <a:solidFill>
                            <a:schemeClr val="tx1"/>
                          </a:solidFill>
                          <a:latin typeface="Cambria Math" panose="02040503050406030204" pitchFamily="18" charset="0"/>
                        </a:rPr>
                        <m:t>𝐸</m:t>
                      </m:r>
                      <m:r>
                        <a:rPr lang="en-US" sz="2100" i="1">
                          <a:solidFill>
                            <a:schemeClr val="tx1"/>
                          </a:solidFill>
                          <a:latin typeface="Cambria Math" panose="02040503050406030204" pitchFamily="18" charset="0"/>
                        </a:rPr>
                        <m:t>(</m:t>
                      </m:r>
                      <m:acc>
                        <m:accPr>
                          <m:chr m:val="̂"/>
                          <m:ctrlPr>
                            <a:rPr lang="en-US" sz="2100" i="1">
                              <a:solidFill>
                                <a:schemeClr val="tx1"/>
                              </a:solidFill>
                              <a:latin typeface="Cambria Math" panose="02040503050406030204" pitchFamily="18" charset="0"/>
                            </a:rPr>
                          </m:ctrlPr>
                        </m:accPr>
                        <m:e>
                          <m:r>
                            <a:rPr lang="en-US" sz="2100" i="1">
                              <a:solidFill>
                                <a:schemeClr val="tx1"/>
                              </a:solidFill>
                              <a:latin typeface="Cambria Math" panose="02040503050406030204" pitchFamily="18" charset="0"/>
                            </a:rPr>
                            <m:t>𝑓</m:t>
                          </m:r>
                        </m:e>
                      </m:acc>
                      <m:r>
                        <a:rPr lang="en-US" sz="2100" i="1">
                          <a:solidFill>
                            <a:schemeClr val="tx1"/>
                          </a:solidFill>
                          <a:latin typeface="Cambria Math" panose="02040503050406030204" pitchFamily="18" charset="0"/>
                        </a:rPr>
                        <m:t>,</m:t>
                      </m:r>
                      <m:r>
                        <a:rPr lang="en-US" sz="2100" i="1">
                          <a:solidFill>
                            <a:schemeClr val="tx1"/>
                          </a:solidFill>
                          <a:latin typeface="Cambria Math" panose="02040503050406030204" pitchFamily="18" charset="0"/>
                        </a:rPr>
                        <m:t>𝑓</m:t>
                      </m:r>
                      <m:r>
                        <a:rPr lang="en-US" sz="2100" i="1">
                          <a:solidFill>
                            <a:schemeClr val="tx1"/>
                          </a:solidFill>
                          <a:latin typeface="Cambria Math" panose="02040503050406030204" pitchFamily="18" charset="0"/>
                        </a:rPr>
                        <m:t>)</m:t>
                      </m:r>
                      <m:r>
                        <m:rPr>
                          <m:nor/>
                        </m:rPr>
                        <a:rPr lang="en-US" sz="2100">
                          <a:solidFill>
                            <a:schemeClr val="tx1"/>
                          </a:solidFill>
                          <a:latin typeface="Cambria Math" panose="02040503050406030204" pitchFamily="18" charset="0"/>
                        </a:rPr>
                        <m:t>=</m:t>
                      </m:r>
                      <m:f>
                        <m:fPr>
                          <m:ctrlPr>
                            <a:rPr lang="en-US" sz="2100" i="1" smtClean="0">
                              <a:solidFill>
                                <a:schemeClr val="tx1"/>
                              </a:solidFill>
                              <a:latin typeface="Cambria Math" panose="02040503050406030204" pitchFamily="18" charset="0"/>
                            </a:rPr>
                          </m:ctrlPr>
                        </m:fPr>
                        <m:num>
                          <m:r>
                            <a:rPr lang="en-US" sz="2100" b="0" i="1" smtClean="0">
                              <a:solidFill>
                                <a:schemeClr val="tx1"/>
                              </a:solidFill>
                              <a:latin typeface="Cambria Math" panose="02040503050406030204" pitchFamily="18" charset="0"/>
                            </a:rPr>
                            <m:t>1</m:t>
                          </m:r>
                        </m:num>
                        <m:den>
                          <m:r>
                            <a:rPr lang="en-US" sz="2100" b="0" i="1" smtClean="0">
                              <a:solidFill>
                                <a:schemeClr val="tx1"/>
                              </a:solidFill>
                              <a:latin typeface="Cambria Math" panose="02040503050406030204" pitchFamily="18" charset="0"/>
                            </a:rPr>
                            <m:t>𝑛</m:t>
                          </m:r>
                        </m:den>
                      </m:f>
                      <m:d>
                        <m:dPr>
                          <m:ctrlPr>
                            <a:rPr lang="en-US" sz="2100" i="1">
                              <a:solidFill>
                                <a:schemeClr val="tx1"/>
                              </a:solidFill>
                              <a:latin typeface="Cambria Math" panose="02040503050406030204" pitchFamily="18" charset="0"/>
                            </a:rPr>
                          </m:ctrlPr>
                        </m:dPr>
                        <m:e>
                          <m:nary>
                            <m:naryPr>
                              <m:chr m:val="∑"/>
                              <m:supHide m:val="on"/>
                              <m:ctrlPr>
                                <a:rPr lang="en-US" sz="2100" i="1" smtClean="0">
                                  <a:solidFill>
                                    <a:schemeClr val="tx1"/>
                                  </a:solidFill>
                                  <a:latin typeface="Cambria Math" panose="02040503050406030204" pitchFamily="18" charset="0"/>
                                </a:rPr>
                              </m:ctrlPr>
                            </m:naryPr>
                            <m:sub>
                              <m:r>
                                <m:rPr>
                                  <m:brk m:alnAt="7"/>
                                </m:rPr>
                                <a:rPr lang="en-US" sz="2100" b="0" i="1" smtClean="0">
                                  <a:solidFill>
                                    <a:schemeClr val="tx1"/>
                                  </a:solidFill>
                                  <a:latin typeface="Cambria Math" panose="02040503050406030204" pitchFamily="18" charset="0"/>
                                </a:rPr>
                                <m:t>𝑖</m:t>
                              </m:r>
                            </m:sub>
                            <m:sup/>
                            <m:e>
                              <m:sSub>
                                <m:sSubPr>
                                  <m:ctrlPr>
                                    <a:rPr lang="en-US" sz="2100" i="1">
                                      <a:latin typeface="Cambria Math" panose="02040503050406030204" pitchFamily="18" charset="0"/>
                                    </a:rPr>
                                  </m:ctrlPr>
                                </m:sSubPr>
                                <m:e>
                                  <m:r>
                                    <a:rPr lang="en-US" sz="2100" i="1">
                                      <a:latin typeface="Cambria Math" panose="02040503050406030204" pitchFamily="18" charset="0"/>
                                    </a:rPr>
                                    <m:t>𝑒𝑟𝑟</m:t>
                                  </m:r>
                                </m:e>
                                <m:sub>
                                  <m:r>
                                    <a:rPr lang="en-US" sz="2100" i="1">
                                      <a:latin typeface="Cambria Math" panose="02040503050406030204" pitchFamily="18" charset="0"/>
                                    </a:rPr>
                                    <m:t>𝑖</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acc>
                                    <m:accPr>
                                      <m:chr m:val="̂"/>
                                      <m:ctrlPr>
                                        <a:rPr lang="en-US" sz="2100" i="1">
                                          <a:solidFill>
                                            <a:schemeClr val="tx1"/>
                                          </a:solidFill>
                                          <a:latin typeface="Cambria Math" panose="02040503050406030204" pitchFamily="18" charset="0"/>
                                        </a:rPr>
                                      </m:ctrlPr>
                                    </m:accPr>
                                    <m:e>
                                      <m:r>
                                        <a:rPr lang="en-US" sz="2100" i="1">
                                          <a:solidFill>
                                            <a:schemeClr val="tx1"/>
                                          </a:solidFill>
                                          <a:latin typeface="Cambria Math" panose="02040503050406030204" pitchFamily="18" charset="0"/>
                                        </a:rPr>
                                        <m:t>𝑦</m:t>
                                      </m:r>
                                    </m:e>
                                  </m:acc>
                                </m:e>
                                <m:sub>
                                  <m:r>
                                    <a:rPr lang="en-US" sz="2100" i="1">
                                      <a:latin typeface="Cambria Math" panose="02040503050406030204" pitchFamily="18" charset="0"/>
                                    </a:rPr>
                                    <m:t>𝑖</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solidFill>
                                        <a:schemeClr val="tx1"/>
                                      </a:solidFill>
                                      <a:latin typeface="Cambria Math" panose="02040503050406030204" pitchFamily="18" charset="0"/>
                                    </a:rPr>
                                    <m:t>𝑦</m:t>
                                  </m:r>
                                </m:e>
                                <m:sub>
                                  <m:r>
                                    <a:rPr lang="en-US" sz="2100" i="1">
                                      <a:latin typeface="Cambria Math" panose="02040503050406030204" pitchFamily="18" charset="0"/>
                                    </a:rPr>
                                    <m:t>𝑖</m:t>
                                  </m:r>
                                </m:sub>
                              </m:sSub>
                              <m:r>
                                <a:rPr lang="en-US" sz="2100" i="1">
                                  <a:latin typeface="Cambria Math" panose="02040503050406030204" pitchFamily="18" charset="0"/>
                                </a:rPr>
                                <m:t>)</m:t>
                              </m:r>
                            </m:e>
                          </m:nary>
                        </m:e>
                      </m:d>
                    </m:oMath>
                  </m:oMathPara>
                </a14:m>
                <a:endParaRPr lang="en-US" sz="2100"/>
              </a:p>
              <a:p>
                <a:pPr marL="520700" indent="-342900">
                  <a:lnSpc>
                    <a:spcPct val="114000"/>
                  </a:lnSpc>
                  <a:spcBef>
                    <a:spcPts val="0"/>
                  </a:spcBef>
                </a:pPr>
                <a:endParaRPr lang="en-US" sz="2400" dirty="0"/>
              </a:p>
            </p:txBody>
          </p:sp>
        </mc:Choice>
        <mc:Fallback xmlns="">
          <p:sp>
            <p:nvSpPr>
              <p:cNvPr id="374" name="Google Shape;374;p5">
                <a:extLst>
                  <a:ext uri="{FF2B5EF4-FFF2-40B4-BE49-F238E27FC236}">
                    <a16:creationId xmlns:a16="http://schemas.microsoft.com/office/drawing/2014/main" id="{349CAE7A-2909-EBED-5FF5-C1EF2988EA59}"/>
                  </a:ext>
                </a:extLst>
              </p:cNvPr>
              <p:cNvSpPr txBox="1">
                <a:spLocks noGrp="1" noRot="1" noChangeAspect="1" noMove="1" noResize="1" noEditPoints="1" noAdjustHandles="1" noChangeArrowheads="1" noChangeShapeType="1" noTextEdit="1"/>
              </p:cNvSpPr>
              <p:nvPr>
                <p:ph type="body" idx="1"/>
              </p:nvPr>
            </p:nvSpPr>
            <p:spPr>
              <a:xfrm>
                <a:off x="512953" y="877508"/>
                <a:ext cx="11419019" cy="5763924"/>
              </a:xfrm>
              <a:prstGeom prst="rect">
                <a:avLst/>
              </a:prstGeom>
              <a:blipFill>
                <a:blip r:embed="rId3"/>
                <a:stretch>
                  <a:fillRect t="-317" r="-641"/>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AA1C1100-3E64-5ACB-1900-86D3A4B1C542}"/>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C76766E5-AA02-0DBC-D258-DC8B03C20DF8}"/>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11</a:t>
            </a:fld>
            <a:endParaRPr/>
          </a:p>
        </p:txBody>
      </p:sp>
    </p:spTree>
    <p:extLst>
      <p:ext uri="{BB962C8B-B14F-4D97-AF65-F5344CB8AC3E}">
        <p14:creationId xmlns:p14="http://schemas.microsoft.com/office/powerpoint/2010/main" val="89477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5B07101E-E910-24F4-2D33-59BF3094D4CC}"/>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E98D7EF1-BD1B-80E0-F0C6-C019EE4A7ECC}"/>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Độ đo sai số (error measure)</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45FB1F64-41AF-D60E-D379-30FC08D29E9C}"/>
                  </a:ext>
                </a:extLst>
              </p:cNvPr>
              <p:cNvSpPr txBox="1">
                <a:spLocks noGrp="1"/>
              </p:cNvSpPr>
              <p:nvPr>
                <p:ph type="body" idx="1"/>
              </p:nvPr>
            </p:nvSpPr>
            <p:spPr>
              <a:xfrm>
                <a:off x="512953" y="877508"/>
                <a:ext cx="11419019"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r>
                  <a:rPr lang="en-US" sz="2200"/>
                  <a:t>Sai số bình phương (squared error): </a:t>
                </a:r>
                <a14:m>
                  <m:oMath xmlns:m="http://schemas.openxmlformats.org/officeDocument/2006/math">
                    <m:r>
                      <a:rPr lang="en-US" sz="2400" i="1">
                        <a:solidFill>
                          <a:schemeClr val="tx1"/>
                        </a:solidFill>
                        <a:latin typeface="Cambria Math" panose="02040503050406030204" pitchFamily="18" charset="0"/>
                      </a:rPr>
                      <m:t>𝑒</m:t>
                    </m:r>
                    <m:r>
                      <a:rPr lang="en-US" sz="2400" b="0" i="1" smtClean="0">
                        <a:solidFill>
                          <a:schemeClr val="tx1"/>
                        </a:solidFill>
                        <a:latin typeface="Cambria Math" panose="02040503050406030204" pitchFamily="18" charset="0"/>
                      </a:rPr>
                      <m:t>𝑟𝑟</m:t>
                    </m:r>
                    <m:d>
                      <m:dPr>
                        <m:ctrlPr>
                          <a:rPr lang="en-US" sz="2400" b="0" i="1" smtClean="0">
                            <a:solidFill>
                              <a:schemeClr val="tx1"/>
                            </a:solidFill>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e>
                          <m:sub>
                            <m:r>
                              <a:rPr lang="en-US" sz="2400" i="1">
                                <a:latin typeface="Cambria Math" panose="02040503050406030204" pitchFamily="18" charset="0"/>
                              </a:rPr>
                              <m:t>𝑖</m:t>
                            </m:r>
                          </m:sub>
                        </m:sSub>
                        <m:r>
                          <a:rPr lang="en-US" sz="2400" i="1">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solidFill>
                                  <a:schemeClr val="tx1"/>
                                </a:solidFill>
                                <a:latin typeface="Cambria Math" panose="02040503050406030204" pitchFamily="18" charset="0"/>
                              </a:rPr>
                              <m:t>𝑦</m:t>
                            </m:r>
                          </m:e>
                          <m:sub>
                            <m:r>
                              <a:rPr lang="en-US" sz="2400" i="1">
                                <a:latin typeface="Cambria Math" panose="02040503050406030204" pitchFamily="18" charset="0"/>
                              </a:rPr>
                              <m:t>𝑖</m:t>
                            </m:r>
                          </m:sub>
                        </m:sSub>
                      </m:e>
                    </m:d>
                    <m:r>
                      <a:rPr lang="en-US" sz="2400" b="0" i="1" smtClean="0">
                        <a:solidFill>
                          <a:schemeClr val="tx1"/>
                        </a:solidFill>
                        <a:latin typeface="Cambria Math" panose="02040503050406030204" pitchFamily="18" charset="0"/>
                      </a:rPr>
                      <m:t>=</m:t>
                    </m:r>
                    <m:sSup>
                      <m:sSupPr>
                        <m:ctrlPr>
                          <a:rPr lang="en-US" sz="2400" b="0" i="1" smtClean="0">
                            <a:solidFill>
                              <a:schemeClr val="tx1"/>
                            </a:solidFill>
                            <a:latin typeface="Cambria Math" panose="02040503050406030204" pitchFamily="18" charset="0"/>
                          </a:rPr>
                        </m:ctrlPr>
                      </m:sSupPr>
                      <m:e>
                        <m:d>
                          <m:dPr>
                            <m:ctrlPr>
                              <a:rPr lang="en-US" sz="2400" b="0" i="1" smtClean="0">
                                <a:solidFill>
                                  <a:schemeClr val="tx1"/>
                                </a:solidFill>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e>
                              <m:sub>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solidFill>
                                      <a:schemeClr val="tx1"/>
                                    </a:solidFill>
                                    <a:latin typeface="Cambria Math" panose="02040503050406030204" pitchFamily="18" charset="0"/>
                                  </a:rPr>
                                  <m:t>𝑦</m:t>
                                </m:r>
                              </m:e>
                              <m:sub>
                                <m:r>
                                  <a:rPr lang="en-US" sz="2400" i="1">
                                    <a:latin typeface="Cambria Math" panose="02040503050406030204" pitchFamily="18" charset="0"/>
                                  </a:rPr>
                                  <m:t>𝑖</m:t>
                                </m:r>
                              </m:sub>
                            </m:sSub>
                          </m:e>
                        </m:d>
                      </m:e>
                      <m:sup>
                        <m:r>
                          <a:rPr lang="en-US" sz="2400" b="0" i="1" smtClean="0">
                            <a:solidFill>
                              <a:schemeClr val="tx1"/>
                            </a:solidFill>
                            <a:latin typeface="Cambria Math" panose="02040503050406030204" pitchFamily="18" charset="0"/>
                          </a:rPr>
                          <m:t>2</m:t>
                        </m:r>
                      </m:sup>
                    </m:sSup>
                  </m:oMath>
                </a14:m>
                <a:endParaRPr lang="en-US" sz="2200"/>
              </a:p>
              <a:p>
                <a:pPr marL="520700" indent="-342900">
                  <a:lnSpc>
                    <a:spcPct val="150000"/>
                  </a:lnSpc>
                  <a:spcBef>
                    <a:spcPts val="0"/>
                  </a:spcBef>
                </a:pPr>
                <a:r>
                  <a:rPr lang="en-US" sz="2200"/>
                  <a:t>Sai số tuyệt đối (absolute error): </a:t>
                </a:r>
                <a14:m>
                  <m:oMath xmlns:m="http://schemas.openxmlformats.org/officeDocument/2006/math">
                    <m:r>
                      <a:rPr lang="en-US" sz="2000" i="1">
                        <a:solidFill>
                          <a:schemeClr val="tx1"/>
                        </a:solidFill>
                        <a:latin typeface="Cambria Math" panose="02040503050406030204" pitchFamily="18" charset="0"/>
                      </a:rPr>
                      <m:t>𝑒𝑟𝑟</m:t>
                    </m:r>
                    <m:d>
                      <m:dPr>
                        <m:ctrlPr>
                          <a:rPr lang="en-US" sz="2000" i="1">
                            <a:solidFill>
                              <a:schemeClr val="tx1"/>
                            </a:solidFill>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𝑦</m:t>
                                </m:r>
                              </m:e>
                            </m:acc>
                          </m:e>
                          <m:sub>
                            <m:r>
                              <a:rPr lang="en-US" sz="2000" i="1">
                                <a:latin typeface="Cambria Math" panose="02040503050406030204" pitchFamily="18" charset="0"/>
                              </a:rPr>
                              <m:t>𝑖</m:t>
                            </m:r>
                          </m:sub>
                        </m:sSub>
                        <m:r>
                          <a:rPr lang="en-US" sz="2000" i="1">
                            <a:solidFill>
                              <a:schemeClr val="tx1"/>
                            </a:solidFill>
                            <a:latin typeface="Cambria Math" panose="02040503050406030204" pitchFamily="18" charset="0"/>
                          </a:rPr>
                          <m:t>,</m:t>
                        </m:r>
                        <m:sSub>
                          <m:sSubPr>
                            <m:ctrlPr>
                              <a:rPr lang="en-US" sz="2000" i="1">
                                <a:latin typeface="Cambria Math" panose="02040503050406030204" pitchFamily="18" charset="0"/>
                              </a:rPr>
                            </m:ctrlPr>
                          </m:sSubPr>
                          <m:e>
                            <m:r>
                              <a:rPr lang="en-US" sz="2000" i="1">
                                <a:solidFill>
                                  <a:schemeClr val="tx1"/>
                                </a:solidFill>
                                <a:latin typeface="Cambria Math" panose="02040503050406030204" pitchFamily="18" charset="0"/>
                              </a:rPr>
                              <m:t>𝑦</m:t>
                            </m:r>
                          </m:e>
                          <m:sub>
                            <m:r>
                              <a:rPr lang="en-US" sz="2000" i="1">
                                <a:latin typeface="Cambria Math" panose="02040503050406030204" pitchFamily="18" charset="0"/>
                              </a:rPr>
                              <m:t>𝑖</m:t>
                            </m:r>
                          </m:sub>
                        </m:sSub>
                      </m:e>
                    </m:d>
                    <m:r>
                      <a:rPr lang="en-US" sz="2000" i="1">
                        <a:solidFill>
                          <a:schemeClr val="tx1"/>
                        </a:solidFill>
                        <a:latin typeface="Cambria Math" panose="02040503050406030204" pitchFamily="18" charset="0"/>
                      </a:rPr>
                      <m:t>=</m:t>
                    </m:r>
                    <m:d>
                      <m:dPr>
                        <m:begChr m:val="|"/>
                        <m:endChr m:val="|"/>
                        <m:ctrlPr>
                          <a:rPr lang="en-US" sz="2000" i="1" smtClean="0">
                            <a:solidFill>
                              <a:schemeClr val="tx1"/>
                            </a:solidFill>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𝑦</m:t>
                                </m:r>
                              </m:e>
                            </m:acc>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solidFill>
                                  <a:schemeClr val="tx1"/>
                                </a:solidFill>
                                <a:latin typeface="Cambria Math" panose="02040503050406030204" pitchFamily="18" charset="0"/>
                              </a:rPr>
                              <m:t>𝑦</m:t>
                            </m:r>
                          </m:e>
                          <m:sub>
                            <m:r>
                              <a:rPr lang="en-US" sz="2000" i="1">
                                <a:latin typeface="Cambria Math" panose="02040503050406030204" pitchFamily="18" charset="0"/>
                              </a:rPr>
                              <m:t>𝑖</m:t>
                            </m:r>
                          </m:sub>
                        </m:sSub>
                      </m:e>
                    </m:d>
                  </m:oMath>
                </a14:m>
                <a:endParaRPr lang="en-US" sz="2200"/>
              </a:p>
              <a:p>
                <a:pPr marL="520700" indent="-342900">
                  <a:lnSpc>
                    <a:spcPct val="150000"/>
                  </a:lnSpc>
                  <a:spcBef>
                    <a:spcPts val="0"/>
                  </a:spcBef>
                </a:pPr>
                <a:r>
                  <a:rPr lang="en-US" sz="2200"/>
                  <a:t>Sai số phân lớp (misclassification error): </a:t>
                </a:r>
                <a14:m>
                  <m:oMath xmlns:m="http://schemas.openxmlformats.org/officeDocument/2006/math">
                    <m:r>
                      <a:rPr lang="en-US" sz="2400" i="1">
                        <a:solidFill>
                          <a:schemeClr val="tx1"/>
                        </a:solidFill>
                        <a:latin typeface="Cambria Math" panose="02040503050406030204" pitchFamily="18" charset="0"/>
                      </a:rPr>
                      <m:t>𝑒𝑟𝑟</m:t>
                    </m:r>
                    <m:d>
                      <m:dPr>
                        <m:ctrlPr>
                          <a:rPr lang="en-US" sz="2400" i="1">
                            <a:solidFill>
                              <a:schemeClr val="tx1"/>
                            </a:solidFill>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e>
                          <m:sub>
                            <m:r>
                              <a:rPr lang="en-US" sz="2400" i="1">
                                <a:latin typeface="Cambria Math" panose="02040503050406030204" pitchFamily="18" charset="0"/>
                              </a:rPr>
                              <m:t>𝑖</m:t>
                            </m:r>
                          </m:sub>
                        </m:sSub>
                        <m:r>
                          <a:rPr lang="en-US" sz="2400" i="1">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r>
                              <a:rPr lang="en-US" sz="2400" i="1">
                                <a:solidFill>
                                  <a:schemeClr val="tx1"/>
                                </a:solidFill>
                                <a:latin typeface="Cambria Math" panose="02040503050406030204" pitchFamily="18" charset="0"/>
                              </a:rPr>
                              <m:t>𝑦</m:t>
                            </m:r>
                          </m:e>
                          <m:sub>
                            <m:r>
                              <a:rPr lang="en-US" sz="2400" i="1">
                                <a:latin typeface="Cambria Math" panose="02040503050406030204" pitchFamily="18" charset="0"/>
                              </a:rPr>
                              <m:t>𝑖</m:t>
                            </m:r>
                          </m:sub>
                        </m:sSub>
                      </m:e>
                    </m:d>
                    <m:r>
                      <a:rPr lang="en-US" sz="2400" i="1">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𝟏</m:t>
                    </m:r>
                    <m:d>
                      <m:dPr>
                        <m:begChr m:val="["/>
                        <m:endChr m:val="]"/>
                        <m:ctrlPr>
                          <a:rPr lang="en-US" sz="2400" b="1" i="1" smtClean="0">
                            <a:solidFill>
                              <a:schemeClr val="tx1"/>
                            </a:solidFill>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e>
                          <m:sub>
                            <m:r>
                              <a:rPr lang="en-US" sz="2400" i="1">
                                <a:latin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solidFill>
                                  <a:schemeClr val="tx1"/>
                                </a:solidFill>
                                <a:latin typeface="Cambria Math" panose="02040503050406030204" pitchFamily="18" charset="0"/>
                              </a:rPr>
                              <m:t>𝑦</m:t>
                            </m:r>
                          </m:e>
                          <m:sub>
                            <m:r>
                              <a:rPr lang="en-US" sz="2400" i="1">
                                <a:latin typeface="Cambria Math" panose="02040503050406030204" pitchFamily="18" charset="0"/>
                              </a:rPr>
                              <m:t>𝑖</m:t>
                            </m:r>
                          </m:sub>
                        </m:sSub>
                      </m:e>
                    </m:d>
                  </m:oMath>
                </a14:m>
                <a:endParaRPr lang="en-US" sz="2200"/>
              </a:p>
              <a:p>
                <a:pPr marL="520700" indent="-342900">
                  <a:lnSpc>
                    <a:spcPct val="114000"/>
                  </a:lnSpc>
                  <a:spcBef>
                    <a:spcPts val="0"/>
                  </a:spcBef>
                </a:pPr>
                <a:r>
                  <a:rPr lang="en-US" sz="2400"/>
                  <a:t>…</a:t>
                </a:r>
              </a:p>
              <a:p>
                <a:pPr marL="520700" indent="-342900">
                  <a:lnSpc>
                    <a:spcPct val="114000"/>
                  </a:lnSpc>
                  <a:spcBef>
                    <a:spcPts val="0"/>
                  </a:spcBef>
                  <a:buFont typeface="Wingdings" panose="05000000000000000000" pitchFamily="2" charset="2"/>
                  <a:buChar char="Ø"/>
                </a:pPr>
                <a:r>
                  <a:rPr lang="en-US" sz="2400"/>
                  <a:t>Các độ đo sai số trên các điểm dữ liệu còn được gọi là hàm mất mát (loss function).</a:t>
                </a:r>
                <a:endParaRPr lang="en-US" sz="2400" dirty="0"/>
              </a:p>
            </p:txBody>
          </p:sp>
        </mc:Choice>
        <mc:Fallback xmlns="">
          <p:sp>
            <p:nvSpPr>
              <p:cNvPr id="374" name="Google Shape;374;p5">
                <a:extLst>
                  <a:ext uri="{FF2B5EF4-FFF2-40B4-BE49-F238E27FC236}">
                    <a16:creationId xmlns:a16="http://schemas.microsoft.com/office/drawing/2014/main" id="{45FB1F64-41AF-D60E-D379-30FC08D29E9C}"/>
                  </a:ext>
                </a:extLst>
              </p:cNvPr>
              <p:cNvSpPr txBox="1">
                <a:spLocks noGrp="1" noRot="1" noChangeAspect="1" noMove="1" noResize="1" noEditPoints="1" noAdjustHandles="1" noChangeArrowheads="1" noChangeShapeType="1" noTextEdit="1"/>
              </p:cNvSpPr>
              <p:nvPr>
                <p:ph type="body" idx="1"/>
              </p:nvPr>
            </p:nvSpPr>
            <p:spPr>
              <a:xfrm>
                <a:off x="512953" y="877508"/>
                <a:ext cx="11419019" cy="5763924"/>
              </a:xfrm>
              <a:prstGeom prst="rect">
                <a:avLst/>
              </a:prstGeom>
              <a:blipFill>
                <a:blip r:embed="rId3"/>
                <a:stretch>
                  <a:fillRect r="-854"/>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871E9B8A-399D-C066-D64E-81BD6C303DC3}"/>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74AC6E1D-0DBC-611B-364F-29907476ED53}"/>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12</a:t>
            </a:fld>
            <a:endParaRPr/>
          </a:p>
        </p:txBody>
      </p:sp>
    </p:spTree>
    <p:extLst>
      <p:ext uri="{BB962C8B-B14F-4D97-AF65-F5344CB8AC3E}">
        <p14:creationId xmlns:p14="http://schemas.microsoft.com/office/powerpoint/2010/main" val="169385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C88AFEB0-2426-B963-FEBA-CCD1B9CD6FEB}"/>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EB52834F-BBC5-6A9F-2A54-7DDA1CCD699B}"/>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Hai loại sai số</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3BA53CCB-2050-BD2D-F447-707EDB58D068}"/>
                  </a:ext>
                </a:extLst>
              </p:cNvPr>
              <p:cNvSpPr txBox="1">
                <a:spLocks noGrp="1"/>
              </p:cNvSpPr>
              <p:nvPr>
                <p:ph type="body" idx="1"/>
              </p:nvPr>
            </p:nvSpPr>
            <p:spPr>
              <a:xfrm>
                <a:off x="512953" y="877508"/>
                <a:ext cx="11419019" cy="5763924"/>
              </a:xfrm>
              <a:prstGeom prst="rect">
                <a:avLst/>
              </a:prstGeom>
              <a:noFill/>
              <a:ln>
                <a:noFill/>
              </a:ln>
            </p:spPr>
            <p:txBody>
              <a:bodyPr spcFirstLastPara="1" wrap="square" lIns="91425" tIns="45700" rIns="91425" bIns="45700" anchor="t" anchorCtr="0">
                <a:noAutofit/>
              </a:bodyPr>
              <a:lstStyle/>
              <a:p>
                <a:pPr marL="520700" indent="-342900">
                  <a:lnSpc>
                    <a:spcPct val="110000"/>
                  </a:lnSpc>
                  <a:spcBef>
                    <a:spcPts val="0"/>
                  </a:spcBef>
                </a:pPr>
                <a:r>
                  <a:rPr lang="en-US" sz="2200" dirty="0"/>
                  <a:t>Hai </a:t>
                </a:r>
                <a:r>
                  <a:rPr lang="en-US" sz="2200" dirty="0" err="1"/>
                  <a:t>loại</a:t>
                </a:r>
                <a:r>
                  <a:rPr lang="en-US" sz="2200" dirty="0"/>
                  <a:t> </a:t>
                </a:r>
                <a:r>
                  <a:rPr lang="en-US" sz="2200" dirty="0" err="1"/>
                  <a:t>độ</a:t>
                </a:r>
                <a:r>
                  <a:rPr lang="en-US" sz="2200" dirty="0"/>
                  <a:t> </a:t>
                </a:r>
                <a:r>
                  <a:rPr lang="en-US" sz="2200" dirty="0" err="1"/>
                  <a:t>đo</a:t>
                </a:r>
                <a:r>
                  <a:rPr lang="en-US" sz="2200" dirty="0"/>
                  <a:t> </a:t>
                </a:r>
                <a:r>
                  <a:rPr lang="en-US" sz="2200" dirty="0" err="1"/>
                  <a:t>sai</a:t>
                </a:r>
                <a:r>
                  <a:rPr lang="en-US" sz="2200" dirty="0"/>
                  <a:t> </a:t>
                </a:r>
                <a:r>
                  <a:rPr lang="en-US" sz="2200" dirty="0" err="1"/>
                  <a:t>số</a:t>
                </a:r>
                <a:r>
                  <a:rPr lang="en-US" sz="2200" dirty="0"/>
                  <a:t> </a:t>
                </a:r>
                <a:r>
                  <a:rPr lang="en-US" sz="2200" dirty="0" err="1"/>
                  <a:t>tổng</a:t>
                </a:r>
                <a:r>
                  <a:rPr lang="en-US" sz="2200" dirty="0"/>
                  <a:t> </a:t>
                </a:r>
                <a:r>
                  <a:rPr lang="en-US" sz="2200" dirty="0" err="1"/>
                  <a:t>thể</a:t>
                </a:r>
                <a:r>
                  <a:rPr lang="en-US" sz="2200" dirty="0"/>
                  <a:t> </a:t>
                </a:r>
                <a:r>
                  <a:rPr lang="en-US" sz="2200" dirty="0" err="1"/>
                  <a:t>được</a:t>
                </a:r>
                <a:r>
                  <a:rPr lang="en-US" sz="2200" dirty="0"/>
                  <a:t> </a:t>
                </a:r>
                <a:r>
                  <a:rPr lang="en-US" sz="2200" dirty="0" err="1"/>
                  <a:t>định</a:t>
                </a:r>
                <a:r>
                  <a:rPr lang="en-US" sz="2200" dirty="0"/>
                  <a:t> </a:t>
                </a:r>
                <a:r>
                  <a:rPr lang="en-US" sz="2200" dirty="0" err="1"/>
                  <a:t>nghĩa</a:t>
                </a:r>
                <a:r>
                  <a:rPr lang="en-US" sz="2200" dirty="0"/>
                  <a:t> </a:t>
                </a:r>
                <a:r>
                  <a:rPr lang="en-US" sz="2200" dirty="0" err="1"/>
                  <a:t>trên</a:t>
                </a:r>
                <a:r>
                  <a:rPr lang="en-US" sz="2200" dirty="0"/>
                  <a:t> </a:t>
                </a:r>
                <a:r>
                  <a:rPr lang="en-US" sz="2200" dirty="0" err="1"/>
                  <a:t>loại</a:t>
                </a:r>
                <a:r>
                  <a:rPr lang="en-US" sz="2200" dirty="0"/>
                  <a:t> </a:t>
                </a:r>
                <a:r>
                  <a:rPr lang="en-US" sz="2200" dirty="0" err="1"/>
                  <a:t>dữ</a:t>
                </a:r>
                <a:r>
                  <a:rPr lang="en-US" sz="2200" dirty="0"/>
                  <a:t> </a:t>
                </a:r>
                <a:r>
                  <a:rPr lang="en-US" sz="2200" dirty="0" err="1"/>
                  <a:t>liệu</a:t>
                </a:r>
                <a:r>
                  <a:rPr lang="en-US" sz="2200" dirty="0"/>
                  <a:t> </a:t>
                </a:r>
                <a:r>
                  <a:rPr lang="en-US" sz="2200" dirty="0" err="1"/>
                  <a:t>được</a:t>
                </a:r>
                <a:r>
                  <a:rPr lang="en-US" sz="2200" dirty="0"/>
                  <a:t> </a:t>
                </a:r>
                <a:r>
                  <a:rPr lang="en-US" sz="2200" dirty="0" err="1"/>
                  <a:t>dùng</a:t>
                </a:r>
                <a:r>
                  <a:rPr lang="en-US" sz="2200" dirty="0"/>
                  <a:t> </a:t>
                </a:r>
                <a:r>
                  <a:rPr lang="en-US" sz="2200" dirty="0" err="1"/>
                  <a:t>để</a:t>
                </a:r>
                <a:r>
                  <a:rPr lang="en-US" sz="2200" dirty="0"/>
                  <a:t> </a:t>
                </a:r>
                <a:r>
                  <a:rPr lang="en-US" sz="2200" dirty="0" err="1"/>
                  <a:t>đánh</a:t>
                </a:r>
                <a:r>
                  <a:rPr lang="en-US" sz="2200" dirty="0"/>
                  <a:t> </a:t>
                </a:r>
                <a:r>
                  <a:rPr lang="en-US" sz="2200" dirty="0" err="1"/>
                  <a:t>giá</a:t>
                </a:r>
                <a:r>
                  <a:rPr lang="en-US" sz="2200" dirty="0"/>
                  <a:t> </a:t>
                </a:r>
                <a:r>
                  <a:rPr lang="en-US" sz="2200" dirty="0" err="1"/>
                  <a:t>sai</a:t>
                </a:r>
                <a:r>
                  <a:rPr lang="en-US" sz="2200" dirty="0"/>
                  <a:t> </a:t>
                </a:r>
                <a:r>
                  <a:rPr lang="en-US" sz="2200" dirty="0" err="1"/>
                  <a:t>số</a:t>
                </a:r>
                <a:r>
                  <a:rPr lang="en-US" sz="2200" dirty="0"/>
                  <a:t>:</a:t>
                </a:r>
              </a:p>
              <a:p>
                <a:pPr marL="635000" indent="-457200">
                  <a:lnSpc>
                    <a:spcPct val="110000"/>
                  </a:lnSpc>
                  <a:spcBef>
                    <a:spcPts val="0"/>
                  </a:spcBef>
                  <a:buFont typeface="+mj-lt"/>
                  <a:buAutoNum type="arabicPeriod"/>
                </a:pPr>
                <a:r>
                  <a:rPr lang="en-US" sz="2200" dirty="0">
                    <a:solidFill>
                      <a:srgbClr val="0072FF"/>
                    </a:solidFill>
                  </a:rPr>
                  <a:t>Sai </a:t>
                </a:r>
                <a:r>
                  <a:rPr lang="en-US" sz="2200" dirty="0" err="1">
                    <a:solidFill>
                      <a:srgbClr val="0072FF"/>
                    </a:solidFill>
                  </a:rPr>
                  <a:t>số</a:t>
                </a:r>
                <a:r>
                  <a:rPr lang="en-US" sz="2200" dirty="0">
                    <a:solidFill>
                      <a:srgbClr val="0072FF"/>
                    </a:solidFill>
                  </a:rPr>
                  <a:t> </a:t>
                </a:r>
                <a:r>
                  <a:rPr lang="en-US" sz="2200" dirty="0" err="1">
                    <a:solidFill>
                      <a:srgbClr val="0072FF"/>
                    </a:solidFill>
                  </a:rPr>
                  <a:t>trong</a:t>
                </a:r>
                <a:r>
                  <a:rPr lang="en-US" sz="2200" dirty="0">
                    <a:solidFill>
                      <a:srgbClr val="0072FF"/>
                    </a:solidFill>
                  </a:rPr>
                  <a:t> </a:t>
                </a:r>
                <a:r>
                  <a:rPr lang="en-US" sz="2200" dirty="0" err="1">
                    <a:solidFill>
                      <a:srgbClr val="0072FF"/>
                    </a:solidFill>
                  </a:rPr>
                  <a:t>mẫu</a:t>
                </a:r>
                <a:r>
                  <a:rPr lang="en-US" sz="2200" dirty="0">
                    <a:solidFill>
                      <a:srgbClr val="0072FF"/>
                    </a:solidFill>
                  </a:rPr>
                  <a:t> (in-sample error)</a:t>
                </a:r>
                <a:r>
                  <a:rPr lang="en-US" sz="2200" dirty="0"/>
                  <a:t>: </a:t>
                </a:r>
                <a:r>
                  <a:rPr lang="en-US" sz="2200" dirty="0" err="1"/>
                  <a:t>ký</a:t>
                </a:r>
                <a:r>
                  <a:rPr lang="en-US" sz="2200" dirty="0"/>
                  <a:t> </a:t>
                </a:r>
                <a:r>
                  <a:rPr lang="en-US" sz="2200" dirty="0" err="1"/>
                  <a:t>hiệu</a:t>
                </a:r>
                <a:r>
                  <a:rPr lang="en-US" sz="2200" dirty="0"/>
                  <a:t> </a:t>
                </a:r>
                <a:r>
                  <a:rPr lang="en-US" sz="2200" dirty="0" err="1"/>
                  <a:t>là</a:t>
                </a:r>
                <a:r>
                  <a:rPr lang="en-US" sz="2200" dirty="0"/>
                  <a:t>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𝐸</m:t>
                        </m:r>
                      </m:e>
                      <m:sub>
                        <m:r>
                          <a:rPr lang="en-US" sz="2200" b="0" i="1" smtClean="0">
                            <a:latin typeface="Cambria Math" panose="02040503050406030204" pitchFamily="18" charset="0"/>
                          </a:rPr>
                          <m:t>𝑖𝑛</m:t>
                        </m:r>
                      </m:sub>
                    </m:sSub>
                  </m:oMath>
                </a14:m>
                <a:r>
                  <a:rPr lang="en-US" sz="2200" dirty="0"/>
                  <a:t>, </a:t>
                </a:r>
                <a:r>
                  <a:rPr lang="en-US" sz="2200" dirty="0" err="1"/>
                  <a:t>là</a:t>
                </a:r>
                <a:r>
                  <a:rPr lang="en-US" sz="2200" dirty="0"/>
                  <a:t> </a:t>
                </a:r>
                <a:r>
                  <a:rPr lang="en-US" sz="2200" dirty="0" err="1"/>
                  <a:t>sai</a:t>
                </a:r>
                <a:r>
                  <a:rPr lang="en-US" sz="2200" dirty="0"/>
                  <a:t> </a:t>
                </a:r>
                <a:r>
                  <a:rPr lang="en-US" sz="2200" dirty="0" err="1"/>
                  <a:t>số</a:t>
                </a:r>
                <a:r>
                  <a:rPr lang="en-US" sz="2200" dirty="0"/>
                  <a:t> </a:t>
                </a:r>
                <a:r>
                  <a:rPr lang="en-US" sz="2200" dirty="0" err="1"/>
                  <a:t>trung</a:t>
                </a:r>
                <a:r>
                  <a:rPr lang="en-US" sz="2200" dirty="0"/>
                  <a:t> </a:t>
                </a:r>
                <a:r>
                  <a:rPr lang="en-US" sz="2200" dirty="0" err="1"/>
                  <a:t>bình</a:t>
                </a:r>
                <a:r>
                  <a:rPr lang="en-US" sz="2200" dirty="0"/>
                  <a:t> </a:t>
                </a:r>
                <a:r>
                  <a:rPr lang="en-US" sz="2200" dirty="0" err="1"/>
                  <a:t>của</a:t>
                </a:r>
                <a:r>
                  <a:rPr lang="en-US" sz="2200" dirty="0"/>
                  <a:t> </a:t>
                </a:r>
                <a:r>
                  <a:rPr lang="en-US" sz="2200" dirty="0" err="1"/>
                  <a:t>các</a:t>
                </a:r>
                <a:r>
                  <a:rPr lang="en-US" sz="2200" dirty="0"/>
                  <a:t> </a:t>
                </a:r>
                <a:r>
                  <a:rPr lang="en-US" sz="2200" dirty="0" err="1"/>
                  <a:t>điểm</a:t>
                </a:r>
                <a:r>
                  <a:rPr lang="en-US" sz="2200" dirty="0"/>
                  <a:t> </a:t>
                </a:r>
                <a:r>
                  <a:rPr lang="en-US" sz="2200" dirty="0" err="1"/>
                  <a:t>dữ</a:t>
                </a:r>
                <a:r>
                  <a:rPr lang="en-US" sz="2200" dirty="0"/>
                  <a:t> </a:t>
                </a:r>
                <a:r>
                  <a:rPr lang="en-US" sz="2200" dirty="0" err="1"/>
                  <a:t>liệu</a:t>
                </a:r>
                <a:r>
                  <a:rPr lang="en-US" sz="2200" dirty="0"/>
                  <a:t> </a:t>
                </a:r>
                <a:r>
                  <a:rPr lang="en-US" sz="2200" dirty="0" err="1"/>
                  <a:t>trong</a:t>
                </a:r>
                <a:r>
                  <a:rPr lang="en-US" sz="2200" dirty="0"/>
                  <a:t> </a:t>
                </a:r>
                <a:r>
                  <a:rPr lang="en-US" sz="2200" dirty="0" err="1"/>
                  <a:t>tập</a:t>
                </a:r>
                <a:r>
                  <a:rPr lang="en-US" sz="2200" dirty="0"/>
                  <a:t> </a:t>
                </a:r>
                <a:r>
                  <a:rPr lang="en-US" sz="2200" dirty="0" err="1"/>
                  <a:t>dữ</a:t>
                </a:r>
                <a:r>
                  <a:rPr lang="en-US" sz="2200" dirty="0"/>
                  <a:t> </a:t>
                </a:r>
                <a:r>
                  <a:rPr lang="en-US" sz="2200" dirty="0" err="1"/>
                  <a:t>liệu</a:t>
                </a:r>
                <a:r>
                  <a:rPr lang="en-US" sz="2200" dirty="0"/>
                  <a:t>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𝐷</m:t>
                        </m:r>
                      </m:e>
                      <m:sub>
                        <m:r>
                          <a:rPr lang="en-US" sz="2200" b="0" i="1" smtClean="0">
                            <a:latin typeface="Cambria Math" panose="02040503050406030204" pitchFamily="18" charset="0"/>
                          </a:rPr>
                          <m:t>𝑖𝑛</m:t>
                        </m:r>
                      </m:sub>
                    </m:sSub>
                  </m:oMath>
                </a14:m>
                <a:r>
                  <a:rPr lang="en-US" sz="2200" dirty="0"/>
                  <a:t>:</a:t>
                </a:r>
              </a:p>
              <a:p>
                <a:pPr marL="177800" indent="0">
                  <a:lnSpc>
                    <a:spcPct val="110000"/>
                  </a:lnSpc>
                  <a:spcBef>
                    <a:spcPts val="0"/>
                  </a:spcBef>
                  <a:buNone/>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𝐸</m:t>
                          </m:r>
                        </m:e>
                        <m:sub>
                          <m:r>
                            <a:rPr lang="en-US" sz="2200" i="1">
                              <a:latin typeface="Cambria Math" panose="02040503050406030204" pitchFamily="18" charset="0"/>
                            </a:rPr>
                            <m:t>𝑖𝑛</m:t>
                          </m:r>
                        </m:sub>
                      </m:sSub>
                      <m:d>
                        <m:dPr>
                          <m:ctrlPr>
                            <a:rPr lang="en-US" sz="2200" b="0" i="1" smtClean="0">
                              <a:latin typeface="Cambria Math" panose="02040503050406030204" pitchFamily="18" charset="0"/>
                            </a:rPr>
                          </m:ctrlPr>
                        </m:dPr>
                        <m:e>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rPr>
                                <m:t>𝑓</m:t>
                              </m:r>
                            </m:e>
                          </m:acc>
                          <m:r>
                            <a:rPr lang="en-US" sz="2200" i="1">
                              <a:solidFill>
                                <a:schemeClr val="tx1"/>
                              </a:solidFill>
                              <a:latin typeface="Cambria Math" panose="02040503050406030204" pitchFamily="18" charset="0"/>
                            </a:rPr>
                            <m:t>,</m:t>
                          </m:r>
                          <m:r>
                            <a:rPr lang="en-US" sz="2200" i="1">
                              <a:solidFill>
                                <a:schemeClr val="tx1"/>
                              </a:solidFill>
                              <a:latin typeface="Cambria Math" panose="02040503050406030204" pitchFamily="18" charset="0"/>
                            </a:rPr>
                            <m:t>𝑓</m:t>
                          </m:r>
                        </m:e>
                      </m:d>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𝑛</m:t>
                          </m:r>
                        </m:den>
                      </m:f>
                      <m:nary>
                        <m:naryPr>
                          <m:chr m:val="∑"/>
                          <m:supHide m:val="on"/>
                          <m:ctrlPr>
                            <a:rPr lang="en-US" sz="2200" b="0" i="1" smtClean="0">
                              <a:latin typeface="Cambria Math" panose="02040503050406030204" pitchFamily="18" charset="0"/>
                            </a:rPr>
                          </m:ctrlPr>
                        </m:naryPr>
                        <m:sub>
                          <m:r>
                            <m:rPr>
                              <m:brk m:alnAt="7"/>
                            </m:rPr>
                            <a:rPr lang="en-US" sz="2200" b="0" i="1" smtClean="0">
                              <a:latin typeface="Cambria Math" panose="02040503050406030204" pitchFamily="18" charset="0"/>
                            </a:rPr>
                            <m:t>𝑖</m:t>
                          </m:r>
                        </m:sub>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𝑒𝑟𝑟</m:t>
                              </m:r>
                            </m:e>
                            <m:sub>
                              <m:r>
                                <a:rPr lang="en-US" sz="2200" b="0" i="1" smtClean="0">
                                  <a:latin typeface="Cambria Math" panose="02040503050406030204" pitchFamily="18" charset="0"/>
                                </a:rPr>
                                <m:t>𝑖</m:t>
                              </m:r>
                            </m:sub>
                          </m:sSub>
                        </m:e>
                      </m:nary>
                    </m:oMath>
                  </m:oMathPara>
                </a14:m>
                <a:endParaRPr lang="en-US" sz="2200" dirty="0"/>
              </a:p>
              <a:p>
                <a:pPr marL="635000" indent="-457200">
                  <a:lnSpc>
                    <a:spcPct val="110000"/>
                  </a:lnSpc>
                  <a:spcBef>
                    <a:spcPts val="0"/>
                  </a:spcBef>
                  <a:buFont typeface="+mj-lt"/>
                  <a:buAutoNum type="arabicPeriod" startAt="2"/>
                </a:pPr>
                <a:r>
                  <a:rPr lang="en-US" sz="2200" dirty="0">
                    <a:solidFill>
                      <a:srgbClr val="FF0000"/>
                    </a:solidFill>
                  </a:rPr>
                  <a:t>Sai </a:t>
                </a:r>
                <a:r>
                  <a:rPr lang="en-US" sz="2200" dirty="0" err="1">
                    <a:solidFill>
                      <a:srgbClr val="FF0000"/>
                    </a:solidFill>
                  </a:rPr>
                  <a:t>số</a:t>
                </a:r>
                <a:r>
                  <a:rPr lang="en-US" sz="2200" dirty="0">
                    <a:solidFill>
                      <a:srgbClr val="FF0000"/>
                    </a:solidFill>
                  </a:rPr>
                  <a:t> </a:t>
                </a:r>
                <a:r>
                  <a:rPr lang="en-US" sz="2200" dirty="0" err="1">
                    <a:solidFill>
                      <a:srgbClr val="FF0000"/>
                    </a:solidFill>
                  </a:rPr>
                  <a:t>ngoài</a:t>
                </a:r>
                <a:r>
                  <a:rPr lang="en-US" sz="2200" dirty="0">
                    <a:solidFill>
                      <a:srgbClr val="FF0000"/>
                    </a:solidFill>
                  </a:rPr>
                  <a:t> </a:t>
                </a:r>
                <a:r>
                  <a:rPr lang="en-US" sz="2200" dirty="0" err="1">
                    <a:solidFill>
                      <a:srgbClr val="FF0000"/>
                    </a:solidFill>
                  </a:rPr>
                  <a:t>mẫu</a:t>
                </a:r>
                <a:r>
                  <a:rPr lang="en-US" sz="2200" dirty="0">
                    <a:solidFill>
                      <a:srgbClr val="FF0000"/>
                    </a:solidFill>
                  </a:rPr>
                  <a:t> (out-of-sample error)</a:t>
                </a:r>
                <a:r>
                  <a:rPr lang="en-US" sz="2200" dirty="0"/>
                  <a:t>: </a:t>
                </a:r>
                <a:r>
                  <a:rPr lang="en-US" sz="2200" dirty="0" err="1"/>
                  <a:t>ký</a:t>
                </a:r>
                <a:r>
                  <a:rPr lang="en-US" sz="2200" dirty="0"/>
                  <a:t> </a:t>
                </a:r>
                <a:r>
                  <a:rPr lang="en-US" sz="2200" dirty="0" err="1"/>
                  <a:t>hiệu</a:t>
                </a:r>
                <a:r>
                  <a:rPr lang="en-US" sz="2200" dirty="0"/>
                  <a:t> </a:t>
                </a:r>
                <a:r>
                  <a:rPr lang="en-US" sz="2200" dirty="0" err="1"/>
                  <a:t>là</a:t>
                </a:r>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𝐸</m:t>
                        </m:r>
                      </m:e>
                      <m:sub>
                        <m:r>
                          <a:rPr lang="en-US" sz="2200" b="0" i="1" smtClean="0">
                            <a:latin typeface="Cambria Math" panose="02040503050406030204" pitchFamily="18" charset="0"/>
                          </a:rPr>
                          <m:t>𝑜𝑢𝑡</m:t>
                        </m:r>
                      </m:sub>
                    </m:sSub>
                  </m:oMath>
                </a14:m>
                <a:r>
                  <a:rPr lang="en-US" sz="2200" dirty="0"/>
                  <a:t>, </a:t>
                </a:r>
                <a:r>
                  <a:rPr lang="en-US" sz="2200" dirty="0" err="1"/>
                  <a:t>là</a:t>
                </a:r>
                <a:r>
                  <a:rPr lang="en-US" sz="2200" dirty="0"/>
                  <a:t> </a:t>
                </a:r>
                <a:r>
                  <a:rPr lang="en-US" sz="2200" dirty="0" err="1"/>
                  <a:t>sai</a:t>
                </a:r>
                <a:r>
                  <a:rPr lang="en-US" sz="2200" dirty="0"/>
                  <a:t> </a:t>
                </a:r>
                <a:r>
                  <a:rPr lang="en-US" sz="2200" dirty="0" err="1"/>
                  <a:t>số</a:t>
                </a:r>
                <a:r>
                  <a:rPr lang="en-US" sz="2200" dirty="0"/>
                  <a:t> </a:t>
                </a:r>
                <a:r>
                  <a:rPr lang="en-US" sz="2200" dirty="0" err="1"/>
                  <a:t>trung</a:t>
                </a:r>
                <a:r>
                  <a:rPr lang="en-US" sz="2200" dirty="0"/>
                  <a:t> </a:t>
                </a:r>
                <a:r>
                  <a:rPr lang="en-US" sz="2200" dirty="0" err="1"/>
                  <a:t>bình</a:t>
                </a:r>
                <a:r>
                  <a:rPr lang="en-US" sz="2200" dirty="0"/>
                  <a:t> </a:t>
                </a:r>
                <a:r>
                  <a:rPr lang="en-US" sz="2200" dirty="0" err="1">
                    <a:solidFill>
                      <a:srgbClr val="FF0000"/>
                    </a:solidFill>
                  </a:rPr>
                  <a:t>lý</a:t>
                </a:r>
                <a:r>
                  <a:rPr lang="en-US" sz="2200" dirty="0">
                    <a:solidFill>
                      <a:srgbClr val="FF0000"/>
                    </a:solidFill>
                  </a:rPr>
                  <a:t> </a:t>
                </a:r>
                <a:r>
                  <a:rPr lang="en-US" sz="2200" dirty="0" err="1">
                    <a:solidFill>
                      <a:srgbClr val="FF0000"/>
                    </a:solidFill>
                  </a:rPr>
                  <a:t>thuyết</a:t>
                </a:r>
                <a:r>
                  <a:rPr lang="en-US" sz="2200" dirty="0"/>
                  <a:t>, </a:t>
                </a:r>
                <a:r>
                  <a:rPr lang="en-US" sz="2200" dirty="0" err="1"/>
                  <a:t>hoặc</a:t>
                </a:r>
                <a:r>
                  <a:rPr lang="en-US" sz="2200" dirty="0"/>
                  <a:t> </a:t>
                </a:r>
                <a:r>
                  <a:rPr lang="en-US" sz="2200" dirty="0" err="1"/>
                  <a:t>giá</a:t>
                </a:r>
                <a:r>
                  <a:rPr lang="en-US" sz="2200" dirty="0"/>
                  <a:t> </a:t>
                </a:r>
                <a:r>
                  <a:rPr lang="en-US" sz="2200" dirty="0" err="1"/>
                  <a:t>trị</a:t>
                </a:r>
                <a:r>
                  <a:rPr lang="en-US" sz="2200" dirty="0"/>
                  <a:t> </a:t>
                </a:r>
                <a:r>
                  <a:rPr lang="en-US" sz="2200" dirty="0" err="1"/>
                  <a:t>kỳ</a:t>
                </a:r>
                <a:r>
                  <a:rPr lang="en-US" sz="2200" dirty="0"/>
                  <a:t> </a:t>
                </a:r>
                <a:r>
                  <a:rPr lang="en-US" sz="2200" dirty="0" err="1"/>
                  <a:t>vọng</a:t>
                </a:r>
                <a:r>
                  <a:rPr lang="en-US" sz="2200" dirty="0"/>
                  <a:t> </a:t>
                </a:r>
                <a:r>
                  <a:rPr lang="en-US" sz="2200" dirty="0" err="1"/>
                  <a:t>của</a:t>
                </a:r>
                <a:r>
                  <a:rPr lang="en-US" sz="2200" dirty="0"/>
                  <a:t> </a:t>
                </a:r>
                <a:r>
                  <a:rPr lang="en-US" sz="2200" dirty="0" err="1"/>
                  <a:t>sai</a:t>
                </a:r>
                <a:r>
                  <a:rPr lang="en-US" sz="2200" dirty="0"/>
                  <a:t> </a:t>
                </a:r>
                <a:r>
                  <a:rPr lang="en-US" sz="2200" dirty="0" err="1"/>
                  <a:t>số</a:t>
                </a:r>
                <a:r>
                  <a:rPr lang="en-US" sz="2200" dirty="0"/>
                  <a:t>, </a:t>
                </a:r>
                <a:r>
                  <a:rPr lang="en-US" sz="2200" dirty="0" err="1"/>
                  <a:t>của</a:t>
                </a:r>
                <a:r>
                  <a:rPr lang="en-US" sz="2200" dirty="0"/>
                  <a:t> </a:t>
                </a:r>
                <a:r>
                  <a:rPr lang="en-US" sz="2200" dirty="0" err="1"/>
                  <a:t>các</a:t>
                </a:r>
                <a:r>
                  <a:rPr lang="en-US" sz="2200" dirty="0"/>
                  <a:t> </a:t>
                </a:r>
                <a:r>
                  <a:rPr lang="en-US" sz="2200" dirty="0" err="1"/>
                  <a:t>điểm</a:t>
                </a:r>
                <a:r>
                  <a:rPr lang="en-US" sz="2200" dirty="0"/>
                  <a:t> </a:t>
                </a:r>
                <a:r>
                  <a:rPr lang="en-US" sz="2200" dirty="0" err="1"/>
                  <a:t>dữ</a:t>
                </a:r>
                <a:r>
                  <a:rPr lang="en-US" sz="2200" dirty="0"/>
                  <a:t> </a:t>
                </a:r>
                <a:r>
                  <a:rPr lang="en-US" sz="2200" dirty="0" err="1"/>
                  <a:t>liệu</a:t>
                </a:r>
                <a:r>
                  <a:rPr lang="en-US" sz="2200" dirty="0"/>
                  <a:t> </a:t>
                </a:r>
                <a:r>
                  <a:rPr lang="en-US" sz="2200" dirty="0" err="1"/>
                  <a:t>xét</a:t>
                </a:r>
                <a:r>
                  <a:rPr lang="en-US" sz="2200" dirty="0"/>
                  <a:t> </a:t>
                </a:r>
                <a:r>
                  <a:rPr lang="en-US" sz="2200" dirty="0" err="1"/>
                  <a:t>trên</a:t>
                </a:r>
                <a:r>
                  <a:rPr lang="en-US" sz="2200" dirty="0"/>
                  <a:t> </a:t>
                </a:r>
                <a:r>
                  <a:rPr lang="en-US" sz="2200" dirty="0" err="1"/>
                  <a:t>toàn</a:t>
                </a:r>
                <a:r>
                  <a:rPr lang="en-US" sz="2200" dirty="0"/>
                  <a:t> </a:t>
                </a:r>
                <a:r>
                  <a:rPr lang="en-US" sz="2200" dirty="0" err="1"/>
                  <a:t>bộ</a:t>
                </a:r>
                <a:r>
                  <a:rPr lang="en-US" sz="2200" dirty="0"/>
                  <a:t> </a:t>
                </a:r>
                <a:r>
                  <a:rPr lang="en-US" sz="2200" dirty="0" err="1"/>
                  <a:t>không</a:t>
                </a:r>
                <a:r>
                  <a:rPr lang="en-US" sz="2200" dirty="0"/>
                  <a:t> </a:t>
                </a:r>
                <a:r>
                  <a:rPr lang="en-US" sz="2200" dirty="0" err="1"/>
                  <a:t>gian</a:t>
                </a:r>
                <a:r>
                  <a:rPr lang="en-US" sz="2200" dirty="0"/>
                  <a:t> </a:t>
                </a:r>
                <a:r>
                  <a:rPr lang="en-US" sz="2200" dirty="0" err="1"/>
                  <a:t>đầu</a:t>
                </a:r>
                <a:r>
                  <a:rPr lang="en-US" sz="2200" dirty="0"/>
                  <a:t> </a:t>
                </a:r>
                <a:r>
                  <a:rPr lang="en-US" sz="2200" dirty="0" err="1"/>
                  <a:t>vào</a:t>
                </a:r>
                <a:r>
                  <a:rPr lang="en-US" sz="2200" dirty="0"/>
                  <a:t> (input space):</a:t>
                </a:r>
              </a:p>
              <a:p>
                <a:pPr marL="177800" indent="0">
                  <a:lnSpc>
                    <a:spcPct val="110000"/>
                  </a:lnSpc>
                  <a:spcBef>
                    <a:spcPts val="0"/>
                  </a:spcBef>
                  <a:buNone/>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𝐸</m:t>
                          </m:r>
                        </m:e>
                        <m:sub>
                          <m:r>
                            <a:rPr lang="en-US" sz="2200" b="0" i="1" smtClean="0">
                              <a:latin typeface="Cambria Math" panose="02040503050406030204" pitchFamily="18" charset="0"/>
                            </a:rPr>
                            <m:t>𝑜𝑢𝑡</m:t>
                          </m:r>
                        </m:sub>
                      </m:sSub>
                      <m:d>
                        <m:dPr>
                          <m:ctrlPr>
                            <a:rPr lang="en-US" sz="2200" i="1">
                              <a:latin typeface="Cambria Math" panose="02040503050406030204" pitchFamily="18" charset="0"/>
                            </a:rPr>
                          </m:ctrlPr>
                        </m:dPr>
                        <m:e>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rPr>
                                <m:t>𝑓</m:t>
                              </m:r>
                            </m:e>
                          </m:acc>
                          <m:r>
                            <a:rPr lang="en-US" sz="2200" i="1">
                              <a:solidFill>
                                <a:schemeClr val="tx1"/>
                              </a:solidFill>
                              <a:latin typeface="Cambria Math" panose="02040503050406030204" pitchFamily="18" charset="0"/>
                            </a:rPr>
                            <m:t>,</m:t>
                          </m:r>
                          <m:r>
                            <a:rPr lang="en-US" sz="2200" i="1">
                              <a:solidFill>
                                <a:schemeClr val="tx1"/>
                              </a:solidFill>
                              <a:latin typeface="Cambria Math" panose="02040503050406030204" pitchFamily="18" charset="0"/>
                            </a:rPr>
                            <m:t>𝑓</m:t>
                          </m:r>
                        </m:e>
                      </m:d>
                      <m:r>
                        <a:rPr lang="en-US" sz="2200" i="1">
                          <a:latin typeface="Cambria Math" panose="02040503050406030204" pitchFamily="18" charset="0"/>
                        </a:rPr>
                        <m:t>=</m:t>
                      </m:r>
                      <m:sSub>
                        <m:sSubPr>
                          <m:ctrlPr>
                            <a:rPr lang="en-US" sz="2200" i="1" smtClean="0">
                              <a:latin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𝔼</m:t>
                          </m:r>
                        </m:e>
                        <m:sub>
                          <m:r>
                            <a:rPr lang="en-US" sz="2200" i="1" smtClean="0">
                              <a:latin typeface="Cambria Math" panose="02040503050406030204" pitchFamily="18" charset="0"/>
                              <a:ea typeface="Cambria Math" panose="02040503050406030204" pitchFamily="18" charset="0"/>
                            </a:rPr>
                            <m:t>𝒳</m:t>
                          </m:r>
                        </m:sub>
                      </m:sSub>
                      <m:d>
                        <m:dPr>
                          <m:begChr m:val="["/>
                          <m:endChr m:val="]"/>
                          <m:ctrlPr>
                            <a:rPr lang="en-US" sz="2200" i="1" smtClean="0">
                              <a:latin typeface="Cambria Math" panose="02040503050406030204" pitchFamily="18" charset="0"/>
                            </a:rPr>
                          </m:ctrlPr>
                        </m:dPr>
                        <m:e>
                          <m:r>
                            <a:rPr lang="en-US" sz="2200" b="0" i="1" smtClean="0">
                              <a:latin typeface="Cambria Math" panose="02040503050406030204" pitchFamily="18" charset="0"/>
                            </a:rPr>
                            <m:t>𝑒𝑟𝑟</m:t>
                          </m:r>
                          <m:d>
                            <m:dPr>
                              <m:ctrlPr>
                                <a:rPr lang="en-US" sz="2200" b="0" i="1" smtClean="0">
                                  <a:latin typeface="Cambria Math" panose="02040503050406030204" pitchFamily="18" charset="0"/>
                                </a:rPr>
                              </m:ctrlPr>
                            </m:dPr>
                            <m:e>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rPr>
                                    <m:t>𝑓</m:t>
                                  </m:r>
                                </m:e>
                              </m:acc>
                              <m:r>
                                <a:rPr lang="en-US" sz="2200" b="0" i="1" smtClean="0">
                                  <a:solidFill>
                                    <a:schemeClr val="tx1"/>
                                  </a:solidFill>
                                  <a:latin typeface="Cambria Math" panose="02040503050406030204" pitchFamily="18" charset="0"/>
                                </a:rPr>
                                <m:t>(</m:t>
                              </m:r>
                              <m:r>
                                <a:rPr lang="en-US" sz="2200" b="1" i="1" smtClean="0">
                                  <a:solidFill>
                                    <a:schemeClr val="tx1"/>
                                  </a:solidFill>
                                  <a:latin typeface="Cambria Math" panose="02040503050406030204" pitchFamily="18" charset="0"/>
                                </a:rPr>
                                <m:t>𝒙</m:t>
                              </m:r>
                              <m:r>
                                <a:rPr lang="en-US" sz="2200" b="0" i="1" smtClean="0">
                                  <a:solidFill>
                                    <a:schemeClr val="tx1"/>
                                  </a:solidFill>
                                  <a:latin typeface="Cambria Math" panose="02040503050406030204" pitchFamily="18" charset="0"/>
                                </a:rPr>
                                <m:t>)</m:t>
                              </m:r>
                              <m:r>
                                <a:rPr lang="en-US" sz="2200" i="1">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𝑓</m:t>
                              </m:r>
                              <m:r>
                                <a:rPr lang="en-US" sz="2200" b="0" i="1" smtClean="0">
                                  <a:solidFill>
                                    <a:schemeClr val="tx1"/>
                                  </a:solidFill>
                                  <a:latin typeface="Cambria Math" panose="02040503050406030204" pitchFamily="18" charset="0"/>
                                </a:rPr>
                                <m:t>(</m:t>
                              </m:r>
                              <m:r>
                                <a:rPr lang="en-US" sz="2200" b="1" i="1" smtClean="0">
                                  <a:solidFill>
                                    <a:schemeClr val="tx1"/>
                                  </a:solidFill>
                                  <a:latin typeface="Cambria Math" panose="02040503050406030204" pitchFamily="18" charset="0"/>
                                </a:rPr>
                                <m:t>𝒙</m:t>
                              </m:r>
                              <m:r>
                                <a:rPr lang="en-US" sz="2200" b="0" i="1" smtClean="0">
                                  <a:solidFill>
                                    <a:schemeClr val="tx1"/>
                                  </a:solidFill>
                                  <a:latin typeface="Cambria Math" panose="02040503050406030204" pitchFamily="18" charset="0"/>
                                </a:rPr>
                                <m:t>)</m:t>
                              </m:r>
                            </m:e>
                          </m:d>
                        </m:e>
                      </m:d>
                    </m:oMath>
                  </m:oMathPara>
                </a14:m>
                <a:endParaRPr lang="en-US" sz="2200" dirty="0"/>
              </a:p>
              <a:p>
                <a:pPr marL="520700" indent="-342900">
                  <a:lnSpc>
                    <a:spcPct val="110000"/>
                  </a:lnSpc>
                  <a:spcBef>
                    <a:spcPts val="0"/>
                  </a:spcBef>
                </a:pPr>
                <a:r>
                  <a:rPr lang="en-US" sz="2200" dirty="0" err="1"/>
                  <a:t>Điểm</a:t>
                </a:r>
                <a:r>
                  <a:rPr lang="en-US" sz="2200" dirty="0"/>
                  <a:t> </a:t>
                </a:r>
                <a:r>
                  <a:rPr lang="en-US" sz="2200" dirty="0" err="1"/>
                  <a:t>dữ</a:t>
                </a:r>
                <a:r>
                  <a:rPr lang="en-US" sz="2200" dirty="0"/>
                  <a:t> </a:t>
                </a:r>
                <a:r>
                  <a:rPr lang="en-US" sz="2200" dirty="0" err="1"/>
                  <a:t>liệu</a:t>
                </a:r>
                <a:r>
                  <a:rPr lang="en-US" sz="2200" dirty="0"/>
                  <a:t> </a:t>
                </a:r>
                <a14:m>
                  <m:oMath xmlns:m="http://schemas.openxmlformats.org/officeDocument/2006/math">
                    <m:r>
                      <a:rPr lang="en-US" sz="2200" b="1" i="1" smtClean="0">
                        <a:latin typeface="Cambria Math" panose="02040503050406030204" pitchFamily="18" charset="0"/>
                      </a:rPr>
                      <m:t>𝒙</m:t>
                    </m:r>
                  </m:oMath>
                </a14:m>
                <a:r>
                  <a:rPr lang="en-US" sz="2200" dirty="0"/>
                  <a:t> </a:t>
                </a:r>
                <a:r>
                  <a:rPr lang="en-US" sz="2200" dirty="0" err="1"/>
                  <a:t>đại</a:t>
                </a:r>
                <a:r>
                  <a:rPr lang="en-US" sz="2200" dirty="0"/>
                  <a:t> </a:t>
                </a:r>
                <a:r>
                  <a:rPr lang="en-US" sz="2200" dirty="0" err="1"/>
                  <a:t>diện</a:t>
                </a:r>
                <a:r>
                  <a:rPr lang="en-US" sz="2200" dirty="0"/>
                  <a:t> </a:t>
                </a:r>
                <a:r>
                  <a:rPr lang="en-US" sz="2200" dirty="0" err="1"/>
                  <a:t>cho</a:t>
                </a:r>
                <a:r>
                  <a:rPr lang="en-US" sz="2200" dirty="0"/>
                  <a:t> </a:t>
                </a:r>
                <a:r>
                  <a:rPr lang="en-US" sz="2200" dirty="0" err="1"/>
                  <a:t>một</a:t>
                </a:r>
                <a:r>
                  <a:rPr lang="en-US" sz="2200" dirty="0"/>
                  <a:t> </a:t>
                </a:r>
                <a:r>
                  <a:rPr lang="en-US" sz="2200" dirty="0" err="1"/>
                  <a:t>điểm</a:t>
                </a:r>
                <a:r>
                  <a:rPr lang="en-US" sz="2200" dirty="0"/>
                  <a:t> </a:t>
                </a:r>
                <a:r>
                  <a:rPr lang="en-US" sz="2200" dirty="0" err="1"/>
                  <a:t>dữ</a:t>
                </a:r>
                <a:r>
                  <a:rPr lang="en-US" sz="2200" dirty="0"/>
                  <a:t> </a:t>
                </a:r>
                <a:r>
                  <a:rPr lang="en-US" sz="2200" dirty="0" err="1"/>
                  <a:t>liệu</a:t>
                </a:r>
                <a:r>
                  <a:rPr lang="en-US" sz="2200" dirty="0"/>
                  <a:t> </a:t>
                </a:r>
                <a:r>
                  <a:rPr lang="en-US" sz="2200" dirty="0" err="1"/>
                  <a:t>tổng</a:t>
                </a:r>
                <a:r>
                  <a:rPr lang="en-US" sz="2200" dirty="0"/>
                  <a:t> </a:t>
                </a:r>
                <a:r>
                  <a:rPr lang="en-US" sz="2200" dirty="0" err="1"/>
                  <a:t>quát</a:t>
                </a:r>
                <a:r>
                  <a:rPr lang="en-US" sz="2200" dirty="0"/>
                  <a:t> (a general data point) </a:t>
                </a:r>
                <a:r>
                  <a:rPr lang="en-US" sz="2200" dirty="0" err="1"/>
                  <a:t>trong</a:t>
                </a:r>
                <a:r>
                  <a:rPr lang="en-US" sz="2200" dirty="0"/>
                  <a:t> </a:t>
                </a:r>
                <a:r>
                  <a:rPr lang="en-US" sz="2200" dirty="0" err="1"/>
                  <a:t>không</a:t>
                </a:r>
                <a:r>
                  <a:rPr lang="en-US" sz="2200" dirty="0"/>
                  <a:t> </a:t>
                </a:r>
                <a:r>
                  <a:rPr lang="en-US" sz="2200" dirty="0" err="1"/>
                  <a:t>gian</a:t>
                </a:r>
                <a:r>
                  <a:rPr lang="en-US" sz="2200" dirty="0"/>
                  <a:t> </a:t>
                </a:r>
                <a:r>
                  <a:rPr lang="en-US" sz="2200" dirty="0" err="1"/>
                  <a:t>đầu</a:t>
                </a:r>
                <a:r>
                  <a:rPr lang="en-US" sz="2200" dirty="0"/>
                  <a:t> </a:t>
                </a:r>
                <a:r>
                  <a:rPr lang="en-US" sz="2200" dirty="0" err="1"/>
                  <a:t>vào</a:t>
                </a:r>
                <a:r>
                  <a:rPr lang="en-US" sz="2200" dirty="0"/>
                  <a:t> (input space) </a:t>
                </a:r>
                <a14:m>
                  <m:oMath xmlns:m="http://schemas.openxmlformats.org/officeDocument/2006/math">
                    <m:r>
                      <a:rPr lang="en-US" sz="2200" i="1" smtClean="0">
                        <a:latin typeface="Cambria Math" panose="02040503050406030204" pitchFamily="18" charset="0"/>
                        <a:ea typeface="Cambria Math" panose="02040503050406030204" pitchFamily="18" charset="0"/>
                      </a:rPr>
                      <m:t>𝒳</m:t>
                    </m:r>
                  </m:oMath>
                </a14:m>
                <a:r>
                  <a:rPr lang="en-US" sz="2200" dirty="0"/>
                  <a:t>.</a:t>
                </a:r>
              </a:p>
              <a:p>
                <a:pPr marL="520700" indent="-342900">
                  <a:lnSpc>
                    <a:spcPct val="110000"/>
                  </a:lnSpc>
                  <a:spcBef>
                    <a:spcPts val="0"/>
                  </a:spcBef>
                </a:pPr>
                <a:r>
                  <a:rPr lang="en-US" sz="2200" dirty="0" err="1"/>
                  <a:t>Giá</a:t>
                </a:r>
                <a:r>
                  <a:rPr lang="en-US" sz="2200" dirty="0"/>
                  <a:t> </a:t>
                </a:r>
                <a:r>
                  <a:rPr lang="en-US" sz="2200" dirty="0" err="1"/>
                  <a:t>trị</a:t>
                </a:r>
                <a:r>
                  <a:rPr lang="en-US" sz="2200" dirty="0"/>
                  <a:t> </a:t>
                </a:r>
                <a:r>
                  <a:rPr lang="en-US" sz="2200" dirty="0" err="1"/>
                  <a:t>kỳ</a:t>
                </a:r>
                <a:r>
                  <a:rPr lang="en-US" sz="2200" dirty="0"/>
                  <a:t> </a:t>
                </a:r>
                <a:r>
                  <a:rPr lang="en-US" sz="2200" dirty="0" err="1"/>
                  <a:t>vọng</a:t>
                </a:r>
                <a:r>
                  <a:rPr lang="en-US" sz="2200" dirty="0"/>
                  <a:t> </a:t>
                </a:r>
                <a:r>
                  <a:rPr lang="en-US" sz="2200" dirty="0" err="1"/>
                  <a:t>được</a:t>
                </a:r>
                <a:r>
                  <a:rPr lang="en-US" sz="2200" dirty="0"/>
                  <a:t> </a:t>
                </a:r>
                <a:r>
                  <a:rPr lang="en-US" sz="2200" dirty="0" err="1"/>
                  <a:t>tính</a:t>
                </a:r>
                <a:r>
                  <a:rPr lang="en-US" sz="2200" dirty="0"/>
                  <a:t> </a:t>
                </a:r>
                <a:r>
                  <a:rPr lang="en-US" sz="2200" dirty="0" err="1"/>
                  <a:t>trên</a:t>
                </a:r>
                <a:r>
                  <a:rPr lang="en-US" sz="2200" dirty="0"/>
                  <a:t> </a:t>
                </a:r>
                <a14:m>
                  <m:oMath xmlns:m="http://schemas.openxmlformats.org/officeDocument/2006/math">
                    <m:r>
                      <a:rPr lang="en-US" sz="2200" i="1">
                        <a:latin typeface="Cambria Math" panose="02040503050406030204" pitchFamily="18" charset="0"/>
                        <a:ea typeface="Cambria Math" panose="02040503050406030204" pitchFamily="18" charset="0"/>
                      </a:rPr>
                      <m:t>𝒳</m:t>
                    </m:r>
                  </m:oMath>
                </a14:m>
                <a:r>
                  <a:rPr lang="en-US" sz="2200" dirty="0"/>
                  <a:t>. Do </a:t>
                </a:r>
                <a:r>
                  <a:rPr lang="en-US" sz="2200" dirty="0" err="1"/>
                  <a:t>đó</a:t>
                </a:r>
                <a:r>
                  <a:rPr lang="en-US" sz="2200" dirty="0"/>
                  <a:t>, </a:t>
                </a:r>
                <a:r>
                  <a:rPr lang="en-US" sz="2200" dirty="0" err="1"/>
                  <a:t>bản</a:t>
                </a:r>
                <a:r>
                  <a:rPr lang="en-US" sz="2200" dirty="0"/>
                  <a:t> </a:t>
                </a:r>
                <a:r>
                  <a:rPr lang="en-US" sz="2200" dirty="0" err="1"/>
                  <a:t>chất</a:t>
                </a:r>
                <a:r>
                  <a:rPr lang="en-US" sz="2200" dirty="0"/>
                  <a:t>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𝐸</m:t>
                        </m:r>
                      </m:e>
                      <m:sub>
                        <m:r>
                          <a:rPr lang="en-US" sz="2200" b="0" i="1" smtClean="0">
                            <a:latin typeface="Cambria Math" panose="02040503050406030204" pitchFamily="18" charset="0"/>
                          </a:rPr>
                          <m:t>𝑜𝑢𝑡</m:t>
                        </m:r>
                      </m:sub>
                    </m:sSub>
                  </m:oMath>
                </a14:m>
                <a:r>
                  <a:rPr lang="en-US" sz="2200" dirty="0"/>
                  <a:t> </a:t>
                </a:r>
                <a:r>
                  <a:rPr lang="en-US" sz="2200" dirty="0" err="1"/>
                  <a:t>mang</a:t>
                </a:r>
                <a:r>
                  <a:rPr lang="en-US" sz="2200" dirty="0"/>
                  <a:t> </a:t>
                </a:r>
                <a:r>
                  <a:rPr lang="en-US" sz="2200" dirty="0" err="1"/>
                  <a:t>tính</a:t>
                </a:r>
                <a:r>
                  <a:rPr lang="en-US" sz="2200" dirty="0"/>
                  <a:t> </a:t>
                </a:r>
                <a:r>
                  <a:rPr lang="en-US" sz="2200" dirty="0" err="1"/>
                  <a:t>lý</a:t>
                </a:r>
                <a:r>
                  <a:rPr lang="en-US" sz="2200" dirty="0"/>
                  <a:t> </a:t>
                </a:r>
                <a:r>
                  <a:rPr lang="en-US" sz="2200" dirty="0" err="1"/>
                  <a:t>thuyết</a:t>
                </a:r>
                <a:r>
                  <a:rPr lang="en-US" sz="2200" dirty="0"/>
                  <a:t> (theoretical) </a:t>
                </a:r>
                <a:r>
                  <a:rPr lang="en-US" sz="2200" dirty="0" err="1"/>
                  <a:t>vì</a:t>
                </a:r>
                <a:r>
                  <a:rPr lang="en-US" sz="2200" dirty="0"/>
                  <a:t> ta </a:t>
                </a:r>
                <a:r>
                  <a:rPr lang="en-US" sz="2200" dirty="0" err="1"/>
                  <a:t>không</a:t>
                </a:r>
                <a:r>
                  <a:rPr lang="en-US" sz="2200" dirty="0"/>
                  <a:t> </a:t>
                </a:r>
                <a:r>
                  <a:rPr lang="en-US" sz="2200" dirty="0" err="1"/>
                  <a:t>thể</a:t>
                </a:r>
                <a:r>
                  <a:rPr lang="en-US" sz="2200" dirty="0"/>
                  <a:t> </a:t>
                </a:r>
                <a:r>
                  <a:rPr lang="en-US" sz="2200" dirty="0" err="1"/>
                  <a:t>tính</a:t>
                </a:r>
                <a:r>
                  <a:rPr lang="en-US" sz="2200" dirty="0"/>
                  <a:t> </a:t>
                </a:r>
                <a:r>
                  <a:rPr lang="en-US" sz="2200" dirty="0" err="1"/>
                  <a:t>được</a:t>
                </a:r>
                <a:r>
                  <a:rPr lang="en-US" sz="2200" dirty="0"/>
                  <a:t> </a:t>
                </a:r>
                <a:r>
                  <a:rPr lang="en-US" sz="2200" dirty="0" err="1"/>
                  <a:t>cụ</a:t>
                </a:r>
                <a:r>
                  <a:rPr lang="en-US" sz="2200" dirty="0"/>
                  <a:t> </a:t>
                </a:r>
                <a:r>
                  <a:rPr lang="en-US" sz="2200" dirty="0" err="1"/>
                  <a:t>thể</a:t>
                </a:r>
                <a:r>
                  <a:rPr lang="en-US" sz="2200" dirty="0"/>
                  <a:t> </a:t>
                </a:r>
                <a:r>
                  <a:rPr lang="en-US" sz="2200" dirty="0" err="1"/>
                  <a:t>đại</a:t>
                </a:r>
                <a:r>
                  <a:rPr lang="en-US" sz="2200" dirty="0"/>
                  <a:t> </a:t>
                </a:r>
                <a:r>
                  <a:rPr lang="en-US" sz="2200" dirty="0" err="1"/>
                  <a:t>lượng</a:t>
                </a:r>
                <a:r>
                  <a:rPr lang="en-US" sz="2200" dirty="0"/>
                  <a:t> </a:t>
                </a:r>
                <a:r>
                  <a:rPr lang="en-US" sz="2200" dirty="0" err="1"/>
                  <a:t>này</a:t>
                </a:r>
                <a:r>
                  <a:rPr lang="en-US" sz="2200" dirty="0"/>
                  <a:t>.</a:t>
                </a:r>
              </a:p>
            </p:txBody>
          </p:sp>
        </mc:Choice>
        <mc:Fallback xmlns="">
          <p:sp>
            <p:nvSpPr>
              <p:cNvPr id="374" name="Google Shape;374;p5">
                <a:extLst>
                  <a:ext uri="{FF2B5EF4-FFF2-40B4-BE49-F238E27FC236}">
                    <a16:creationId xmlns:a16="http://schemas.microsoft.com/office/drawing/2014/main" id="{3BA53CCB-2050-BD2D-F447-707EDB58D068}"/>
                  </a:ext>
                </a:extLst>
              </p:cNvPr>
              <p:cNvSpPr txBox="1">
                <a:spLocks noGrp="1" noRot="1" noChangeAspect="1" noMove="1" noResize="1" noEditPoints="1" noAdjustHandles="1" noChangeArrowheads="1" noChangeShapeType="1" noTextEdit="1"/>
              </p:cNvSpPr>
              <p:nvPr>
                <p:ph type="body" idx="1"/>
              </p:nvPr>
            </p:nvSpPr>
            <p:spPr>
              <a:xfrm>
                <a:off x="512953" y="877508"/>
                <a:ext cx="11419019" cy="5763924"/>
              </a:xfrm>
              <a:prstGeom prst="rect">
                <a:avLst/>
              </a:prstGeom>
              <a:blipFill>
                <a:blip r:embed="rId3"/>
                <a:stretch>
                  <a:fillRect t="-1799" r="-694"/>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685F2E56-425A-C7EB-89D3-5D56B205A852}"/>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DEED59C2-F34A-F64D-A071-4FD1F65A5819}"/>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13</a:t>
            </a:fld>
            <a:endParaRPr/>
          </a:p>
        </p:txBody>
      </p:sp>
    </p:spTree>
    <p:extLst>
      <p:ext uri="{BB962C8B-B14F-4D97-AF65-F5344CB8AC3E}">
        <p14:creationId xmlns:p14="http://schemas.microsoft.com/office/powerpoint/2010/main" val="167527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5FF200AF-67CD-7E1B-E1AF-262D0BBDC9BE}"/>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1D62BCAB-5AE3-45AD-45FA-CF82013F9CF4}"/>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Biểu đồ Học có giám sát (supervised learning)</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68CE243B-C5F4-AE2C-13D3-A2054DF10463}"/>
                  </a:ext>
                </a:extLst>
              </p:cNvPr>
              <p:cNvSpPr txBox="1">
                <a:spLocks noGrp="1"/>
              </p:cNvSpPr>
              <p:nvPr>
                <p:ph type="body" idx="1"/>
              </p:nvPr>
            </p:nvSpPr>
            <p:spPr>
              <a:xfrm>
                <a:off x="512953" y="877508"/>
                <a:ext cx="11419019" cy="5763924"/>
              </a:xfrm>
              <a:prstGeom prst="rect">
                <a:avLst/>
              </a:prstGeom>
              <a:noFill/>
              <a:ln>
                <a:noFill/>
              </a:ln>
            </p:spPr>
            <p:txBody>
              <a:bodyPr spcFirstLastPara="1" wrap="square" lIns="91425" tIns="45700" rIns="91425" bIns="45700" anchor="t" anchorCtr="0">
                <a:noAutofit/>
              </a:bodyPr>
              <a:lstStyle/>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b="1"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50000"/>
                  </a:lnSpc>
                  <a:spcBef>
                    <a:spcPts val="0"/>
                  </a:spcBef>
                </a:pPr>
                <a:r>
                  <a:rPr lang="en-US" sz="2100">
                    <a:solidFill>
                      <a:schemeClr val="tx1"/>
                    </a:solidFill>
                  </a:rPr>
                  <a:t>Thuật toán học </a:t>
                </a:r>
                <a14:m>
                  <m:oMath xmlns:m="http://schemas.openxmlformats.org/officeDocument/2006/math">
                    <m:r>
                      <a:rPr lang="en-US" sz="2100" b="0" i="1" smtClean="0">
                        <a:solidFill>
                          <a:schemeClr val="tx1"/>
                        </a:solidFill>
                        <a:latin typeface="Cambria Math" panose="02040503050406030204" pitchFamily="18" charset="0"/>
                      </a:rPr>
                      <m:t>𝐴</m:t>
                    </m:r>
                  </m:oMath>
                </a14:m>
                <a:r>
                  <a:rPr lang="en-US" sz="2100" dirty="0">
                    <a:solidFill>
                      <a:schemeClr val="tx1"/>
                    </a:solidFill>
                  </a:rPr>
                  <a:t> </a:t>
                </a:r>
                <a:r>
                  <a:rPr lang="en-US" sz="2100">
                    <a:solidFill>
                      <a:schemeClr val="tx1"/>
                    </a:solidFill>
                  </a:rPr>
                  <a:t>sử dụng độ đo sai số </a:t>
                </a:r>
                <a14:m>
                  <m:oMath xmlns:m="http://schemas.openxmlformats.org/officeDocument/2006/math">
                    <m:r>
                      <a:rPr lang="en-US" sz="2100" b="0" i="1" smtClean="0">
                        <a:solidFill>
                          <a:schemeClr val="tx1"/>
                        </a:solidFill>
                        <a:latin typeface="Cambria Math" panose="02040503050406030204" pitchFamily="18" charset="0"/>
                      </a:rPr>
                      <m:t>𝑒𝑟𝑟</m:t>
                    </m:r>
                    <m:r>
                      <a:rPr lang="en-US" sz="2100" b="0" i="1" smtClean="0">
                        <a:solidFill>
                          <a:schemeClr val="tx1"/>
                        </a:solidFill>
                        <a:latin typeface="Cambria Math" panose="02040503050406030204" pitchFamily="18" charset="0"/>
                      </a:rPr>
                      <m:t>()</m:t>
                    </m:r>
                  </m:oMath>
                </a14:m>
                <a:r>
                  <a:rPr lang="en-US" sz="2100" dirty="0">
                    <a:solidFill>
                      <a:schemeClr val="tx1"/>
                    </a:solidFill>
                  </a:rPr>
                  <a:t>.</a:t>
                </a:r>
              </a:p>
              <a:p>
                <a:pPr marL="520700" indent="-342900">
                  <a:lnSpc>
                    <a:spcPct val="150000"/>
                  </a:lnSpc>
                  <a:spcBef>
                    <a:spcPts val="0"/>
                  </a:spcBef>
                </a:pPr>
                <a:r>
                  <a:rPr lang="en-US" sz="2100">
                    <a:solidFill>
                      <a:schemeClr val="tx1"/>
                    </a:solidFill>
                  </a:rPr>
                  <a:t>Độ đo sai số tổng thể </a:t>
                </a:r>
                <a14:m>
                  <m:oMath xmlns:m="http://schemas.openxmlformats.org/officeDocument/2006/math">
                    <m:r>
                      <a:rPr lang="en-US" sz="2100" b="0" i="1" smtClean="0">
                        <a:solidFill>
                          <a:schemeClr val="tx1"/>
                        </a:solidFill>
                        <a:latin typeface="Cambria Math" panose="02040503050406030204" pitchFamily="18" charset="0"/>
                      </a:rPr>
                      <m:t>𝐸</m:t>
                    </m:r>
                    <m:r>
                      <a:rPr lang="en-US" sz="2100" b="0" i="1" smtClean="0">
                        <a:solidFill>
                          <a:schemeClr val="tx1"/>
                        </a:solidFill>
                        <a:latin typeface="Cambria Math" panose="02040503050406030204" pitchFamily="18" charset="0"/>
                      </a:rPr>
                      <m:t>()</m:t>
                    </m:r>
                  </m:oMath>
                </a14:m>
                <a:r>
                  <a:rPr lang="en-US" sz="2100" dirty="0">
                    <a:solidFill>
                      <a:schemeClr val="tx1"/>
                    </a:solidFill>
                  </a:rPr>
                  <a:t> </a:t>
                </a:r>
                <a:r>
                  <a:rPr lang="en-US" sz="2100">
                    <a:solidFill>
                      <a:schemeClr val="tx1"/>
                    </a:solidFill>
                  </a:rPr>
                  <a:t>được dùng để xác định mô hình </a:t>
                </a:r>
                <a14:m>
                  <m:oMath xmlns:m="http://schemas.openxmlformats.org/officeDocument/2006/math">
                    <m:r>
                      <a:rPr lang="en-US" sz="2100" b="0" i="1" smtClean="0">
                        <a:solidFill>
                          <a:schemeClr val="tx1"/>
                        </a:solidFill>
                        <a:latin typeface="Cambria Math" panose="02040503050406030204" pitchFamily="18" charset="0"/>
                      </a:rPr>
                      <m:t>h</m:t>
                    </m:r>
                    <m:r>
                      <a:rPr lang="en-US" sz="2100" b="0" i="1" smtClean="0">
                        <a:solidFill>
                          <a:schemeClr val="tx1"/>
                        </a:solidFill>
                        <a:latin typeface="Cambria Math" panose="02040503050406030204" pitchFamily="18" charset="0"/>
                      </a:rPr>
                      <m:t>()</m:t>
                    </m:r>
                  </m:oMath>
                </a14:m>
                <a:r>
                  <a:rPr lang="en-US" sz="2100" dirty="0">
                    <a:solidFill>
                      <a:schemeClr val="tx1"/>
                    </a:solidFill>
                  </a:rPr>
                  <a:t> </a:t>
                </a:r>
                <a:r>
                  <a:rPr lang="en-US" sz="2100">
                    <a:solidFill>
                      <a:schemeClr val="tx1"/>
                    </a:solidFill>
                  </a:rPr>
                  <a:t>nào là xấp xỉ tốt nhất cho hàm đích (target function) </a:t>
                </a:r>
                <a14:m>
                  <m:oMath xmlns:m="http://schemas.openxmlformats.org/officeDocument/2006/math">
                    <m:r>
                      <a:rPr lang="en-US" sz="2100" b="0" i="1" smtClean="0">
                        <a:solidFill>
                          <a:schemeClr val="tx1"/>
                        </a:solidFill>
                        <a:latin typeface="Cambria Math" panose="02040503050406030204" pitchFamily="18" charset="0"/>
                      </a:rPr>
                      <m:t>𝑓</m:t>
                    </m:r>
                    <m:r>
                      <a:rPr lang="en-US" sz="2100" b="0" i="1" smtClean="0">
                        <a:solidFill>
                          <a:schemeClr val="tx1"/>
                        </a:solidFill>
                        <a:latin typeface="Cambria Math" panose="02040503050406030204" pitchFamily="18" charset="0"/>
                      </a:rPr>
                      <m:t>()</m:t>
                    </m:r>
                  </m:oMath>
                </a14:m>
                <a:r>
                  <a:rPr lang="en-US" sz="2100" dirty="0">
                    <a:solidFill>
                      <a:schemeClr val="tx1"/>
                    </a:solidFill>
                  </a:rPr>
                  <a:t>.</a:t>
                </a:r>
              </a:p>
              <a:p>
                <a:pPr marL="177800" indent="0">
                  <a:lnSpc>
                    <a:spcPct val="114000"/>
                  </a:lnSpc>
                  <a:spcBef>
                    <a:spcPts val="0"/>
                  </a:spcBef>
                  <a:buNone/>
                </a:pPr>
                <a:endParaRPr lang="en-US" sz="2400" dirty="0"/>
              </a:p>
              <a:p>
                <a:pPr marL="520700" indent="-342900">
                  <a:lnSpc>
                    <a:spcPct val="114000"/>
                  </a:lnSpc>
                  <a:spcBef>
                    <a:spcPts val="0"/>
                  </a:spcBef>
                </a:pPr>
                <a:endParaRPr lang="en-US" sz="2400" dirty="0"/>
              </a:p>
            </p:txBody>
          </p:sp>
        </mc:Choice>
        <mc:Fallback xmlns="">
          <p:sp>
            <p:nvSpPr>
              <p:cNvPr id="374" name="Google Shape;374;p5">
                <a:extLst>
                  <a:ext uri="{FF2B5EF4-FFF2-40B4-BE49-F238E27FC236}">
                    <a16:creationId xmlns:a16="http://schemas.microsoft.com/office/drawing/2014/main" id="{68CE243B-C5F4-AE2C-13D3-A2054DF10463}"/>
                  </a:ext>
                </a:extLst>
              </p:cNvPr>
              <p:cNvSpPr txBox="1">
                <a:spLocks noGrp="1" noRot="1" noChangeAspect="1" noMove="1" noResize="1" noEditPoints="1" noAdjustHandles="1" noChangeArrowheads="1" noChangeShapeType="1" noTextEdit="1"/>
              </p:cNvSpPr>
              <p:nvPr>
                <p:ph type="body" idx="1"/>
              </p:nvPr>
            </p:nvSpPr>
            <p:spPr>
              <a:xfrm>
                <a:off x="512953" y="877508"/>
                <a:ext cx="11419019" cy="5763924"/>
              </a:xfrm>
              <a:prstGeom prst="rect">
                <a:avLst/>
              </a:prstGeom>
              <a:blipFill>
                <a:blip r:embed="rId3"/>
                <a:stretch>
                  <a:fillRect r="-641"/>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823A8ADE-4A21-12C4-3D7B-F58229FCBA03}"/>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2C0307E8-7683-9301-95B5-333388951895}"/>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14</a:t>
            </a:fld>
            <a:endParaRPr/>
          </a:p>
        </p:txBody>
      </p:sp>
      <p:pic>
        <p:nvPicPr>
          <p:cNvPr id="3" name="Graphic 2">
            <a:extLst>
              <a:ext uri="{FF2B5EF4-FFF2-40B4-BE49-F238E27FC236}">
                <a16:creationId xmlns:a16="http://schemas.microsoft.com/office/drawing/2014/main" id="{4562C71E-FC4E-B757-38C7-2CF298FF68C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389726" y="948413"/>
            <a:ext cx="5210706" cy="3868724"/>
          </a:xfrm>
          <a:prstGeom prst="rect">
            <a:avLst/>
          </a:prstGeom>
        </p:spPr>
      </p:pic>
    </p:spTree>
    <p:extLst>
      <p:ext uri="{BB962C8B-B14F-4D97-AF65-F5344CB8AC3E}">
        <p14:creationId xmlns:p14="http://schemas.microsoft.com/office/powerpoint/2010/main" val="1645403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0531FC15-04B9-BDC3-E5EA-F6A919A57E40}"/>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00D6D289-55D3-B90F-F6D2-721A805DD693}"/>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Góc nhìn xác suất</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CB651A67-D6D0-4204-0CD9-8B7E0F08A59B}"/>
                  </a:ext>
                </a:extLst>
              </p:cNvPr>
              <p:cNvSpPr txBox="1">
                <a:spLocks noGrp="1"/>
              </p:cNvSpPr>
              <p:nvPr>
                <p:ph type="body" idx="1"/>
              </p:nvPr>
            </p:nvSpPr>
            <p:spPr>
              <a:xfrm>
                <a:off x="512953" y="877508"/>
                <a:ext cx="11419019"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r>
                  <a:rPr lang="en-US" sz="2200"/>
                  <a:t>Ta muốn tìm ra một xấp xỉ tốt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𝑓</m:t>
                        </m:r>
                      </m:e>
                    </m:acc>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𝑓</m:t>
                    </m:r>
                  </m:oMath>
                </a14:m>
                <a:r>
                  <a:rPr lang="en-US" sz="2200"/>
                  <a:t>. Tức là ta muốn đạt được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𝐸</m:t>
                        </m:r>
                      </m:e>
                      <m:sub>
                        <m:r>
                          <a:rPr lang="en-US" sz="2200" i="1">
                            <a:latin typeface="Cambria Math" panose="02040503050406030204" pitchFamily="18" charset="0"/>
                          </a:rPr>
                          <m:t>𝑜𝑢𝑡</m:t>
                        </m:r>
                      </m:sub>
                    </m:sSub>
                    <m:d>
                      <m:dPr>
                        <m:ctrlPr>
                          <a:rPr lang="en-US" sz="2200" i="1">
                            <a:latin typeface="Cambria Math" panose="02040503050406030204" pitchFamily="18" charset="0"/>
                          </a:rPr>
                        </m:ctrlPr>
                      </m:d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𝑓</m:t>
                            </m:r>
                          </m:e>
                        </m:acc>
                      </m:e>
                    </m:d>
                    <m:r>
                      <a:rPr lang="en-US" sz="240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0</m:t>
                    </m:r>
                  </m:oMath>
                </a14:m>
                <a:r>
                  <a:rPr lang="en-US" sz="2200"/>
                  <a:t>.</a:t>
                </a:r>
              </a:p>
              <a:p>
                <a:pPr marL="520700" indent="-342900">
                  <a:lnSpc>
                    <a:spcPct val="150000"/>
                  </a:lnSpc>
                  <a:spcBef>
                    <a:spcPts val="0"/>
                  </a:spcBef>
                </a:pPr>
                <a:r>
                  <a:rPr lang="en-US" sz="2200"/>
                  <a:t>Tuy nhiên, dữ liệu tổng quát (out-of-sample data) là khái niệm lý thuyết, và ta không thể thu thập được toàn bộ dữ liệu. Do đó, thực ra ta không thể tính được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𝑜𝑢𝑡</m:t>
                        </m:r>
                      </m:sub>
                    </m:sSub>
                  </m:oMath>
                </a14:m>
                <a:r>
                  <a:rPr lang="en-US" sz="2400" dirty="0"/>
                  <a:t>.</a:t>
                </a:r>
              </a:p>
              <a:p>
                <a:pPr marL="520700" indent="-342900">
                  <a:lnSpc>
                    <a:spcPct val="150000"/>
                  </a:lnSpc>
                  <a:spcBef>
                    <a:spcPts val="0"/>
                  </a:spcBef>
                </a:pPr>
                <a:r>
                  <a:rPr lang="en-US" sz="2400"/>
                  <a:t>Ta chỉ có thể thu thập được một tập con của dữ liệu tổng quát (và ta gọi là </a:t>
                </a:r>
                <a:r>
                  <a:rPr lang="en-US" sz="2400">
                    <a:solidFill>
                      <a:srgbClr val="FF00FF"/>
                    </a:solidFill>
                  </a:rPr>
                  <a:t>dữ liệu kiểm tra – test data</a:t>
                </a:r>
                <a:r>
                  <a:rPr lang="en-US" sz="2400"/>
                  <a:t>).</a:t>
                </a:r>
              </a:p>
              <a:p>
                <a:pPr marL="520700" indent="-342900">
                  <a:lnSpc>
                    <a:spcPct val="150000"/>
                  </a:lnSpc>
                  <a:spcBef>
                    <a:spcPts val="0"/>
                  </a:spcBef>
                </a:pPr>
                <a:r>
                  <a:rPr lang="en-US" sz="2400"/>
                  <a:t>Ta cần có một số giả định về phân phối xác suất </a:t>
                </a:r>
                <a14:m>
                  <m:oMath xmlns:m="http://schemas.openxmlformats.org/officeDocument/2006/math">
                    <m:r>
                      <a:rPr lang="en-US" sz="2400" b="0" i="1" smtClean="0">
                        <a:latin typeface="Cambria Math" panose="02040503050406030204" pitchFamily="18" charset="0"/>
                      </a:rPr>
                      <m:t>𝑃</m:t>
                    </m:r>
                  </m:oMath>
                </a14:m>
                <a:r>
                  <a:rPr lang="en-US" sz="2400" dirty="0"/>
                  <a:t> </a:t>
                </a:r>
                <a:r>
                  <a:rPr lang="en-US" sz="2400"/>
                  <a:t>trên không gian đầu vào </a:t>
                </a:r>
                <a14:m>
                  <m:oMath xmlns:m="http://schemas.openxmlformats.org/officeDocument/2006/math">
                    <m:r>
                      <a:rPr lang="en-US" sz="2400" i="1" smtClean="0">
                        <a:latin typeface="Cambria Math" panose="02040503050406030204" pitchFamily="18" charset="0"/>
                        <a:ea typeface="Cambria Math" panose="02040503050406030204" pitchFamily="18" charset="0"/>
                      </a:rPr>
                      <m:t>𝒳</m:t>
                    </m:r>
                  </m:oMath>
                </a14:m>
                <a:r>
                  <a:rPr lang="en-US" sz="2400"/>
                  <a:t>. Các điểm dữ liệu (data points) </a:t>
                </a:r>
                <a14:m>
                  <m:oMath xmlns:m="http://schemas.openxmlformats.org/officeDocument/2006/math">
                    <m:sSub>
                      <m:sSubPr>
                        <m:ctrlPr>
                          <a:rPr lang="en-US" sz="2400"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b="0" i="1" smtClean="0">
                            <a:latin typeface="Cambria Math" panose="02040503050406030204" pitchFamily="18" charset="0"/>
                          </a:rPr>
                          <m:t>𝑛</m:t>
                        </m:r>
                      </m:sub>
                    </m:sSub>
                  </m:oMath>
                </a14:m>
                <a:r>
                  <a:rPr lang="en-US" sz="2400" dirty="0"/>
                  <a:t> </a:t>
                </a:r>
                <a:r>
                  <a:rPr lang="en-US" sz="2400"/>
                  <a:t>là độc lập với nhau, và có cùng phân phối (giả định iid), được lấy mẫu từ phân phối xác suất </a:t>
                </a:r>
                <a14:m>
                  <m:oMath xmlns:m="http://schemas.openxmlformats.org/officeDocument/2006/math">
                    <m:r>
                      <a:rPr lang="en-US" sz="2400" b="0" i="1" smtClean="0">
                        <a:latin typeface="Cambria Math" panose="02040503050406030204" pitchFamily="18" charset="0"/>
                      </a:rPr>
                      <m:t>𝑃</m:t>
                    </m:r>
                  </m:oMath>
                </a14:m>
                <a:r>
                  <a:rPr lang="en-US" sz="2400" dirty="0"/>
                  <a:t> </a:t>
                </a:r>
                <a:r>
                  <a:rPr lang="en-US" sz="2400"/>
                  <a:t>này.</a:t>
                </a:r>
              </a:p>
              <a:p>
                <a:pPr marL="520700" indent="-342900">
                  <a:lnSpc>
                    <a:spcPct val="150000"/>
                  </a:lnSpc>
                  <a:spcBef>
                    <a:spcPts val="0"/>
                  </a:spcBef>
                </a:pPr>
                <a:r>
                  <a:rPr lang="en-US" sz="2400"/>
                  <a:t>Giả định này giúp liên kết sai số trong mẫu (in-sample error)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b="0" i="1" smtClean="0">
                            <a:latin typeface="Cambria Math" panose="02040503050406030204" pitchFamily="18" charset="0"/>
                          </a:rPr>
                          <m:t>𝑖𝑛</m:t>
                        </m:r>
                      </m:sub>
                    </m:sSub>
                    <m:r>
                      <a:rPr lang="en-US" sz="2400" i="1">
                        <a:latin typeface="Cambria Math" panose="02040503050406030204" pitchFamily="18" charset="0"/>
                      </a:rPr>
                      <m:t> </m:t>
                    </m:r>
                  </m:oMath>
                </a14:m>
                <a:r>
                  <a:rPr lang="en-US" sz="2400"/>
                  <a:t>và sai số ngoài mẫu (out-of-sample error)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𝑜𝑢𝑡</m:t>
                        </m:r>
                      </m:sub>
                    </m:sSub>
                  </m:oMath>
                </a14:m>
                <a:r>
                  <a:rPr lang="en-US" sz="2400"/>
                  <a:t>.</a:t>
                </a:r>
                <a:endParaRPr lang="en-US" sz="2400" dirty="0"/>
              </a:p>
            </p:txBody>
          </p:sp>
        </mc:Choice>
        <mc:Fallback xmlns="">
          <p:sp>
            <p:nvSpPr>
              <p:cNvPr id="374" name="Google Shape;374;p5">
                <a:extLst>
                  <a:ext uri="{FF2B5EF4-FFF2-40B4-BE49-F238E27FC236}">
                    <a16:creationId xmlns:a16="http://schemas.microsoft.com/office/drawing/2014/main" id="{CB651A67-D6D0-4204-0CD9-8B7E0F08A59B}"/>
                  </a:ext>
                </a:extLst>
              </p:cNvPr>
              <p:cNvSpPr txBox="1">
                <a:spLocks noGrp="1" noRot="1" noChangeAspect="1" noMove="1" noResize="1" noEditPoints="1" noAdjustHandles="1" noChangeArrowheads="1" noChangeShapeType="1" noTextEdit="1"/>
              </p:cNvSpPr>
              <p:nvPr>
                <p:ph type="body" idx="1"/>
              </p:nvPr>
            </p:nvSpPr>
            <p:spPr>
              <a:xfrm>
                <a:off x="512953" y="877508"/>
                <a:ext cx="11419019" cy="5763924"/>
              </a:xfrm>
              <a:prstGeom prst="rect">
                <a:avLst/>
              </a:prstGeom>
              <a:blipFill>
                <a:blip r:embed="rId3"/>
                <a:stretch>
                  <a:fillRect r="-854" b="-847"/>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4B251913-8EA5-6839-8E7D-1427D65A5D42}"/>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5821FE88-FF57-1E51-FC9D-2E13CCDDD1A5}"/>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15</a:t>
            </a:fld>
            <a:endParaRPr/>
          </a:p>
        </p:txBody>
      </p:sp>
    </p:spTree>
    <p:extLst>
      <p:ext uri="{BB962C8B-B14F-4D97-AF65-F5344CB8AC3E}">
        <p14:creationId xmlns:p14="http://schemas.microsoft.com/office/powerpoint/2010/main" val="51658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CD98092D-C581-2A90-C25D-0E0013C95935}"/>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4831FAFA-7CA9-6B73-B305-FFC963C5D51B}"/>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Góc nhìn xác suất</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5244013D-C410-2A5E-AADC-278803C7ED67}"/>
                  </a:ext>
                </a:extLst>
              </p:cNvPr>
              <p:cNvSpPr txBox="1">
                <a:spLocks noGrp="1"/>
              </p:cNvSpPr>
              <p:nvPr>
                <p:ph type="body" idx="1"/>
              </p:nvPr>
            </p:nvSpPr>
            <p:spPr>
              <a:xfrm>
                <a:off x="512953" y="877508"/>
                <a:ext cx="11419019" cy="5763924"/>
              </a:xfrm>
              <a:prstGeom prst="rect">
                <a:avLst/>
              </a:prstGeom>
              <a:noFill/>
              <a:ln>
                <a:noFill/>
              </a:ln>
            </p:spPr>
            <p:txBody>
              <a:bodyPr spcFirstLastPara="1" wrap="square" lIns="91425" tIns="45700" rIns="91425" bIns="45700" anchor="t" anchorCtr="0">
                <a:noAutofit/>
              </a:bodyPr>
              <a:lstStyle/>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b="1"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177800" indent="0">
                  <a:lnSpc>
                    <a:spcPct val="114000"/>
                  </a:lnSpc>
                  <a:spcBef>
                    <a:spcPts val="0"/>
                  </a:spcBef>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𝑜𝑢𝑡</m:t>
                          </m:r>
                        </m:sub>
                      </m:sSub>
                      <m:d>
                        <m:dPr>
                          <m:ctrlPr>
                            <a:rPr lang="en-US" sz="2400" i="1">
                              <a:latin typeface="Cambria Math" panose="02040503050406030204" pitchFamily="18" charset="0"/>
                            </a:rPr>
                          </m:ctrlPr>
                        </m:d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𝑓</m:t>
                              </m:r>
                            </m:e>
                          </m:acc>
                        </m:e>
                      </m:d>
                      <m:r>
                        <a:rPr lang="en-US" i="1">
                          <a:solidFill>
                            <a:schemeClr val="tx1"/>
                          </a:solidFill>
                          <a:latin typeface="Cambria Math" panose="02040503050406030204" pitchFamily="18" charset="0"/>
                          <a:ea typeface="Cambria Math" panose="02040503050406030204" pitchFamily="18" charset="0"/>
                        </a:rPr>
                        <m:t>≈0</m:t>
                      </m:r>
                      <m:r>
                        <a:rPr lang="en-US"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2400" i="1" smtClean="0">
                              <a:latin typeface="Cambria Math" panose="02040503050406030204" pitchFamily="18" charset="0"/>
                            </a:rPr>
                          </m:ctrlPr>
                        </m:dPr>
                        <m:e>
                          <m:eqArr>
                            <m:eqArrPr>
                              <m:ctrlPr>
                                <a:rPr lang="en-US" sz="2400" i="1" smtClean="0">
                                  <a:latin typeface="Cambria Math" panose="02040503050406030204" pitchFamily="18" charset="0"/>
                                </a:rPr>
                              </m:ctrlPr>
                            </m:eqArrPr>
                            <m:e>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b="0" i="1" smtClean="0">
                                      <a:latin typeface="Cambria Math" panose="02040503050406030204" pitchFamily="18" charset="0"/>
                                    </a:rPr>
                                    <m:t>𝑖𝑛</m:t>
                                  </m:r>
                                </m:sub>
                              </m:sSub>
                              <m:d>
                                <m:dPr>
                                  <m:ctrlPr>
                                    <a:rPr lang="en-US" sz="2400" i="1">
                                      <a:latin typeface="Cambria Math" panose="02040503050406030204" pitchFamily="18" charset="0"/>
                                    </a:rPr>
                                  </m:ctrlPr>
                                </m:d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𝑓</m:t>
                                      </m:r>
                                    </m:e>
                                  </m:acc>
                                </m:e>
                              </m:d>
                              <m:r>
                                <a:rPr lang="en-US" sz="2400" i="1">
                                  <a:solidFill>
                                    <a:schemeClr val="tx1"/>
                                  </a:solidFill>
                                  <a:latin typeface="Cambria Math" panose="02040503050406030204" pitchFamily="18" charset="0"/>
                                  <a:ea typeface="Cambria Math" panose="02040503050406030204" pitchFamily="18" charset="0"/>
                                </a:rPr>
                                <m:t>≈0</m:t>
                              </m:r>
                              <m:r>
                                <a:rPr lang="en-US" sz="2400" i="1" smtClean="0">
                                  <a:latin typeface="Cambria Math" panose="02040503050406030204" pitchFamily="18" charset="0"/>
                                </a:rPr>
                                <m:t>,  </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k</m:t>
                              </m:r>
                              <m:r>
                                <a:rPr lang="en-US" sz="2400" b="0" i="0" smtClean="0">
                                  <a:latin typeface="Cambria Math" panose="02040503050406030204" pitchFamily="18" charset="0"/>
                                </a:rPr>
                                <m:t>ế</m:t>
                              </m:r>
                              <m:r>
                                <m:rPr>
                                  <m:sty m:val="p"/>
                                </m:rPr>
                                <a:rPr lang="en-US" sz="2400" b="0" i="0" smtClean="0">
                                  <a:latin typeface="Cambria Math" panose="02040503050406030204" pitchFamily="18" charset="0"/>
                                </a:rPr>
                                <m:t>t</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qu</m:t>
                              </m:r>
                              <m:r>
                                <a:rPr lang="en-US" sz="2400" b="0" i="0" smtClean="0">
                                  <a:latin typeface="Cambria Math" panose="02040503050406030204" pitchFamily="18" charset="0"/>
                                </a:rPr>
                                <m:t>ả </m:t>
                              </m:r>
                              <m:r>
                                <m:rPr>
                                  <m:sty m:val="p"/>
                                </m:rPr>
                                <a:rPr lang="en-US" sz="2400" b="0" i="0" smtClean="0">
                                  <a:latin typeface="Cambria Math" panose="02040503050406030204" pitchFamily="18" charset="0"/>
                                </a:rPr>
                                <m:t>th</m:t>
                              </m:r>
                              <m:r>
                                <a:rPr lang="en-US" sz="2400" b="0" i="0" smtClean="0">
                                  <a:latin typeface="Cambria Math" panose="02040503050406030204" pitchFamily="18" charset="0"/>
                                </a:rPr>
                                <m:t>ự</m:t>
                              </m:r>
                              <m:r>
                                <m:rPr>
                                  <m:sty m:val="p"/>
                                </m:rPr>
                                <a:rPr lang="en-US" sz="2400" b="0" i="0" smtClean="0">
                                  <a:latin typeface="Cambria Math" panose="02040503050406030204" pitchFamily="18" charset="0"/>
                                </a:rPr>
                                <m:t>c</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t</m:t>
                              </m:r>
                              <m:r>
                                <a:rPr lang="en-US" sz="2400" b="0" i="0" smtClean="0">
                                  <a:latin typeface="Cambria Math" panose="02040503050406030204" pitchFamily="18" charset="0"/>
                                </a:rPr>
                                <m:t>ế</m:t>
                              </m:r>
                            </m:e>
                            <m:e>
                              <m:r>
                                <a:rPr lang="en-US" sz="2400" i="1" smtClean="0">
                                  <a:latin typeface="Cambria Math" panose="02040503050406030204" pitchFamily="18" charset="0"/>
                                </a:rPr>
                                <m:t>&amp;</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b="0" i="1" smtClean="0">
                                      <a:latin typeface="Cambria Math" panose="02040503050406030204" pitchFamily="18" charset="0"/>
                                    </a:rPr>
                                    <m:t>𝑜𝑢𝑡</m:t>
                                  </m:r>
                                </m:sub>
                              </m:sSub>
                              <m:d>
                                <m:dPr>
                                  <m:ctrlPr>
                                    <a:rPr lang="en-US" sz="2400" i="1">
                                      <a:latin typeface="Cambria Math" panose="02040503050406030204" pitchFamily="18" charset="0"/>
                                    </a:rPr>
                                  </m:ctrlPr>
                                </m:d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𝑓</m:t>
                                      </m:r>
                                    </m:e>
                                  </m:acc>
                                </m:e>
                              </m:d>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b="0" i="1" smtClean="0">
                                      <a:latin typeface="Cambria Math" panose="02040503050406030204" pitchFamily="18" charset="0"/>
                                    </a:rPr>
                                    <m:t>𝑖𝑛</m:t>
                                  </m:r>
                                </m:sub>
                              </m:sSub>
                              <m:d>
                                <m:dPr>
                                  <m:ctrlPr>
                                    <a:rPr lang="en-US" sz="2400" i="1">
                                      <a:latin typeface="Cambria Math" panose="02040503050406030204" pitchFamily="18" charset="0"/>
                                    </a:rPr>
                                  </m:ctrlPr>
                                </m:d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𝑓</m:t>
                                      </m:r>
                                    </m:e>
                                  </m:acc>
                                </m:e>
                              </m:d>
                              <m:r>
                                <a:rPr lang="en-US" sz="2400" i="1" smtClean="0">
                                  <a:latin typeface="Cambria Math" panose="02040503050406030204" pitchFamily="18" charset="0"/>
                                </a:rPr>
                                <m:t>, </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k</m:t>
                              </m:r>
                              <m:r>
                                <a:rPr lang="en-US" sz="2400" b="0" i="0" smtClean="0">
                                  <a:latin typeface="Cambria Math" panose="02040503050406030204" pitchFamily="18" charset="0"/>
                                </a:rPr>
                                <m:t>ế</m:t>
                              </m:r>
                              <m:r>
                                <m:rPr>
                                  <m:sty m:val="p"/>
                                </m:rPr>
                                <a:rPr lang="en-US" sz="2400" b="0" i="0" smtClean="0">
                                  <a:latin typeface="Cambria Math" panose="02040503050406030204" pitchFamily="18" charset="0"/>
                                </a:rPr>
                                <m:t>t</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qu</m:t>
                              </m:r>
                              <m:r>
                                <a:rPr lang="en-US" sz="2400" b="0" i="0" smtClean="0">
                                  <a:latin typeface="Cambria Math" panose="02040503050406030204" pitchFamily="18" charset="0"/>
                                </a:rPr>
                                <m:t>ả </m:t>
                              </m:r>
                              <m:r>
                                <m:rPr>
                                  <m:sty m:val="p"/>
                                </m:rPr>
                                <a:rPr lang="en-US" sz="2400" b="0" i="0" smtClean="0">
                                  <a:latin typeface="Cambria Math" panose="02040503050406030204" pitchFamily="18" charset="0"/>
                                </a:rPr>
                                <m:t>l</m:t>
                              </m:r>
                              <m:r>
                                <a:rPr lang="en-US" sz="2400" b="0" i="0" smtClean="0">
                                  <a:latin typeface="Cambria Math" panose="02040503050406030204" pitchFamily="18" charset="0"/>
                                </a:rPr>
                                <m:t>ý </m:t>
                              </m:r>
                              <m:r>
                                <m:rPr>
                                  <m:sty m:val="p"/>
                                </m:rPr>
                                <a:rPr lang="en-US" sz="2400" b="0" i="0" smtClean="0">
                                  <a:latin typeface="Cambria Math" panose="02040503050406030204" pitchFamily="18" charset="0"/>
                                </a:rPr>
                                <m:t>thuy</m:t>
                              </m:r>
                              <m:r>
                                <a:rPr lang="en-US" sz="2400" b="0" i="0" smtClean="0">
                                  <a:latin typeface="Cambria Math" panose="02040503050406030204" pitchFamily="18" charset="0"/>
                                </a:rPr>
                                <m:t>ế</m:t>
                              </m:r>
                              <m:r>
                                <m:rPr>
                                  <m:sty m:val="p"/>
                                </m:rPr>
                                <a:rPr lang="en-US" sz="2400" b="0" i="0" smtClean="0">
                                  <a:latin typeface="Cambria Math" panose="02040503050406030204" pitchFamily="18" charset="0"/>
                                </a:rPr>
                                <m:t>t</m:t>
                              </m:r>
                            </m:e>
                          </m:eqArr>
                        </m:e>
                      </m:d>
                    </m:oMath>
                  </m:oMathPara>
                </a14:m>
                <a:endParaRPr lang="en-US" sz="2400" dirty="0"/>
              </a:p>
              <a:p>
                <a:pPr marL="520700" indent="-342900">
                  <a:lnSpc>
                    <a:spcPct val="114000"/>
                  </a:lnSpc>
                  <a:spcBef>
                    <a:spcPts val="0"/>
                  </a:spcBef>
                </a:pPr>
                <a:endParaRPr lang="en-US" sz="2400" dirty="0"/>
              </a:p>
            </p:txBody>
          </p:sp>
        </mc:Choice>
        <mc:Fallback xmlns="">
          <p:sp>
            <p:nvSpPr>
              <p:cNvPr id="374" name="Google Shape;374;p5">
                <a:extLst>
                  <a:ext uri="{FF2B5EF4-FFF2-40B4-BE49-F238E27FC236}">
                    <a16:creationId xmlns:a16="http://schemas.microsoft.com/office/drawing/2014/main" id="{5244013D-C410-2A5E-AADC-278803C7ED67}"/>
                  </a:ext>
                </a:extLst>
              </p:cNvPr>
              <p:cNvSpPr txBox="1">
                <a:spLocks noGrp="1" noRot="1" noChangeAspect="1" noMove="1" noResize="1" noEditPoints="1" noAdjustHandles="1" noChangeArrowheads="1" noChangeShapeType="1" noTextEdit="1"/>
              </p:cNvSpPr>
              <p:nvPr>
                <p:ph type="body" idx="1"/>
              </p:nvPr>
            </p:nvSpPr>
            <p:spPr>
              <a:xfrm>
                <a:off x="512953" y="877508"/>
                <a:ext cx="11419019" cy="5763924"/>
              </a:xfrm>
              <a:prstGeom prst="rect">
                <a:avLst/>
              </a:prstGeom>
              <a:blipFill>
                <a:blip r:embed="rId3"/>
                <a:stretch>
                  <a:fillRect/>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D8427B80-CB26-DB65-7E9F-B44A0EE27F65}"/>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587519FD-58FA-9A8A-82F1-C95BAF4286D5}"/>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16</a:t>
            </a:fld>
            <a:endParaRPr/>
          </a:p>
        </p:txBody>
      </p:sp>
      <p:pic>
        <p:nvPicPr>
          <p:cNvPr id="3" name="Graphic 2">
            <a:extLst>
              <a:ext uri="{FF2B5EF4-FFF2-40B4-BE49-F238E27FC236}">
                <a16:creationId xmlns:a16="http://schemas.microsoft.com/office/drawing/2014/main" id="{8E2EC4D2-5FF4-1D79-209E-8B9F810B0FA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389726" y="948413"/>
            <a:ext cx="5210705" cy="3868724"/>
          </a:xfrm>
          <a:prstGeom prst="rect">
            <a:avLst/>
          </a:prstGeom>
        </p:spPr>
      </p:pic>
    </p:spTree>
    <p:extLst>
      <p:ext uri="{BB962C8B-B14F-4D97-AF65-F5344CB8AC3E}">
        <p14:creationId xmlns:p14="http://schemas.microsoft.com/office/powerpoint/2010/main" val="299756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3A8ED60F-7BB9-C3F0-9442-AE1A01207A78}"/>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429C3EB0-975A-A1D8-03F7-7586D2EAC487}"/>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Giá</a:t>
            </a:r>
            <a:r>
              <a:rPr lang="en-US" dirty="0"/>
              <a:t> </a:t>
            </a:r>
            <a:r>
              <a:rPr lang="en-US" dirty="0" err="1"/>
              <a:t>trị</a:t>
            </a:r>
            <a:r>
              <a:rPr lang="en-US" dirty="0"/>
              <a:t> </a:t>
            </a:r>
            <a:r>
              <a:rPr lang="en-US" dirty="0" err="1"/>
              <a:t>đích</a:t>
            </a:r>
            <a:r>
              <a:rPr lang="en-US" dirty="0"/>
              <a:t> </a:t>
            </a:r>
            <a:r>
              <a:rPr lang="en-US" dirty="0" err="1"/>
              <a:t>có</a:t>
            </a:r>
            <a:r>
              <a:rPr lang="en-US" dirty="0"/>
              <a:t> </a:t>
            </a:r>
            <a:r>
              <a:rPr lang="en-US" dirty="0" err="1"/>
              <a:t>nhiễu</a:t>
            </a:r>
            <a:r>
              <a:rPr lang="en-US" dirty="0"/>
              <a:t> (noisy targets)</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DE5FA52D-FB4F-A965-0F53-F16053E88B8A}"/>
                  </a:ext>
                </a:extLst>
              </p:cNvPr>
              <p:cNvSpPr txBox="1">
                <a:spLocks noGrp="1"/>
              </p:cNvSpPr>
              <p:nvPr>
                <p:ph type="body" idx="1"/>
              </p:nvPr>
            </p:nvSpPr>
            <p:spPr>
              <a:xfrm>
                <a:off x="512953" y="877508"/>
                <a:ext cx="11419019"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r>
                  <a:rPr lang="en-US" sz="2200" dirty="0"/>
                  <a:t>Dữ </a:t>
                </a:r>
                <a:r>
                  <a:rPr lang="en-US" sz="2200" dirty="0" err="1"/>
                  <a:t>liệu</a:t>
                </a:r>
                <a:r>
                  <a:rPr lang="en-US" sz="2200" dirty="0"/>
                  <a:t> </a:t>
                </a:r>
                <a:r>
                  <a:rPr lang="en-US" sz="2200" dirty="0" err="1"/>
                  <a:t>mà</a:t>
                </a:r>
                <a:r>
                  <a:rPr lang="en-US" sz="2200" dirty="0"/>
                  <a:t> ta </a:t>
                </a:r>
                <a:r>
                  <a:rPr lang="en-US" sz="2200" dirty="0" err="1"/>
                  <a:t>thu</a:t>
                </a:r>
                <a:r>
                  <a:rPr lang="en-US" sz="2200" dirty="0"/>
                  <a:t> </a:t>
                </a:r>
                <a:r>
                  <a:rPr lang="en-US" sz="2200" dirty="0" err="1"/>
                  <a:t>thập</a:t>
                </a:r>
                <a:r>
                  <a:rPr lang="en-US" sz="2200" dirty="0"/>
                  <a:t> </a:t>
                </a:r>
                <a:r>
                  <a:rPr lang="en-US" sz="2200" dirty="0" err="1"/>
                  <a:t>trong</a:t>
                </a:r>
                <a:r>
                  <a:rPr lang="en-US" sz="2200" dirty="0"/>
                  <a:t> </a:t>
                </a:r>
                <a:r>
                  <a:rPr lang="en-US" sz="2200" dirty="0" err="1"/>
                  <a:t>thực</a:t>
                </a:r>
                <a:r>
                  <a:rPr lang="en-US" sz="2200" dirty="0"/>
                  <a:t> </a:t>
                </a:r>
                <a:r>
                  <a:rPr lang="en-US" sz="2200" dirty="0" err="1"/>
                  <a:t>tế</a:t>
                </a:r>
                <a:r>
                  <a:rPr lang="en-US" sz="2200" dirty="0"/>
                  <a:t> </a:t>
                </a:r>
                <a:r>
                  <a:rPr lang="en-US" sz="2200" dirty="0" err="1"/>
                  <a:t>thường</a:t>
                </a:r>
                <a:r>
                  <a:rPr lang="en-US" sz="2200" dirty="0"/>
                  <a:t> </a:t>
                </a:r>
                <a:r>
                  <a:rPr lang="en-US" sz="2200" dirty="0" err="1"/>
                  <a:t>chứa</a:t>
                </a:r>
                <a:r>
                  <a:rPr lang="en-US" sz="2200" dirty="0"/>
                  <a:t> </a:t>
                </a:r>
                <a:r>
                  <a:rPr lang="en-US" sz="2200" dirty="0" err="1"/>
                  <a:t>một</a:t>
                </a:r>
                <a:r>
                  <a:rPr lang="en-US" sz="2200" dirty="0"/>
                  <a:t> </a:t>
                </a:r>
                <a:r>
                  <a:rPr lang="en-US" sz="2200" dirty="0" err="1"/>
                  <a:t>lượng</a:t>
                </a:r>
                <a:r>
                  <a:rPr lang="en-US" sz="2200" dirty="0"/>
                  <a:t> </a:t>
                </a:r>
                <a:r>
                  <a:rPr lang="en-US" sz="2200" b="1" dirty="0" err="1">
                    <a:solidFill>
                      <a:srgbClr val="FF0000"/>
                    </a:solidFill>
                  </a:rPr>
                  <a:t>nhiễu</a:t>
                </a:r>
                <a:r>
                  <a:rPr lang="en-US" sz="2200" b="1" dirty="0">
                    <a:solidFill>
                      <a:srgbClr val="FF0000"/>
                    </a:solidFill>
                  </a:rPr>
                  <a:t> (noise)</a:t>
                </a:r>
                <a:r>
                  <a:rPr lang="en-US" sz="2200" dirty="0"/>
                  <a:t>.</a:t>
                </a:r>
                <a:r>
                  <a:rPr lang="en-US" sz="2200" b="1" dirty="0"/>
                  <a:t> </a:t>
                </a:r>
                <a:r>
                  <a:rPr lang="en-US" sz="2200" dirty="0" err="1"/>
                  <a:t>Thay</a:t>
                </a:r>
                <a:r>
                  <a:rPr lang="en-US" sz="2200" dirty="0"/>
                  <a:t> </a:t>
                </a:r>
                <a:r>
                  <a:rPr lang="en-US" sz="2200" dirty="0" err="1"/>
                  <a:t>vì</a:t>
                </a:r>
                <a:r>
                  <a:rPr lang="en-US" sz="2200" dirty="0"/>
                  <a:t> </a:t>
                </a:r>
                <a14:m>
                  <m:oMath xmlns:m="http://schemas.openxmlformats.org/officeDocument/2006/math">
                    <m:r>
                      <a:rPr lang="en-US" sz="2200" b="0" i="1" smtClean="0">
                        <a:latin typeface="Cambria Math" panose="02040503050406030204" pitchFamily="18" charset="0"/>
                      </a:rPr>
                      <m:t>𝑦</m:t>
                    </m:r>
                    <m:r>
                      <a:rPr lang="en-US" sz="2200" b="0" i="1" smtClean="0">
                        <a:latin typeface="Cambria Math" panose="02040503050406030204" pitchFamily="18" charset="0"/>
                      </a:rPr>
                      <m:t>=</m:t>
                    </m:r>
                    <m:r>
                      <a:rPr lang="en-US" sz="2200" b="0" i="1" smtClean="0">
                        <a:latin typeface="Cambria Math" panose="02040503050406030204" pitchFamily="18" charset="0"/>
                      </a:rPr>
                      <m:t>𝑓</m:t>
                    </m:r>
                    <m:r>
                      <a:rPr lang="en-US" sz="2200" b="0" i="1" smtClean="0">
                        <a:latin typeface="Cambria Math" panose="02040503050406030204" pitchFamily="18" charset="0"/>
                      </a:rPr>
                      <m:t>(</m:t>
                    </m:r>
                    <m:r>
                      <a:rPr lang="en-US" sz="2200" b="1" i="1" smtClean="0">
                        <a:latin typeface="Cambria Math" panose="02040503050406030204" pitchFamily="18" charset="0"/>
                      </a:rPr>
                      <m:t>𝒙</m:t>
                    </m:r>
                    <m:r>
                      <a:rPr lang="en-US" sz="2200" b="0" i="1" smtClean="0">
                        <a:latin typeface="Cambria Math" panose="02040503050406030204" pitchFamily="18" charset="0"/>
                      </a:rPr>
                      <m:t>)</m:t>
                    </m:r>
                  </m:oMath>
                </a14:m>
                <a:r>
                  <a:rPr lang="en-US" sz="2400" dirty="0"/>
                  <a:t> </a:t>
                </a:r>
                <a:r>
                  <a:rPr lang="en-US" sz="2400" dirty="0" err="1"/>
                  <a:t>với</a:t>
                </a:r>
                <a:r>
                  <a:rPr lang="en-US" sz="2400" dirty="0"/>
                  <a:t> </a:t>
                </a:r>
                <a14:m>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𝒳</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𝒴</m:t>
                    </m:r>
                  </m:oMath>
                </a14:m>
                <a:r>
                  <a:rPr lang="en-US" sz="2400" dirty="0"/>
                  <a:t> </a:t>
                </a:r>
                <a:r>
                  <a:rPr lang="en-US" sz="2400" dirty="0" err="1"/>
                  <a:t>thì</a:t>
                </a:r>
                <a:r>
                  <a:rPr lang="en-US" sz="2400" dirty="0"/>
                  <a:t> </a:t>
                </a:r>
                <a:r>
                  <a:rPr lang="en-US" sz="2400" dirty="0" err="1"/>
                  <a:t>sẽ</a:t>
                </a:r>
                <a:r>
                  <a:rPr lang="en-US" sz="2400" dirty="0"/>
                  <a:t> </a:t>
                </a:r>
                <a:r>
                  <a:rPr lang="en-US" sz="2400" dirty="0" err="1"/>
                  <a:t>là</a:t>
                </a:r>
                <a:r>
                  <a:rPr lang="en-US" sz="2400" dirty="0"/>
                  <a:t>:</a:t>
                </a:r>
              </a:p>
              <a:p>
                <a:pPr marL="177800" indent="0">
                  <a:lnSpc>
                    <a:spcPct val="150000"/>
                  </a:lnSpc>
                  <a:spcBef>
                    <a:spcPts val="0"/>
                  </a:spcBef>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𝒙</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𝜀</m:t>
                      </m:r>
                    </m:oMath>
                  </m:oMathPara>
                </a14:m>
                <a:endParaRPr lang="en-US" sz="2400" dirty="0"/>
              </a:p>
              <a:p>
                <a:pPr marL="520700" indent="-342900">
                  <a:lnSpc>
                    <a:spcPct val="150000"/>
                  </a:lnSpc>
                  <a:spcBef>
                    <a:spcPts val="0"/>
                  </a:spcBef>
                </a:pPr>
                <a:r>
                  <a:rPr lang="en-US" sz="2400" dirty="0"/>
                  <a:t>Ta </a:t>
                </a:r>
                <a:r>
                  <a:rPr lang="en-US" sz="2400" dirty="0" err="1"/>
                  <a:t>có</a:t>
                </a:r>
                <a:r>
                  <a:rPr lang="en-US" sz="2400" dirty="0"/>
                  <a:t> </a:t>
                </a:r>
                <a:r>
                  <a:rPr lang="en-US" sz="2400" dirty="0" err="1"/>
                  <a:t>thể</a:t>
                </a:r>
                <a:r>
                  <a:rPr lang="en-US" sz="2400" dirty="0"/>
                  <a:t> </a:t>
                </a:r>
                <a:r>
                  <a:rPr lang="en-US" sz="2400" dirty="0" err="1"/>
                  <a:t>có</a:t>
                </a:r>
                <a:r>
                  <a:rPr lang="en-US" sz="2400" dirty="0"/>
                  <a:t> </a:t>
                </a:r>
                <a:r>
                  <a:rPr lang="en-US" sz="2400" dirty="0" err="1"/>
                  <a:t>nhiều</a:t>
                </a:r>
                <a:r>
                  <a:rPr lang="en-US" sz="2400" dirty="0"/>
                  <a:t> vector </a:t>
                </a:r>
                <a:r>
                  <a:rPr lang="en-US" sz="2400" dirty="0" err="1"/>
                  <a:t>đặc</a:t>
                </a:r>
                <a:r>
                  <a:rPr lang="en-US" sz="2400" dirty="0"/>
                  <a:t> </a:t>
                </a:r>
                <a:r>
                  <a:rPr lang="en-US" sz="2400" dirty="0" err="1"/>
                  <a:t>trưng</a:t>
                </a:r>
                <a:r>
                  <a:rPr lang="en-US" sz="2400" dirty="0"/>
                  <a:t> </a:t>
                </a:r>
                <a:r>
                  <a:rPr lang="en-US" sz="2400" dirty="0" err="1"/>
                  <a:t>khác</a:t>
                </a:r>
                <a:r>
                  <a:rPr lang="en-US" sz="2400" dirty="0"/>
                  <a:t> </a:t>
                </a:r>
                <a:r>
                  <a:rPr lang="en-US" sz="2400" dirty="0" err="1"/>
                  <a:t>nhau</a:t>
                </a:r>
                <a:r>
                  <a:rPr lang="en-US" sz="2400" dirty="0"/>
                  <a:t> </a:t>
                </a:r>
                <a:r>
                  <a:rPr lang="en-US" sz="2400" dirty="0" err="1"/>
                  <a:t>có</a:t>
                </a:r>
                <a:r>
                  <a:rPr lang="en-US" sz="2400" dirty="0"/>
                  <a:t> </a:t>
                </a:r>
                <a:r>
                  <a:rPr lang="en-US" sz="2400" dirty="0" err="1"/>
                  <a:t>cùng</a:t>
                </a:r>
                <a:r>
                  <a:rPr lang="en-US" sz="2400" dirty="0"/>
                  <a:t> </a:t>
                </a:r>
                <a:r>
                  <a:rPr lang="en-US" sz="2400" dirty="0" err="1"/>
                  <a:t>giá</a:t>
                </a:r>
                <a:r>
                  <a:rPr lang="en-US" sz="2400" dirty="0"/>
                  <a:t> </a:t>
                </a:r>
                <a:r>
                  <a:rPr lang="en-US" sz="2400" dirty="0" err="1"/>
                  <a:t>trị</a:t>
                </a:r>
                <a:r>
                  <a:rPr lang="en-US" sz="2400" dirty="0"/>
                  <a:t> </a:t>
                </a:r>
                <a:r>
                  <a:rPr lang="en-US" sz="2400" dirty="0" err="1"/>
                  <a:t>đích</a:t>
                </a:r>
                <a:r>
                  <a:rPr lang="en-US" sz="2400" dirty="0"/>
                  <a:t>.</a:t>
                </a:r>
              </a:p>
              <a:p>
                <a:pPr marL="520700" indent="-342900">
                  <a:lnSpc>
                    <a:spcPct val="150000"/>
                  </a:lnSpc>
                  <a:spcBef>
                    <a:spcPts val="0"/>
                  </a:spcBef>
                </a:pPr>
                <a:r>
                  <a:rPr lang="en-US" sz="2400" dirty="0"/>
                  <a:t>Ta </a:t>
                </a:r>
                <a:r>
                  <a:rPr lang="en-US" sz="2400" dirty="0" err="1"/>
                  <a:t>cũng</a:t>
                </a:r>
                <a:r>
                  <a:rPr lang="en-US" sz="2400" dirty="0"/>
                  <a:t> </a:t>
                </a:r>
                <a:r>
                  <a:rPr lang="en-US" sz="2400" dirty="0" err="1"/>
                  <a:t>có</a:t>
                </a:r>
                <a:r>
                  <a:rPr lang="en-US" sz="2400" dirty="0"/>
                  <a:t> </a:t>
                </a:r>
                <a:r>
                  <a:rPr lang="en-US" sz="2400" dirty="0" err="1"/>
                  <a:t>thể</a:t>
                </a:r>
                <a:r>
                  <a:rPr lang="en-US" sz="2400" dirty="0"/>
                  <a:t> </a:t>
                </a:r>
                <a:r>
                  <a:rPr lang="en-US" sz="2400" dirty="0" err="1"/>
                  <a:t>có</a:t>
                </a:r>
                <a:r>
                  <a:rPr lang="en-US" sz="2400" dirty="0"/>
                  <a:t> 2 </a:t>
                </a:r>
                <a:r>
                  <a:rPr lang="en-US" sz="2400" dirty="0" err="1"/>
                  <a:t>điểm</a:t>
                </a:r>
                <a:r>
                  <a:rPr lang="en-US" sz="2400" dirty="0"/>
                  <a:t> </a:t>
                </a:r>
                <a:r>
                  <a:rPr lang="en-US" sz="2400" dirty="0" err="1"/>
                  <a:t>dữ</a:t>
                </a:r>
                <a:r>
                  <a:rPr lang="en-US" sz="2400" dirty="0"/>
                  <a:t> </a:t>
                </a:r>
                <a:r>
                  <a:rPr lang="en-US" sz="2400" dirty="0" err="1"/>
                  <a:t>liệu</a:t>
                </a:r>
                <a:r>
                  <a:rPr lang="en-US" sz="2400" dirty="0"/>
                  <a:t> </a:t>
                </a:r>
                <a:r>
                  <a:rPr lang="en-US" sz="2400" dirty="0" err="1"/>
                  <a:t>với</a:t>
                </a:r>
                <a:r>
                  <a:rPr lang="en-US" sz="2400" dirty="0"/>
                  <a:t> </a:t>
                </a:r>
                <a:r>
                  <a:rPr lang="en-US" sz="2400" dirty="0" err="1"/>
                  <a:t>đặc</a:t>
                </a:r>
                <a:r>
                  <a:rPr lang="en-US" sz="2400" dirty="0"/>
                  <a:t> </a:t>
                </a:r>
                <a:r>
                  <a:rPr lang="en-US" sz="2400" dirty="0" err="1"/>
                  <a:t>trưng</a:t>
                </a:r>
                <a:r>
                  <a:rPr lang="en-US" sz="2400" dirty="0"/>
                  <a:t> </a:t>
                </a:r>
                <a:r>
                  <a:rPr lang="en-US" sz="2400" dirty="0" err="1"/>
                  <a:t>giống</a:t>
                </a:r>
                <a:r>
                  <a:rPr lang="en-US" sz="2400" dirty="0"/>
                  <a:t> </a:t>
                </a:r>
                <a:r>
                  <a:rPr lang="en-US" sz="2400" dirty="0" err="1"/>
                  <a:t>nhau</a:t>
                </a:r>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0" i="1" smtClean="0">
                            <a:latin typeface="Cambria Math" panose="02040503050406030204" pitchFamily="18" charset="0"/>
                          </a:rPr>
                          <m:t>𝐴</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b="0" i="1" smtClean="0">
                            <a:latin typeface="Cambria Math" panose="02040503050406030204" pitchFamily="18" charset="0"/>
                          </a:rPr>
                          <m:t>𝐵</m:t>
                        </m:r>
                      </m:sub>
                    </m:sSub>
                  </m:oMath>
                </a14:m>
                <a:r>
                  <a:rPr lang="en-US" sz="2400" dirty="0"/>
                  <a:t> </a:t>
                </a:r>
                <a:r>
                  <a:rPr lang="en-US" sz="2400" dirty="0" err="1"/>
                  <a:t>nhưng</a:t>
                </a:r>
                <a:r>
                  <a:rPr lang="en-US" sz="2400" dirty="0"/>
                  <a:t> </a:t>
                </a:r>
                <a:r>
                  <a:rPr lang="en-US" sz="2400" dirty="0" err="1"/>
                  <a:t>có</a:t>
                </a:r>
                <a:r>
                  <a:rPr lang="en-US" sz="2400" dirty="0"/>
                  <a:t> </a:t>
                </a:r>
                <a:r>
                  <a:rPr lang="en-US" sz="2400" dirty="0" err="1"/>
                  <a:t>giá</a:t>
                </a:r>
                <a:r>
                  <a:rPr lang="en-US" sz="2400" dirty="0"/>
                  <a:t> </a:t>
                </a:r>
                <a:r>
                  <a:rPr lang="en-US" sz="2400" dirty="0" err="1"/>
                  <a:t>trị</a:t>
                </a:r>
                <a:r>
                  <a:rPr lang="en-US" sz="2400" dirty="0"/>
                  <a:t> </a:t>
                </a:r>
                <a:r>
                  <a:rPr lang="en-US" sz="2400" dirty="0" err="1"/>
                  <a:t>đích</a:t>
                </a:r>
                <a:r>
                  <a:rPr lang="en-US" sz="2400" dirty="0"/>
                  <a:t> </a:t>
                </a:r>
                <a:r>
                  <a:rPr lang="en-US" sz="2400" dirty="0" err="1"/>
                  <a:t>khác</a:t>
                </a:r>
                <a:r>
                  <a:rPr lang="en-US" sz="2400" dirty="0"/>
                  <a:t> </a:t>
                </a:r>
                <a:r>
                  <a:rPr lang="en-US" sz="2400" dirty="0" err="1"/>
                  <a:t>nhau</a:t>
                </a:r>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𝐴</m:t>
                        </m:r>
                      </m:sub>
                    </m:sSub>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𝐵</m:t>
                        </m:r>
                      </m:sub>
                    </m:sSub>
                  </m:oMath>
                </a14:m>
                <a:r>
                  <a:rPr lang="en-US" sz="2400" dirty="0"/>
                  <a:t>.</a:t>
                </a:r>
              </a:p>
              <a:p>
                <a:pPr marL="520700" indent="-342900">
                  <a:lnSpc>
                    <a:spcPct val="150000"/>
                  </a:lnSpc>
                  <a:spcBef>
                    <a:spcPts val="0"/>
                  </a:spcBef>
                </a:pPr>
                <a:r>
                  <a:rPr lang="en-US" sz="2400" dirty="0"/>
                  <a:t>Ta </a:t>
                </a:r>
                <a:r>
                  <a:rPr lang="en-US" sz="2400" dirty="0" err="1"/>
                  <a:t>sẽ</a:t>
                </a:r>
                <a:r>
                  <a:rPr lang="en-US" sz="2400" dirty="0"/>
                  <a:t> </a:t>
                </a:r>
                <a:r>
                  <a:rPr lang="en-US" sz="2400" dirty="0" err="1"/>
                  <a:t>cần</a:t>
                </a:r>
                <a:r>
                  <a:rPr lang="en-US" sz="2400" dirty="0"/>
                  <a:t> </a:t>
                </a:r>
                <a:r>
                  <a:rPr lang="en-US" sz="2400" dirty="0" err="1"/>
                  <a:t>mô</a:t>
                </a:r>
                <a:r>
                  <a:rPr lang="en-US" sz="2400" dirty="0"/>
                  <a:t> </a:t>
                </a:r>
                <a:r>
                  <a:rPr lang="en-US" sz="2400" dirty="0" err="1"/>
                  <a:t>hình</a:t>
                </a:r>
                <a:r>
                  <a:rPr lang="en-US" sz="2400" dirty="0"/>
                  <a:t> </a:t>
                </a:r>
                <a:r>
                  <a:rPr lang="en-US" sz="2400" dirty="0" err="1"/>
                  <a:t>hóa</a:t>
                </a:r>
                <a:r>
                  <a:rPr lang="en-US" sz="2400" dirty="0"/>
                  <a:t> </a:t>
                </a:r>
                <a:r>
                  <a:rPr lang="en-US" sz="2400" dirty="0" err="1"/>
                  <a:t>giá</a:t>
                </a:r>
                <a:r>
                  <a:rPr lang="en-US" sz="2400" dirty="0"/>
                  <a:t> </a:t>
                </a:r>
                <a:r>
                  <a:rPr lang="en-US" sz="2400" dirty="0" err="1"/>
                  <a:t>trị</a:t>
                </a:r>
                <a:r>
                  <a:rPr lang="en-US" sz="2400" dirty="0"/>
                  <a:t> </a:t>
                </a:r>
                <a:r>
                  <a:rPr lang="en-US" sz="2400" dirty="0" err="1"/>
                  <a:t>đích</a:t>
                </a:r>
                <a:r>
                  <a:rPr lang="en-US" sz="2400" dirty="0"/>
                  <a:t> </a:t>
                </a:r>
                <a:r>
                  <a:rPr lang="en-US" sz="2400" dirty="0" err="1"/>
                  <a:t>tuân</a:t>
                </a:r>
                <a:r>
                  <a:rPr lang="en-US" sz="2400" dirty="0"/>
                  <a:t> </a:t>
                </a:r>
                <a:r>
                  <a:rPr lang="en-US" sz="2400" dirty="0" err="1"/>
                  <a:t>theo</a:t>
                </a:r>
                <a:r>
                  <a:rPr lang="en-US" sz="2400" dirty="0"/>
                  <a:t> </a:t>
                </a:r>
                <a:r>
                  <a:rPr lang="en-US" sz="2400" dirty="0" err="1"/>
                  <a:t>một</a:t>
                </a:r>
                <a:r>
                  <a:rPr lang="en-US" sz="2400" dirty="0"/>
                  <a:t> </a:t>
                </a:r>
                <a:r>
                  <a:rPr lang="en-US" sz="2400" dirty="0" err="1">
                    <a:solidFill>
                      <a:srgbClr val="FF00FF"/>
                    </a:solidFill>
                  </a:rPr>
                  <a:t>phân</a:t>
                </a:r>
                <a:r>
                  <a:rPr lang="en-US" sz="2400" dirty="0">
                    <a:solidFill>
                      <a:srgbClr val="FF00FF"/>
                    </a:solidFill>
                  </a:rPr>
                  <a:t> </a:t>
                </a:r>
                <a:r>
                  <a:rPr lang="en-US" sz="2400" dirty="0" err="1">
                    <a:solidFill>
                      <a:srgbClr val="FF00FF"/>
                    </a:solidFill>
                  </a:rPr>
                  <a:t>phối</a:t>
                </a:r>
                <a:r>
                  <a:rPr lang="en-US" sz="2400" dirty="0">
                    <a:solidFill>
                      <a:srgbClr val="FF00FF"/>
                    </a:solidFill>
                  </a:rPr>
                  <a:t> </a:t>
                </a:r>
                <a:r>
                  <a:rPr lang="en-US" sz="2400" dirty="0" err="1">
                    <a:solidFill>
                      <a:srgbClr val="FF00FF"/>
                    </a:solidFill>
                  </a:rPr>
                  <a:t>xác</a:t>
                </a:r>
                <a:r>
                  <a:rPr lang="en-US" sz="2400" dirty="0">
                    <a:solidFill>
                      <a:srgbClr val="FF00FF"/>
                    </a:solidFill>
                  </a:rPr>
                  <a:t> </a:t>
                </a:r>
                <a:r>
                  <a:rPr lang="en-US" sz="2400" dirty="0" err="1">
                    <a:solidFill>
                      <a:srgbClr val="FF00FF"/>
                    </a:solidFill>
                  </a:rPr>
                  <a:t>suất</a:t>
                </a:r>
                <a:r>
                  <a:rPr lang="en-US" sz="2400" dirty="0">
                    <a:solidFill>
                      <a:srgbClr val="FF00FF"/>
                    </a:solidFill>
                  </a:rPr>
                  <a:t> </a:t>
                </a:r>
                <a:r>
                  <a:rPr lang="en-US" sz="2400" dirty="0" err="1">
                    <a:solidFill>
                      <a:srgbClr val="FF00FF"/>
                    </a:solidFill>
                  </a:rPr>
                  <a:t>có</a:t>
                </a:r>
                <a:r>
                  <a:rPr lang="en-US" sz="2400" dirty="0">
                    <a:solidFill>
                      <a:srgbClr val="FF00FF"/>
                    </a:solidFill>
                  </a:rPr>
                  <a:t> </a:t>
                </a:r>
                <a:r>
                  <a:rPr lang="en-US" sz="2400" dirty="0" err="1">
                    <a:solidFill>
                      <a:srgbClr val="FF00FF"/>
                    </a:solidFill>
                  </a:rPr>
                  <a:t>điều</a:t>
                </a:r>
                <a:r>
                  <a:rPr lang="en-US" sz="2400" dirty="0">
                    <a:solidFill>
                      <a:srgbClr val="FF00FF"/>
                    </a:solidFill>
                  </a:rPr>
                  <a:t> </a:t>
                </a:r>
                <a:r>
                  <a:rPr lang="en-US" sz="2400" dirty="0" err="1">
                    <a:solidFill>
                      <a:srgbClr val="FF00FF"/>
                    </a:solidFill>
                  </a:rPr>
                  <a:t>kiện</a:t>
                </a:r>
                <a:r>
                  <a:rPr lang="en-US" sz="2400" dirty="0">
                    <a:solidFill>
                      <a:srgbClr val="FF00FF"/>
                    </a:solidFill>
                  </a:rPr>
                  <a:t> (conditional distribution)</a:t>
                </a:r>
                <a:r>
                  <a:rPr lang="en-US" sz="2400" dirty="0"/>
                  <a:t> </a:t>
                </a:r>
                <a14:m>
                  <m:oMath xmlns:m="http://schemas.openxmlformats.org/officeDocument/2006/math">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 </m:t>
                        </m:r>
                      </m:e>
                    </m:d>
                    <m:r>
                      <a:rPr lang="en-US" sz="2400" b="0" i="1" smtClean="0">
                        <a:latin typeface="Cambria Math" panose="02040503050406030204" pitchFamily="18" charset="0"/>
                      </a:rPr>
                      <m:t> </m:t>
                    </m:r>
                    <m:r>
                      <a:rPr lang="en-US" sz="2400" b="1" i="1" smtClean="0">
                        <a:latin typeface="Cambria Math" panose="02040503050406030204" pitchFamily="18" charset="0"/>
                      </a:rPr>
                      <m:t>𝒙</m:t>
                    </m:r>
                    <m:r>
                      <a:rPr lang="en-US" sz="2400" b="0" i="1" smtClean="0">
                        <a:latin typeface="Cambria Math" panose="02040503050406030204" pitchFamily="18" charset="0"/>
                      </a:rPr>
                      <m:t>)</m:t>
                    </m:r>
                  </m:oMath>
                </a14:m>
                <a:r>
                  <a:rPr lang="en-US" sz="2400" dirty="0"/>
                  <a:t>.</a:t>
                </a:r>
              </a:p>
              <a:p>
                <a:pPr marL="520700" indent="-342900">
                  <a:lnSpc>
                    <a:spcPct val="150000"/>
                  </a:lnSpc>
                  <a:spcBef>
                    <a:spcPts val="0"/>
                  </a:spcBef>
                </a:pPr>
                <a:r>
                  <a:rPr lang="en-US" sz="2400" dirty="0" err="1"/>
                  <a:t>Các</a:t>
                </a:r>
                <a:r>
                  <a:rPr lang="en-US" sz="2400" dirty="0"/>
                  <a:t> </a:t>
                </a:r>
                <a:r>
                  <a:rPr lang="en-US" sz="2400" dirty="0" err="1"/>
                  <a:t>điểm</a:t>
                </a:r>
                <a:r>
                  <a:rPr lang="en-US" sz="2400" dirty="0"/>
                  <a:t> </a:t>
                </a:r>
                <a:r>
                  <a:rPr lang="en-US" sz="2400" dirty="0" err="1"/>
                  <a:t>dữ</a:t>
                </a:r>
                <a:r>
                  <a:rPr lang="en-US" sz="2400" dirty="0"/>
                  <a:t> </a:t>
                </a:r>
                <a:r>
                  <a:rPr lang="en-US" sz="2400" dirty="0" err="1"/>
                  <a:t>liệu</a:t>
                </a:r>
                <a:r>
                  <a:rPr lang="en-US" sz="2400" dirty="0"/>
                  <a:t> </a:t>
                </a:r>
                <a:r>
                  <a:rPr lang="en-US" sz="2400" dirty="0" err="1"/>
                  <a:t>có</a:t>
                </a:r>
                <a:r>
                  <a:rPr lang="en-US" sz="2400" dirty="0"/>
                  <a:t> </a:t>
                </a:r>
                <a:r>
                  <a:rPr lang="en-US" sz="2400" dirty="0" err="1"/>
                  <a:t>thể</a:t>
                </a:r>
                <a:r>
                  <a:rPr lang="en-US" sz="2400" dirty="0"/>
                  <a:t> </a:t>
                </a:r>
                <a:r>
                  <a:rPr lang="en-US" sz="2400" dirty="0" err="1"/>
                  <a:t>được</a:t>
                </a:r>
                <a:r>
                  <a:rPr lang="en-US" sz="2400" dirty="0"/>
                  <a:t> </a:t>
                </a:r>
                <a:r>
                  <a:rPr lang="en-US" sz="2400" dirty="0" err="1"/>
                  <a:t>mô</a:t>
                </a:r>
                <a:r>
                  <a:rPr lang="en-US" sz="2400" dirty="0"/>
                  <a:t> </a:t>
                </a:r>
                <a:r>
                  <a:rPr lang="en-US" sz="2400" dirty="0" err="1"/>
                  <a:t>hình</a:t>
                </a:r>
                <a:r>
                  <a:rPr lang="en-US" sz="2400" dirty="0"/>
                  <a:t> </a:t>
                </a:r>
                <a:r>
                  <a:rPr lang="en-US" sz="2400" dirty="0" err="1"/>
                  <a:t>hóa</a:t>
                </a:r>
                <a:r>
                  <a:rPr lang="en-US" sz="2400" dirty="0"/>
                  <a:t> </a:t>
                </a:r>
                <a:r>
                  <a:rPr lang="en-US" sz="2400" dirty="0" err="1"/>
                  <a:t>với</a:t>
                </a:r>
                <a:r>
                  <a:rPr lang="en-US" sz="2400" dirty="0"/>
                  <a:t> </a:t>
                </a:r>
                <a:r>
                  <a:rPr lang="en-US" sz="2400" dirty="0" err="1"/>
                  <a:t>phân</a:t>
                </a:r>
                <a:r>
                  <a:rPr lang="en-US" sz="2400" dirty="0"/>
                  <a:t> </a:t>
                </a:r>
                <a:r>
                  <a:rPr lang="en-US" sz="2400" dirty="0" err="1"/>
                  <a:t>phối</a:t>
                </a:r>
                <a:r>
                  <a:rPr lang="en-US" sz="2400" dirty="0"/>
                  <a:t> </a:t>
                </a:r>
                <a:r>
                  <a:rPr lang="en-US" sz="2400" dirty="0" err="1"/>
                  <a:t>xác</a:t>
                </a:r>
                <a:r>
                  <a:rPr lang="en-US" sz="2400" dirty="0"/>
                  <a:t> </a:t>
                </a:r>
                <a:r>
                  <a:rPr lang="en-US" sz="2400" dirty="0" err="1"/>
                  <a:t>suất</a:t>
                </a:r>
                <a:r>
                  <a:rPr lang="en-US" sz="2400" dirty="0"/>
                  <a:t> </a:t>
                </a:r>
                <a:r>
                  <a:rPr lang="en-US" sz="2400" dirty="0" err="1"/>
                  <a:t>đồng</a:t>
                </a:r>
                <a:r>
                  <a:rPr lang="en-US" sz="2400" dirty="0"/>
                  <a:t> </a:t>
                </a:r>
                <a:r>
                  <a:rPr lang="en-US" sz="2400" dirty="0" err="1"/>
                  <a:t>thời</a:t>
                </a:r>
                <a:r>
                  <a:rPr lang="en-US" sz="2400" dirty="0"/>
                  <a:t> </a:t>
                </a: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𝒙</m:t>
                        </m:r>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𝒙</m:t>
                        </m:r>
                      </m:e>
                    </m:d>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1" i="1" smtClean="0">
                        <a:latin typeface="Cambria Math" panose="02040503050406030204" pitchFamily="18" charset="0"/>
                      </a:rPr>
                      <m:t>𝒙</m:t>
                    </m:r>
                    <m:r>
                      <a:rPr lang="en-US" sz="2400" b="0" i="1" smtClean="0">
                        <a:latin typeface="Cambria Math" panose="02040503050406030204" pitchFamily="18" charset="0"/>
                      </a:rPr>
                      <m:t>)</m:t>
                    </m:r>
                  </m:oMath>
                </a14:m>
                <a:r>
                  <a:rPr lang="en-US" sz="2400" dirty="0"/>
                  <a:t>.</a:t>
                </a:r>
              </a:p>
            </p:txBody>
          </p:sp>
        </mc:Choice>
        <mc:Fallback xmlns="">
          <p:sp>
            <p:nvSpPr>
              <p:cNvPr id="374" name="Google Shape;374;p5">
                <a:extLst>
                  <a:ext uri="{FF2B5EF4-FFF2-40B4-BE49-F238E27FC236}">
                    <a16:creationId xmlns:a16="http://schemas.microsoft.com/office/drawing/2014/main" id="{DE5FA52D-FB4F-A965-0F53-F16053E88B8A}"/>
                  </a:ext>
                </a:extLst>
              </p:cNvPr>
              <p:cNvSpPr txBox="1">
                <a:spLocks noGrp="1" noRot="1" noChangeAspect="1" noMove="1" noResize="1" noEditPoints="1" noAdjustHandles="1" noChangeArrowheads="1" noChangeShapeType="1" noTextEdit="1"/>
              </p:cNvSpPr>
              <p:nvPr>
                <p:ph type="body" idx="1"/>
              </p:nvPr>
            </p:nvSpPr>
            <p:spPr>
              <a:xfrm>
                <a:off x="512953" y="877508"/>
                <a:ext cx="11419019" cy="5763924"/>
              </a:xfrm>
              <a:prstGeom prst="rect">
                <a:avLst/>
              </a:prstGeom>
              <a:blipFill>
                <a:blip r:embed="rId3"/>
                <a:stretch>
                  <a:fillRect r="-854"/>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BA2827AC-1055-4351-A0B2-956A6F9CCB90}"/>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3446644E-2AAF-F168-BE06-DCC6897BC5C3}"/>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17</a:t>
            </a:fld>
            <a:endParaRPr/>
          </a:p>
        </p:txBody>
      </p:sp>
    </p:spTree>
    <p:extLst>
      <p:ext uri="{BB962C8B-B14F-4D97-AF65-F5344CB8AC3E}">
        <p14:creationId xmlns:p14="http://schemas.microsoft.com/office/powerpoint/2010/main" val="359304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75256218-3B2A-9A87-EAFB-7A2C76D8668C}"/>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A0F06A5E-7F4F-48F1-9CB4-F3382CAFE12C}"/>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Giá</a:t>
            </a:r>
            <a:r>
              <a:rPr lang="en-US" dirty="0"/>
              <a:t> </a:t>
            </a:r>
            <a:r>
              <a:rPr lang="en-US" dirty="0" err="1"/>
              <a:t>trị</a:t>
            </a:r>
            <a:r>
              <a:rPr lang="en-US" dirty="0"/>
              <a:t> </a:t>
            </a:r>
            <a:r>
              <a:rPr lang="en-US" dirty="0" err="1"/>
              <a:t>đích</a:t>
            </a:r>
            <a:r>
              <a:rPr lang="en-US" dirty="0"/>
              <a:t> </a:t>
            </a:r>
            <a:r>
              <a:rPr lang="en-US" dirty="0" err="1"/>
              <a:t>có</a:t>
            </a:r>
            <a:r>
              <a:rPr lang="en-US" dirty="0"/>
              <a:t> </a:t>
            </a:r>
            <a:r>
              <a:rPr lang="en-US" dirty="0" err="1"/>
              <a:t>nhiễu</a:t>
            </a:r>
            <a:r>
              <a:rPr lang="en-US" dirty="0"/>
              <a:t> (noisy targets)</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BEEBB5AC-EC16-034C-DC72-AA8182005F96}"/>
                  </a:ext>
                </a:extLst>
              </p:cNvPr>
              <p:cNvSpPr txBox="1">
                <a:spLocks noGrp="1"/>
              </p:cNvSpPr>
              <p:nvPr>
                <p:ph type="body" idx="1"/>
              </p:nvPr>
            </p:nvSpPr>
            <p:spPr>
              <a:xfrm>
                <a:off x="512953" y="877508"/>
                <a:ext cx="11419019" cy="5763924"/>
              </a:xfrm>
              <a:prstGeom prst="rect">
                <a:avLst/>
              </a:prstGeom>
              <a:noFill/>
              <a:ln>
                <a:noFill/>
              </a:ln>
            </p:spPr>
            <p:txBody>
              <a:bodyPr spcFirstLastPara="1" wrap="square" lIns="91425" tIns="45700" rIns="91425" bIns="45700" anchor="t" anchorCtr="0">
                <a:noAutofit/>
              </a:bodyPr>
              <a:lstStyle/>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b="1"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r>
                  <a:rPr lang="en-US" sz="2400" dirty="0"/>
                  <a:t>Trong </a:t>
                </a:r>
                <a:r>
                  <a:rPr lang="en-US" sz="2400" dirty="0" err="1"/>
                  <a:t>học</a:t>
                </a:r>
                <a:r>
                  <a:rPr lang="en-US" sz="2400" dirty="0"/>
                  <a:t> </a:t>
                </a:r>
                <a:r>
                  <a:rPr lang="en-US" sz="2400" dirty="0" err="1"/>
                  <a:t>có</a:t>
                </a:r>
                <a:r>
                  <a:rPr lang="en-US" sz="2400" dirty="0"/>
                  <a:t> </a:t>
                </a:r>
                <a:r>
                  <a:rPr lang="en-US" sz="2400" dirty="0" err="1"/>
                  <a:t>giám</a:t>
                </a:r>
                <a:r>
                  <a:rPr lang="en-US" sz="2400" dirty="0"/>
                  <a:t> </a:t>
                </a:r>
                <a:r>
                  <a:rPr lang="en-US" sz="2400" dirty="0" err="1"/>
                  <a:t>sát</a:t>
                </a:r>
                <a:r>
                  <a:rPr lang="en-US" sz="2400" dirty="0"/>
                  <a:t>, ta </a:t>
                </a:r>
                <a:r>
                  <a:rPr lang="en-US" sz="2400" dirty="0" err="1"/>
                  <a:t>muốn</a:t>
                </a:r>
                <a:r>
                  <a:rPr lang="en-US" sz="2400" dirty="0"/>
                  <a:t> </a:t>
                </a:r>
                <a:r>
                  <a:rPr lang="en-US" sz="2400" dirty="0" err="1"/>
                  <a:t>học</a:t>
                </a:r>
                <a:r>
                  <a:rPr lang="en-US" sz="2400" dirty="0"/>
                  <a:t> </a:t>
                </a:r>
                <a:r>
                  <a:rPr lang="en-US" sz="2400" dirty="0" err="1"/>
                  <a:t>được</a:t>
                </a:r>
                <a:r>
                  <a:rPr lang="en-US" sz="2400" dirty="0"/>
                  <a:t> </a:t>
                </a:r>
                <a:r>
                  <a:rPr lang="en-US" sz="2400" dirty="0" err="1"/>
                  <a:t>phân</a:t>
                </a:r>
                <a:r>
                  <a:rPr lang="en-US" sz="2400" dirty="0"/>
                  <a:t> </a:t>
                </a:r>
                <a:r>
                  <a:rPr lang="en-US" sz="2400" dirty="0" err="1"/>
                  <a:t>phối</a:t>
                </a:r>
                <a:r>
                  <a:rPr lang="en-US" sz="2400" dirty="0"/>
                  <a:t> </a:t>
                </a:r>
                <a:r>
                  <a:rPr lang="en-US" sz="2400" dirty="0" err="1"/>
                  <a:t>xác</a:t>
                </a:r>
                <a:r>
                  <a:rPr lang="en-US" sz="2400" dirty="0"/>
                  <a:t> </a:t>
                </a:r>
                <a:r>
                  <a:rPr lang="en-US" sz="2400" dirty="0" err="1"/>
                  <a:t>suất</a:t>
                </a:r>
                <a:r>
                  <a:rPr lang="en-US" sz="2400" dirty="0"/>
                  <a:t> </a:t>
                </a:r>
                <a:r>
                  <a:rPr lang="en-US" sz="2400" dirty="0" err="1"/>
                  <a:t>có</a:t>
                </a:r>
                <a:r>
                  <a:rPr lang="en-US" sz="2400" dirty="0"/>
                  <a:t> </a:t>
                </a:r>
                <a:r>
                  <a:rPr lang="en-US" sz="2400" dirty="0" err="1"/>
                  <a:t>điều</a:t>
                </a:r>
                <a:r>
                  <a:rPr lang="en-US" sz="2400" dirty="0"/>
                  <a:t> </a:t>
                </a:r>
                <a:r>
                  <a:rPr lang="en-US" sz="2400" dirty="0" err="1"/>
                  <a:t>kiện</a:t>
                </a:r>
                <a:r>
                  <a:rPr lang="en-US" sz="2400" dirty="0"/>
                  <a:t>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1" i="1" smtClean="0">
                        <a:latin typeface="Cambria Math" panose="02040503050406030204" pitchFamily="18" charset="0"/>
                      </a:rPr>
                      <m:t>𝒙</m:t>
                    </m:r>
                    <m:r>
                      <a:rPr lang="en-US" sz="2400" b="0" i="1" smtClean="0">
                        <a:latin typeface="Cambria Math" panose="02040503050406030204" pitchFamily="18" charset="0"/>
                      </a:rPr>
                      <m:t>)</m:t>
                    </m:r>
                  </m:oMath>
                </a14:m>
                <a:r>
                  <a:rPr lang="en-US" sz="2400" dirty="0"/>
                  <a:t> </a:t>
                </a:r>
                <a:r>
                  <a:rPr lang="en-US" sz="2400" dirty="0" err="1"/>
                  <a:t>với</a:t>
                </a:r>
                <a:r>
                  <a:rPr lang="en-US" sz="2400" dirty="0"/>
                  <a:t> </a:t>
                </a:r>
                <a14:m>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𝒙</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𝜀</m:t>
                    </m:r>
                  </m:oMath>
                </a14:m>
                <a:r>
                  <a:rPr lang="en-US" sz="2400" dirty="0"/>
                  <a:t>.</a:t>
                </a:r>
              </a:p>
              <a:p>
                <a:pPr marL="520700" indent="-342900">
                  <a:lnSpc>
                    <a:spcPct val="114000"/>
                  </a:lnSpc>
                  <a:spcBef>
                    <a:spcPts val="0"/>
                  </a:spcBef>
                </a:pPr>
                <a:r>
                  <a:rPr lang="en-US" sz="2400" dirty="0" err="1">
                    <a:solidFill>
                      <a:srgbClr val="FF00FF"/>
                    </a:solidFill>
                  </a:rPr>
                  <a:t>Tập</a:t>
                </a:r>
                <a:r>
                  <a:rPr lang="en-US" sz="2400" dirty="0">
                    <a:solidFill>
                      <a:srgbClr val="FF00FF"/>
                    </a:solidFill>
                  </a:rPr>
                  <a:t> </a:t>
                </a:r>
                <a:r>
                  <a:rPr lang="en-US" sz="2400" dirty="0" err="1">
                    <a:solidFill>
                      <a:srgbClr val="FF00FF"/>
                    </a:solidFill>
                  </a:rPr>
                  <a:t>giả</a:t>
                </a:r>
                <a:r>
                  <a:rPr lang="en-US" sz="2400" dirty="0">
                    <a:solidFill>
                      <a:srgbClr val="FF00FF"/>
                    </a:solidFill>
                  </a:rPr>
                  <a:t> </a:t>
                </a:r>
                <a:r>
                  <a:rPr lang="en-US" sz="2400" dirty="0" err="1">
                    <a:solidFill>
                      <a:srgbClr val="FF00FF"/>
                    </a:solidFill>
                  </a:rPr>
                  <a:t>thiết</a:t>
                </a:r>
                <a:r>
                  <a:rPr lang="en-US" sz="2400" dirty="0">
                    <a:solidFill>
                      <a:srgbClr val="FF00FF"/>
                    </a:solidFill>
                  </a:rPr>
                  <a:t> </a:t>
                </a:r>
                <a14:m>
                  <m:oMath xmlns:m="http://schemas.openxmlformats.org/officeDocument/2006/math">
                    <m:r>
                      <a:rPr lang="en-US" sz="2400" b="0" i="1" smtClean="0">
                        <a:latin typeface="Cambria Math" panose="02040503050406030204" pitchFamily="18" charset="0"/>
                        <a:ea typeface="Cambria Math" panose="02040503050406030204" pitchFamily="18" charset="0"/>
                      </a:rPr>
                      <m:t>ℋ</m:t>
                    </m:r>
                  </m:oMath>
                </a14:m>
                <a:r>
                  <a:rPr lang="en-US" sz="2400" dirty="0"/>
                  <a:t> </a:t>
                </a:r>
                <a:r>
                  <a:rPr lang="en-US" sz="2400" dirty="0" err="1"/>
                  <a:t>và</a:t>
                </a:r>
                <a:r>
                  <a:rPr lang="en-US" sz="2400" dirty="0"/>
                  <a:t> </a:t>
                </a:r>
                <a:r>
                  <a:rPr lang="en-US" sz="2400" dirty="0" err="1">
                    <a:solidFill>
                      <a:srgbClr val="FF0000"/>
                    </a:solidFill>
                  </a:rPr>
                  <a:t>Thuật</a:t>
                </a:r>
                <a:r>
                  <a:rPr lang="en-US" sz="2400" dirty="0">
                    <a:solidFill>
                      <a:srgbClr val="FF0000"/>
                    </a:solidFill>
                  </a:rPr>
                  <a:t> </a:t>
                </a:r>
                <a:r>
                  <a:rPr lang="en-US" sz="2400" dirty="0" err="1">
                    <a:solidFill>
                      <a:srgbClr val="FF0000"/>
                    </a:solidFill>
                  </a:rPr>
                  <a:t>toán</a:t>
                </a:r>
                <a:r>
                  <a:rPr lang="en-US" sz="2400" dirty="0">
                    <a:solidFill>
                      <a:srgbClr val="FF0000"/>
                    </a:solidFill>
                  </a:rPr>
                  <a:t> </a:t>
                </a:r>
                <a:r>
                  <a:rPr lang="en-US" sz="2400" dirty="0" err="1">
                    <a:solidFill>
                      <a:srgbClr val="FF0000"/>
                    </a:solidFill>
                  </a:rPr>
                  <a:t>học</a:t>
                </a:r>
                <a:r>
                  <a:rPr lang="en-US" sz="2400" dirty="0"/>
                  <a:t> </a:t>
                </a:r>
                <a14:m>
                  <m:oMath xmlns:m="http://schemas.openxmlformats.org/officeDocument/2006/math">
                    <m:r>
                      <a:rPr lang="en-US" sz="2400" b="0" i="1" smtClean="0">
                        <a:latin typeface="Cambria Math" panose="02040503050406030204" pitchFamily="18" charset="0"/>
                        <a:ea typeface="Cambria Math" panose="02040503050406030204" pitchFamily="18" charset="0"/>
                      </a:rPr>
                      <m:t>𝒜</m:t>
                    </m:r>
                  </m:oMath>
                </a14:m>
                <a:r>
                  <a:rPr lang="en-US" sz="2400" dirty="0"/>
                  <a:t> </a:t>
                </a:r>
                <a:r>
                  <a:rPr lang="en-US" sz="2400" dirty="0" err="1"/>
                  <a:t>được</a:t>
                </a:r>
                <a:r>
                  <a:rPr lang="en-US" sz="2400" dirty="0"/>
                  <a:t> </a:t>
                </a:r>
                <a:r>
                  <a:rPr lang="en-US" sz="2400" dirty="0" err="1"/>
                  <a:t>gọi</a:t>
                </a:r>
                <a:r>
                  <a:rPr lang="en-US" sz="2400" dirty="0"/>
                  <a:t> </a:t>
                </a:r>
                <a:r>
                  <a:rPr lang="en-US" sz="2400" dirty="0" err="1"/>
                  <a:t>là</a:t>
                </a:r>
                <a:r>
                  <a:rPr lang="en-US" sz="2400" dirty="0"/>
                  <a:t> </a:t>
                </a:r>
                <a:r>
                  <a:rPr lang="en-US" sz="2400" dirty="0" err="1">
                    <a:solidFill>
                      <a:srgbClr val="0072FF"/>
                    </a:solidFill>
                  </a:rPr>
                  <a:t>mô</a:t>
                </a:r>
                <a:r>
                  <a:rPr lang="en-US" sz="2400" dirty="0">
                    <a:solidFill>
                      <a:srgbClr val="0072FF"/>
                    </a:solidFill>
                  </a:rPr>
                  <a:t> </a:t>
                </a:r>
                <a:r>
                  <a:rPr lang="en-US" sz="2400" dirty="0" err="1">
                    <a:solidFill>
                      <a:srgbClr val="0072FF"/>
                    </a:solidFill>
                  </a:rPr>
                  <a:t>hình</a:t>
                </a:r>
                <a:r>
                  <a:rPr lang="en-US" sz="2400" dirty="0">
                    <a:solidFill>
                      <a:srgbClr val="0072FF"/>
                    </a:solidFill>
                  </a:rPr>
                  <a:t> </a:t>
                </a:r>
                <a:r>
                  <a:rPr lang="en-US" sz="2400" dirty="0" err="1">
                    <a:solidFill>
                      <a:srgbClr val="0072FF"/>
                    </a:solidFill>
                  </a:rPr>
                  <a:t>học</a:t>
                </a:r>
                <a:r>
                  <a:rPr lang="en-US" sz="2400" dirty="0">
                    <a:solidFill>
                      <a:srgbClr val="0072FF"/>
                    </a:solidFill>
                  </a:rPr>
                  <a:t> (learning model)</a:t>
                </a:r>
                <a:r>
                  <a:rPr lang="en-US" sz="2400" dirty="0"/>
                  <a:t>.</a:t>
                </a:r>
              </a:p>
              <a:p>
                <a:pPr marL="520700" indent="-342900">
                  <a:lnSpc>
                    <a:spcPct val="114000"/>
                  </a:lnSpc>
                  <a:spcBef>
                    <a:spcPts val="0"/>
                  </a:spcBef>
                </a:pPr>
                <a:endParaRPr lang="en-US" sz="2400" dirty="0"/>
              </a:p>
            </p:txBody>
          </p:sp>
        </mc:Choice>
        <mc:Fallback xmlns="">
          <p:sp>
            <p:nvSpPr>
              <p:cNvPr id="374" name="Google Shape;374;p5">
                <a:extLst>
                  <a:ext uri="{FF2B5EF4-FFF2-40B4-BE49-F238E27FC236}">
                    <a16:creationId xmlns:a16="http://schemas.microsoft.com/office/drawing/2014/main" id="{BEEBB5AC-EC16-034C-DC72-AA8182005F96}"/>
                  </a:ext>
                </a:extLst>
              </p:cNvPr>
              <p:cNvSpPr txBox="1">
                <a:spLocks noGrp="1" noRot="1" noChangeAspect="1" noMove="1" noResize="1" noEditPoints="1" noAdjustHandles="1" noChangeArrowheads="1" noChangeShapeType="1" noTextEdit="1"/>
              </p:cNvSpPr>
              <p:nvPr>
                <p:ph type="body" idx="1"/>
              </p:nvPr>
            </p:nvSpPr>
            <p:spPr>
              <a:xfrm>
                <a:off x="512953" y="877508"/>
                <a:ext cx="11419019" cy="5763924"/>
              </a:xfrm>
              <a:prstGeom prst="rect">
                <a:avLst/>
              </a:prstGeom>
              <a:blipFill>
                <a:blip r:embed="rId3"/>
                <a:stretch>
                  <a:fillRect r="-854"/>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4565D106-31B2-9622-AFD8-395AB8FCBBD0}"/>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315509A9-CCA3-2912-FB15-F2B8BEBA9F8C}"/>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18</a:t>
            </a:fld>
            <a:endParaRPr/>
          </a:p>
        </p:txBody>
      </p:sp>
      <p:pic>
        <p:nvPicPr>
          <p:cNvPr id="3" name="Graphic 2">
            <a:extLst>
              <a:ext uri="{FF2B5EF4-FFF2-40B4-BE49-F238E27FC236}">
                <a16:creationId xmlns:a16="http://schemas.microsoft.com/office/drawing/2014/main" id="{2F2C3177-E2B8-C2A0-C9DF-8780FF9CD49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389726" y="954028"/>
            <a:ext cx="5210705" cy="3857493"/>
          </a:xfrm>
          <a:prstGeom prst="rect">
            <a:avLst/>
          </a:prstGeom>
        </p:spPr>
      </p:pic>
    </p:spTree>
    <p:extLst>
      <p:ext uri="{BB962C8B-B14F-4D97-AF65-F5344CB8AC3E}">
        <p14:creationId xmlns:p14="http://schemas.microsoft.com/office/powerpoint/2010/main" val="80739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DD8D25E6-EDDF-1F29-04D2-081AE1C09FD0}"/>
            </a:ext>
          </a:extLst>
        </p:cNvPr>
        <p:cNvGrpSpPr/>
        <p:nvPr/>
      </p:nvGrpSpPr>
      <p:grpSpPr>
        <a:xfrm>
          <a:off x="0" y="0"/>
          <a:ext cx="0" cy="0"/>
          <a:chOff x="0" y="0"/>
          <a:chExt cx="0" cy="0"/>
        </a:xfrm>
      </p:grpSpPr>
      <p:sp>
        <p:nvSpPr>
          <p:cNvPr id="363" name="Google Shape;363;p4">
            <a:extLst>
              <a:ext uri="{FF2B5EF4-FFF2-40B4-BE49-F238E27FC236}">
                <a16:creationId xmlns:a16="http://schemas.microsoft.com/office/drawing/2014/main" id="{3B36F70F-918F-82D8-4A0E-A9C04C9C27E9}"/>
              </a:ext>
            </a:extLst>
          </p:cNvPr>
          <p:cNvSpPr txBox="1">
            <a:spLocks noGrp="1"/>
          </p:cNvSpPr>
          <p:nvPr>
            <p:ph type="body" idx="1"/>
          </p:nvPr>
        </p:nvSpPr>
        <p:spPr>
          <a:xfrm>
            <a:off x="1470929" y="2095027"/>
            <a:ext cx="9941071" cy="8846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F7FF"/>
              </a:buClr>
              <a:buSzPts val="4400"/>
              <a:buNone/>
            </a:pPr>
            <a:r>
              <a:rPr lang="en-US" dirty="0"/>
              <a:t>ƯỚC LƯỢNG VÀ PHÂN TÍCH LỖI</a:t>
            </a:r>
            <a:endParaRPr dirty="0"/>
          </a:p>
        </p:txBody>
      </p:sp>
      <p:sp>
        <p:nvSpPr>
          <p:cNvPr id="364" name="Google Shape;364;p4">
            <a:extLst>
              <a:ext uri="{FF2B5EF4-FFF2-40B4-BE49-F238E27FC236}">
                <a16:creationId xmlns:a16="http://schemas.microsoft.com/office/drawing/2014/main" id="{0EC6AD69-C212-4A53-3891-8F9AADE33EF8}"/>
              </a:ext>
            </a:extLst>
          </p:cNvPr>
          <p:cNvSpPr txBox="1">
            <a:spLocks noGrp="1"/>
          </p:cNvSpPr>
          <p:nvPr>
            <p:ph type="body" idx="2"/>
          </p:nvPr>
        </p:nvSpPr>
        <p:spPr>
          <a:xfrm>
            <a:off x="1470930" y="3169159"/>
            <a:ext cx="9941070" cy="695175"/>
          </a:xfrm>
          <a:prstGeom prst="rect">
            <a:avLst/>
          </a:prstGeom>
          <a:noFill/>
          <a:ln>
            <a:noFill/>
          </a:ln>
        </p:spPr>
        <p:txBody>
          <a:bodyPr spcFirstLastPara="1" wrap="square" lIns="91425" tIns="45700" rIns="91425" bIns="45700" anchor="ctr" anchorCtr="0">
            <a:normAutofit/>
          </a:bodyPr>
          <a:lstStyle/>
          <a:p>
            <a:pPr marL="0" lvl="0" indent="0" algn="l">
              <a:lnSpc>
                <a:spcPct val="90000"/>
              </a:lnSpc>
              <a:spcBef>
                <a:spcPts val="0"/>
              </a:spcBef>
              <a:spcAft>
                <a:spcPts val="0"/>
              </a:spcAft>
              <a:buClr>
                <a:schemeClr val="lt1"/>
              </a:buClr>
              <a:buSzPts val="2800"/>
              <a:buNone/>
            </a:pPr>
            <a:r>
              <a:rPr lang="en-US" dirty="0"/>
              <a:t>ESTIMATION AND ERROR DECOMPOSITION</a:t>
            </a:r>
            <a:endParaRPr dirty="0"/>
          </a:p>
        </p:txBody>
      </p:sp>
      <p:sp>
        <p:nvSpPr>
          <p:cNvPr id="365" name="Google Shape;365;p4">
            <a:extLst>
              <a:ext uri="{FF2B5EF4-FFF2-40B4-BE49-F238E27FC236}">
                <a16:creationId xmlns:a16="http://schemas.microsoft.com/office/drawing/2014/main" id="{B308CAFE-68D6-F801-82F2-93FD4B62E342}"/>
              </a:ext>
            </a:extLst>
          </p:cNvPr>
          <p:cNvSpPr txBox="1">
            <a:spLocks noGrp="1"/>
          </p:cNvSpPr>
          <p:nvPr>
            <p:ph type="body" idx="3"/>
          </p:nvPr>
        </p:nvSpPr>
        <p:spPr>
          <a:xfrm>
            <a:off x="1470930" y="4137397"/>
            <a:ext cx="7147030" cy="916698"/>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rgbClr val="F2F2F2"/>
              </a:buClr>
              <a:buSzPts val="1000"/>
              <a:buNone/>
            </a:pPr>
            <a:endParaRPr/>
          </a:p>
        </p:txBody>
      </p:sp>
      <p:sp>
        <p:nvSpPr>
          <p:cNvPr id="366" name="Google Shape;366;p4">
            <a:extLst>
              <a:ext uri="{FF2B5EF4-FFF2-40B4-BE49-F238E27FC236}">
                <a16:creationId xmlns:a16="http://schemas.microsoft.com/office/drawing/2014/main" id="{E5B53C3A-8772-1D0E-AB98-94D604D55622}"/>
              </a:ext>
            </a:extLst>
          </p:cNvPr>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lnSpcReduction="10000"/>
          </a:bodyPr>
          <a:lstStyle/>
          <a:p>
            <a:pPr marL="0" lvl="0" indent="0" algn="r" rtl="0">
              <a:lnSpc>
                <a:spcPct val="90000"/>
              </a:lnSpc>
              <a:spcBef>
                <a:spcPts val="0"/>
              </a:spcBef>
              <a:spcAft>
                <a:spcPts val="0"/>
              </a:spcAft>
              <a:buClr>
                <a:srgbClr val="00F7FF"/>
              </a:buClr>
              <a:buSzPts val="12000"/>
              <a:buNone/>
            </a:pPr>
            <a:endParaRPr/>
          </a:p>
        </p:txBody>
      </p:sp>
      <p:sp>
        <p:nvSpPr>
          <p:cNvPr id="367" name="Google Shape;367;p4">
            <a:extLst>
              <a:ext uri="{FF2B5EF4-FFF2-40B4-BE49-F238E27FC236}">
                <a16:creationId xmlns:a16="http://schemas.microsoft.com/office/drawing/2014/main" id="{CF964F8B-DD80-D6EB-7F5E-E469031284C9}"/>
              </a:ext>
            </a:extLst>
          </p:cNvPr>
          <p:cNvSpPr txBox="1">
            <a:spLocks noGrp="1"/>
          </p:cNvSpPr>
          <p:nvPr>
            <p:ph type="ftr" idx="11"/>
          </p:nvPr>
        </p:nvSpPr>
        <p:spPr>
          <a:xfrm>
            <a:off x="838200" y="6481647"/>
            <a:ext cx="4475922"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VN"/>
              <a:t>Thực hiện bởi Trường Đại học Công nghệ Thông tin, ĐHQG-HCM</a:t>
            </a:r>
            <a:endParaRPr/>
          </a:p>
        </p:txBody>
      </p:sp>
      <p:sp>
        <p:nvSpPr>
          <p:cNvPr id="368" name="Google Shape;368;p4">
            <a:extLst>
              <a:ext uri="{FF2B5EF4-FFF2-40B4-BE49-F238E27FC236}">
                <a16:creationId xmlns:a16="http://schemas.microsoft.com/office/drawing/2014/main" id="{59048091-762B-97EC-7CB4-ACA82321C04D}"/>
              </a:ext>
            </a:extLst>
          </p:cNvPr>
          <p:cNvSpPr txBox="1">
            <a:spLocks noGrp="1"/>
          </p:cNvSpPr>
          <p:nvPr>
            <p:ph type="sldNum" idx="12"/>
          </p:nvPr>
        </p:nvSpPr>
        <p:spPr>
          <a:xfrm>
            <a:off x="65862" y="6542216"/>
            <a:ext cx="292608" cy="3157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19</a:t>
            </a:fld>
            <a:endParaRPr/>
          </a:p>
        </p:txBody>
      </p:sp>
    </p:spTree>
    <p:extLst>
      <p:ext uri="{BB962C8B-B14F-4D97-AF65-F5344CB8AC3E}">
        <p14:creationId xmlns:p14="http://schemas.microsoft.com/office/powerpoint/2010/main" val="115587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
          <p:cNvSpPr txBox="1">
            <a:spLocks noGrp="1"/>
          </p:cNvSpPr>
          <p:nvPr>
            <p:ph type="ftr" idx="11"/>
          </p:nvPr>
        </p:nvSpPr>
        <p:spPr>
          <a:xfrm>
            <a:off x="3465443" y="6466114"/>
            <a:ext cx="5261114" cy="25536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VN"/>
              <a:t>Thực hiện bởi Trường Đại học Công nghệ Thông tin, ĐHQG-HCM</a:t>
            </a:r>
            <a:endParaRPr/>
          </a:p>
        </p:txBody>
      </p:sp>
      <p:sp>
        <p:nvSpPr>
          <p:cNvPr id="356" name="Google Shape;356;p3"/>
          <p:cNvSpPr txBox="1">
            <a:spLocks noGrp="1"/>
          </p:cNvSpPr>
          <p:nvPr>
            <p:ph type="sldNum" idx="12"/>
          </p:nvPr>
        </p:nvSpPr>
        <p:spPr>
          <a:xfrm>
            <a:off x="58527" y="6566400"/>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a:t>
            </a:fld>
            <a:endParaRPr/>
          </a:p>
        </p:txBody>
      </p:sp>
      <p:sp>
        <p:nvSpPr>
          <p:cNvPr id="357" name="Google Shape;357;p3"/>
          <p:cNvSpPr txBox="1">
            <a:spLocks noGrp="1"/>
          </p:cNvSpPr>
          <p:nvPr>
            <p:ph type="body" idx="1"/>
          </p:nvPr>
        </p:nvSpPr>
        <p:spPr>
          <a:xfrm>
            <a:off x="1678898" y="1559014"/>
            <a:ext cx="9443803" cy="4153664"/>
          </a:xfrm>
          <a:prstGeom prst="rect">
            <a:avLst/>
          </a:prstGeom>
          <a:noFill/>
          <a:ln>
            <a:noFill/>
          </a:ln>
        </p:spPr>
        <p:txBody>
          <a:bodyPr spcFirstLastPara="1" wrap="square" lIns="91425" tIns="45700" rIns="91425" bIns="45700" anchor="ctr" anchorCtr="0">
            <a:normAutofit/>
          </a:bodyPr>
          <a:lstStyle/>
          <a:p>
            <a:pPr marL="692150" lvl="0" indent="-514350" algn="just" rtl="0">
              <a:lnSpc>
                <a:spcPct val="130000"/>
              </a:lnSpc>
              <a:spcBef>
                <a:spcPts val="0"/>
              </a:spcBef>
              <a:spcAft>
                <a:spcPts val="0"/>
              </a:spcAft>
              <a:buClr>
                <a:schemeClr val="dk1"/>
              </a:buClr>
              <a:buSzPts val="2800"/>
              <a:buFont typeface="Calibri"/>
              <a:buAutoNum type="arabicPeriod"/>
            </a:pPr>
            <a:r>
              <a:rPr lang="en-US" dirty="0" err="1"/>
              <a:t>Giới</a:t>
            </a:r>
            <a:r>
              <a:rPr lang="en-US" dirty="0"/>
              <a:t> </a:t>
            </a:r>
            <a:r>
              <a:rPr lang="en-US" dirty="0" err="1"/>
              <a:t>thiệu</a:t>
            </a:r>
            <a:endParaRPr lang="en-US" dirty="0"/>
          </a:p>
          <a:p>
            <a:pPr marL="692150" lvl="0" indent="-514350" algn="just" rtl="0">
              <a:lnSpc>
                <a:spcPct val="130000"/>
              </a:lnSpc>
              <a:spcBef>
                <a:spcPts val="0"/>
              </a:spcBef>
              <a:spcAft>
                <a:spcPts val="0"/>
              </a:spcAft>
              <a:buClr>
                <a:schemeClr val="dk1"/>
              </a:buClr>
              <a:buSzPts val="2800"/>
              <a:buFont typeface="Calibri"/>
              <a:buAutoNum type="arabicPeriod"/>
            </a:pPr>
            <a:r>
              <a:rPr lang="en-US" dirty="0" err="1"/>
              <a:t>Ước</a:t>
            </a:r>
            <a:r>
              <a:rPr lang="en-US" dirty="0"/>
              <a:t> </a:t>
            </a:r>
            <a:r>
              <a:rPr lang="en-US" dirty="0" err="1"/>
              <a:t>lượng</a:t>
            </a:r>
            <a:r>
              <a:rPr lang="en-US" dirty="0"/>
              <a:t> </a:t>
            </a:r>
            <a:r>
              <a:rPr lang="en-US" dirty="0" err="1"/>
              <a:t>và</a:t>
            </a:r>
            <a:r>
              <a:rPr lang="en-US" dirty="0"/>
              <a:t> </a:t>
            </a:r>
            <a:r>
              <a:rPr lang="en-US" dirty="0" err="1"/>
              <a:t>phân</a:t>
            </a:r>
            <a:r>
              <a:rPr lang="en-US" dirty="0"/>
              <a:t> </a:t>
            </a:r>
            <a:r>
              <a:rPr lang="en-US" dirty="0" err="1"/>
              <a:t>tích</a:t>
            </a:r>
            <a:r>
              <a:rPr lang="en-US" dirty="0"/>
              <a:t> </a:t>
            </a:r>
            <a:r>
              <a:rPr lang="en-US" dirty="0" err="1"/>
              <a:t>lỗi</a:t>
            </a:r>
            <a:r>
              <a:rPr lang="en-US" dirty="0"/>
              <a:t> </a:t>
            </a:r>
            <a:r>
              <a:rPr lang="en-US" dirty="0" err="1"/>
              <a:t>của</a:t>
            </a:r>
            <a:r>
              <a:rPr lang="en-US" dirty="0"/>
              <a:t> </a:t>
            </a:r>
            <a:r>
              <a:rPr lang="en-US" dirty="0" err="1"/>
              <a:t>ước</a:t>
            </a:r>
            <a:r>
              <a:rPr lang="en-US" dirty="0"/>
              <a:t> </a:t>
            </a:r>
            <a:r>
              <a:rPr lang="en-US" dirty="0" err="1"/>
              <a:t>lượng</a:t>
            </a:r>
            <a:endParaRPr lang="en-US" dirty="0"/>
          </a:p>
          <a:p>
            <a:pPr marL="692150" lvl="0" indent="-514350" algn="just" rtl="0">
              <a:lnSpc>
                <a:spcPct val="130000"/>
              </a:lnSpc>
              <a:spcBef>
                <a:spcPts val="0"/>
              </a:spcBef>
              <a:spcAft>
                <a:spcPts val="0"/>
              </a:spcAft>
              <a:buClr>
                <a:schemeClr val="dk1"/>
              </a:buClr>
              <a:buSzPts val="2800"/>
              <a:buFont typeface="Calibri"/>
              <a:buAutoNum type="arabicPeriod"/>
            </a:pPr>
            <a:r>
              <a:rPr lang="en-US" dirty="0" err="1"/>
              <a:t>Phân</a:t>
            </a:r>
            <a:r>
              <a:rPr lang="en-US" dirty="0"/>
              <a:t> </a:t>
            </a:r>
            <a:r>
              <a:rPr lang="en-US" dirty="0" err="1"/>
              <a:t>tích</a:t>
            </a:r>
            <a:r>
              <a:rPr lang="en-US" dirty="0"/>
              <a:t> </a:t>
            </a:r>
            <a:r>
              <a:rPr lang="en-US" dirty="0" err="1"/>
              <a:t>độ</a:t>
            </a:r>
            <a:r>
              <a:rPr lang="en-US" dirty="0"/>
              <a:t> </a:t>
            </a:r>
            <a:r>
              <a:rPr lang="en-US" dirty="0" err="1"/>
              <a:t>chệch</a:t>
            </a:r>
            <a:r>
              <a:rPr lang="en-US" dirty="0"/>
              <a:t> – </a:t>
            </a:r>
            <a:r>
              <a:rPr lang="en-US" dirty="0" err="1"/>
              <a:t>phương</a:t>
            </a:r>
            <a:r>
              <a:rPr lang="en-US" dirty="0"/>
              <a:t> </a:t>
            </a:r>
            <a:r>
              <a:rPr lang="en-US" dirty="0" err="1"/>
              <a:t>sai</a:t>
            </a:r>
            <a:endParaRPr lang="en-US" dirty="0"/>
          </a:p>
          <a:p>
            <a:pPr marL="692150" lvl="0" indent="-514350" algn="just" rtl="0">
              <a:lnSpc>
                <a:spcPct val="130000"/>
              </a:lnSpc>
              <a:spcBef>
                <a:spcPts val="0"/>
              </a:spcBef>
              <a:spcAft>
                <a:spcPts val="0"/>
              </a:spcAft>
              <a:buClr>
                <a:schemeClr val="dk1"/>
              </a:buClr>
              <a:buSzPts val="2800"/>
              <a:buFont typeface="Calibri"/>
              <a:buAutoNum type="arabicPeriod"/>
            </a:pPr>
            <a:r>
              <a:rPr lang="en-US" dirty="0" err="1"/>
              <a:t>Sự</a:t>
            </a:r>
            <a:r>
              <a:rPr lang="en-US" dirty="0"/>
              <a:t> </a:t>
            </a:r>
            <a:r>
              <a:rPr lang="en-US" dirty="0" err="1"/>
              <a:t>đánh</a:t>
            </a:r>
            <a:r>
              <a:rPr lang="en-US" dirty="0"/>
              <a:t> </a:t>
            </a:r>
            <a:r>
              <a:rPr lang="en-US" dirty="0" err="1"/>
              <a:t>đổi</a:t>
            </a:r>
            <a:r>
              <a:rPr lang="en-US" dirty="0"/>
              <a:t> </a:t>
            </a:r>
            <a:r>
              <a:rPr lang="en-US" dirty="0" err="1"/>
              <a:t>giữa</a:t>
            </a:r>
            <a:r>
              <a:rPr lang="en-US" dirty="0"/>
              <a:t> </a:t>
            </a:r>
            <a:r>
              <a:rPr lang="en-US" dirty="0" err="1"/>
              <a:t>độ</a:t>
            </a:r>
            <a:r>
              <a:rPr lang="en-US" dirty="0"/>
              <a:t> </a:t>
            </a:r>
            <a:r>
              <a:rPr lang="en-US" dirty="0" err="1"/>
              <a:t>chệch</a:t>
            </a:r>
            <a:r>
              <a:rPr lang="en-US" dirty="0"/>
              <a:t> </a:t>
            </a:r>
            <a:r>
              <a:rPr lang="en-US" dirty="0" err="1"/>
              <a:t>và</a:t>
            </a:r>
            <a:r>
              <a:rPr lang="en-US" dirty="0"/>
              <a:t> </a:t>
            </a:r>
            <a:r>
              <a:rPr lang="en-US" dirty="0" err="1"/>
              <a:t>phương</a:t>
            </a:r>
            <a:r>
              <a:rPr lang="en-US" dirty="0"/>
              <a:t> </a:t>
            </a:r>
            <a:r>
              <a:rPr lang="en-US" dirty="0" err="1"/>
              <a:t>sai</a:t>
            </a:r>
            <a:endParaRPr lang="en-US" dirty="0"/>
          </a:p>
        </p:txBody>
      </p:sp>
      <p:sp>
        <p:nvSpPr>
          <p:cNvPr id="358" name="Google Shape;358;p3"/>
          <p:cNvSpPr txBox="1">
            <a:spLocks noGrp="1"/>
          </p:cNvSpPr>
          <p:nvPr>
            <p:ph type="body" idx="2"/>
          </p:nvPr>
        </p:nvSpPr>
        <p:spPr>
          <a:xfrm>
            <a:off x="4859729" y="734646"/>
            <a:ext cx="2714625" cy="457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600"/>
              <a:buNone/>
            </a:pPr>
            <a:r>
              <a:rPr lang="en-US"/>
              <a:t>Nội dung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EBD83964-2CE3-B73A-8A35-108E28F2A352}"/>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CAE4F9B0-B83E-A68D-4F5C-7519AE4345E0}"/>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Ước</a:t>
            </a:r>
            <a:r>
              <a:rPr lang="en-US" dirty="0"/>
              <a:t> </a:t>
            </a:r>
            <a:r>
              <a:rPr lang="en-US" dirty="0" err="1"/>
              <a:t>lượng</a:t>
            </a:r>
            <a:r>
              <a:rPr lang="en-US" dirty="0"/>
              <a:t> (estimation)</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7AD4751E-123B-955F-7EAC-A5326BC5B755}"/>
                  </a:ext>
                </a:extLst>
              </p:cNvPr>
              <p:cNvSpPr txBox="1">
                <a:spLocks noGrp="1"/>
              </p:cNvSpPr>
              <p:nvPr>
                <p:ph type="body" idx="1"/>
              </p:nvPr>
            </p:nvSpPr>
            <p:spPr>
              <a:xfrm>
                <a:off x="228600" y="877508"/>
                <a:ext cx="11905019" cy="5763924"/>
              </a:xfrm>
              <a:prstGeom prst="rect">
                <a:avLst/>
              </a:prstGeom>
              <a:noFill/>
              <a:ln>
                <a:noFill/>
              </a:ln>
            </p:spPr>
            <p:txBody>
              <a:bodyPr spcFirstLastPara="1" wrap="square" lIns="91425" tIns="45700" rIns="91425" bIns="45700" anchor="t" anchorCtr="0">
                <a:noAutofit/>
              </a:bodyPr>
              <a:lstStyle/>
              <a:p>
                <a:pPr marL="520700" indent="-342900">
                  <a:lnSpc>
                    <a:spcPct val="114000"/>
                  </a:lnSpc>
                  <a:spcBef>
                    <a:spcPts val="0"/>
                  </a:spcBef>
                </a:pPr>
                <a:r>
                  <a:rPr lang="en-US" sz="2200" b="1" dirty="0">
                    <a:solidFill>
                      <a:srgbClr val="FF00FF"/>
                    </a:solidFill>
                  </a:rPr>
                  <a:t>Ước </a:t>
                </a:r>
                <a:r>
                  <a:rPr lang="en-US" sz="2200" b="1" dirty="0" err="1">
                    <a:solidFill>
                      <a:srgbClr val="FF00FF"/>
                    </a:solidFill>
                  </a:rPr>
                  <a:t>lượng</a:t>
                </a:r>
                <a:r>
                  <a:rPr lang="en-US" sz="2200" b="1" dirty="0">
                    <a:solidFill>
                      <a:srgbClr val="FF0000"/>
                    </a:solidFill>
                  </a:rPr>
                  <a:t> </a:t>
                </a:r>
                <a:r>
                  <a:rPr lang="en-US" sz="2200" dirty="0"/>
                  <a:t>– </a:t>
                </a:r>
                <a:r>
                  <a:rPr lang="en-US" sz="2200" dirty="0" err="1"/>
                  <a:t>tính</a:t>
                </a:r>
                <a:r>
                  <a:rPr lang="en-US" sz="2200" dirty="0"/>
                  <a:t> </a:t>
                </a:r>
                <a:r>
                  <a:rPr lang="en-US" sz="2200" dirty="0" err="1"/>
                  <a:t>toán</a:t>
                </a:r>
                <a:r>
                  <a:rPr lang="en-US" sz="2200" dirty="0"/>
                  <a:t> </a:t>
                </a:r>
                <a:r>
                  <a:rPr lang="en-US" sz="2200" dirty="0" err="1"/>
                  <a:t>giá</a:t>
                </a:r>
                <a:r>
                  <a:rPr lang="en-US" sz="2200" dirty="0"/>
                  <a:t> </a:t>
                </a:r>
                <a:r>
                  <a:rPr lang="en-US" sz="2200" dirty="0" err="1"/>
                  <a:t>trị</a:t>
                </a:r>
                <a:r>
                  <a:rPr lang="en-US" sz="2200" dirty="0"/>
                  <a:t> </a:t>
                </a:r>
                <a:r>
                  <a:rPr lang="en-US" sz="2200" dirty="0" err="1"/>
                  <a:t>xấp</a:t>
                </a:r>
                <a:r>
                  <a:rPr lang="en-US" sz="2200" dirty="0"/>
                  <a:t> </a:t>
                </a:r>
                <a:r>
                  <a:rPr lang="en-US" sz="2200" dirty="0" err="1"/>
                  <a:t>xỉ</a:t>
                </a:r>
                <a:r>
                  <a:rPr lang="en-US" sz="2200" dirty="0"/>
                  <a:t> (approximate value) </a:t>
                </a:r>
                <a:r>
                  <a:rPr lang="en-US" sz="2200" dirty="0" err="1"/>
                  <a:t>một</a:t>
                </a:r>
                <a:r>
                  <a:rPr lang="en-US" sz="2200" dirty="0"/>
                  <a:t> </a:t>
                </a:r>
                <a:r>
                  <a:rPr lang="en-US" sz="2200" dirty="0" err="1"/>
                  <a:t>tham</a:t>
                </a:r>
                <a:r>
                  <a:rPr lang="en-US" sz="2200" dirty="0"/>
                  <a:t> </a:t>
                </a:r>
                <a:r>
                  <a:rPr lang="en-US" sz="2200" dirty="0" err="1"/>
                  <a:t>số</a:t>
                </a:r>
                <a:r>
                  <a:rPr lang="en-US" sz="2200" dirty="0"/>
                  <a:t> (parameter) </a:t>
                </a:r>
                <a:r>
                  <a:rPr lang="en-US" sz="2200" dirty="0" err="1"/>
                  <a:t>nào</a:t>
                </a:r>
                <a:r>
                  <a:rPr lang="en-US" sz="2200" dirty="0"/>
                  <a:t> </a:t>
                </a:r>
                <a:r>
                  <a:rPr lang="en-US" sz="2200" dirty="0" err="1"/>
                  <a:t>đó</a:t>
                </a:r>
                <a:r>
                  <a:rPr lang="en-US" sz="2200" dirty="0"/>
                  <a:t> </a:t>
                </a:r>
                <a:r>
                  <a:rPr lang="en-US" sz="2200" dirty="0" err="1"/>
                  <a:t>của</a:t>
                </a:r>
                <a:r>
                  <a:rPr lang="en-US" sz="2200" dirty="0"/>
                  <a:t> </a:t>
                </a:r>
                <a:r>
                  <a:rPr lang="en-US" sz="2200" dirty="0" err="1"/>
                  <a:t>một</a:t>
                </a:r>
                <a:r>
                  <a:rPr lang="en-US" sz="2200" dirty="0"/>
                  <a:t> </a:t>
                </a:r>
                <a:r>
                  <a:rPr lang="en-US" sz="2200" dirty="0" err="1"/>
                  <a:t>tổng</a:t>
                </a:r>
                <a:r>
                  <a:rPr lang="en-US" sz="2200" dirty="0"/>
                  <a:t> </a:t>
                </a:r>
                <a:r>
                  <a:rPr lang="en-US" sz="2200" dirty="0" err="1"/>
                  <a:t>thể</a:t>
                </a:r>
                <a:r>
                  <a:rPr lang="en-US" sz="2200" dirty="0"/>
                  <a:t> (population) </a:t>
                </a:r>
                <a:r>
                  <a:rPr lang="en-US" sz="2200" dirty="0" err="1"/>
                  <a:t>sử</a:t>
                </a:r>
                <a:r>
                  <a:rPr lang="en-US" sz="2200" dirty="0"/>
                  <a:t> </a:t>
                </a:r>
                <a:r>
                  <a:rPr lang="en-US" sz="2200" dirty="0" err="1"/>
                  <a:t>dụng</a:t>
                </a:r>
                <a:r>
                  <a:rPr lang="en-US" sz="2200" dirty="0"/>
                  <a:t> </a:t>
                </a:r>
                <a:r>
                  <a:rPr lang="en-US" sz="2200" dirty="0" err="1"/>
                  <a:t>một</a:t>
                </a:r>
                <a:r>
                  <a:rPr lang="en-US" sz="2200" dirty="0"/>
                  <a:t> </a:t>
                </a:r>
                <a:r>
                  <a:rPr lang="en-US" sz="2200" dirty="0" err="1"/>
                  <a:t>mẫu</a:t>
                </a:r>
                <a:r>
                  <a:rPr lang="en-US" sz="2200" dirty="0"/>
                  <a:t> </a:t>
                </a:r>
                <a:r>
                  <a:rPr lang="en-US" sz="2200" dirty="0" err="1"/>
                  <a:t>ngẫu</a:t>
                </a:r>
                <a:r>
                  <a:rPr lang="en-US" sz="2200" dirty="0"/>
                  <a:t> </a:t>
                </a:r>
                <a:r>
                  <a:rPr lang="en-US" sz="2200" dirty="0" err="1"/>
                  <a:t>nhiên</a:t>
                </a:r>
                <a:r>
                  <a:rPr lang="en-US" sz="2200" dirty="0"/>
                  <a:t> (random sample) </a:t>
                </a:r>
                <a:r>
                  <a:rPr lang="en-US" sz="2200" dirty="0" err="1"/>
                  <a:t>các</a:t>
                </a:r>
                <a:r>
                  <a:rPr lang="en-US" sz="2200" dirty="0"/>
                  <a:t> </a:t>
                </a:r>
                <a:r>
                  <a:rPr lang="en-US" sz="2200" dirty="0" err="1"/>
                  <a:t>quan</a:t>
                </a:r>
                <a:r>
                  <a:rPr lang="en-US" sz="2200" dirty="0"/>
                  <a:t> </a:t>
                </a:r>
                <a:r>
                  <a:rPr lang="en-US" sz="2200" dirty="0" err="1"/>
                  <a:t>sát</a:t>
                </a:r>
                <a:r>
                  <a:rPr lang="en-US" sz="2200" dirty="0"/>
                  <a:t> </a:t>
                </a:r>
                <a:r>
                  <a:rPr lang="en-US" sz="2200" dirty="0" err="1"/>
                  <a:t>đến</a:t>
                </a:r>
                <a:r>
                  <a:rPr lang="en-US" sz="2200" dirty="0"/>
                  <a:t> </a:t>
                </a:r>
                <a:r>
                  <a:rPr lang="en-US" sz="2200" dirty="0" err="1"/>
                  <a:t>từ</a:t>
                </a:r>
                <a:r>
                  <a:rPr lang="en-US" sz="2200" dirty="0"/>
                  <a:t> </a:t>
                </a:r>
                <a:r>
                  <a:rPr lang="en-US" sz="2200" dirty="0" err="1"/>
                  <a:t>tổng</a:t>
                </a:r>
                <a:r>
                  <a:rPr lang="en-US" sz="2200" dirty="0"/>
                  <a:t> </a:t>
                </a:r>
                <a:r>
                  <a:rPr lang="en-US" sz="2200" dirty="0" err="1"/>
                  <a:t>thể</a:t>
                </a:r>
                <a:r>
                  <a:rPr lang="en-US" sz="2200" dirty="0"/>
                  <a:t> </a:t>
                </a:r>
                <a:r>
                  <a:rPr lang="en-US" sz="2200" dirty="0" err="1"/>
                  <a:t>đó</a:t>
                </a:r>
                <a:r>
                  <a:rPr lang="en-US" sz="2200" dirty="0"/>
                  <a:t>.</a:t>
                </a:r>
              </a:p>
              <a:p>
                <a:pPr marL="520700" indent="-342900">
                  <a:lnSpc>
                    <a:spcPct val="114000"/>
                  </a:lnSpc>
                  <a:spcBef>
                    <a:spcPts val="0"/>
                  </a:spcBef>
                </a:pPr>
                <a:r>
                  <a:rPr lang="en-US" sz="2200" dirty="0"/>
                  <a:t>Ta </a:t>
                </a:r>
                <a:r>
                  <a:rPr lang="en-US" sz="2200" dirty="0" err="1"/>
                  <a:t>có</a:t>
                </a:r>
                <a:r>
                  <a:rPr lang="en-US" sz="2200" dirty="0"/>
                  <a:t> </a:t>
                </a:r>
                <a:r>
                  <a:rPr lang="en-US" sz="2200" dirty="0" err="1"/>
                  <a:t>một</a:t>
                </a:r>
                <a:r>
                  <a:rPr lang="en-US" sz="2200" dirty="0"/>
                  <a:t> </a:t>
                </a:r>
                <a:r>
                  <a:rPr lang="en-US" sz="2200" dirty="0" err="1"/>
                  <a:t>tổng</a:t>
                </a:r>
                <a:r>
                  <a:rPr lang="en-US" sz="2200" dirty="0"/>
                  <a:t> </a:t>
                </a:r>
                <a:r>
                  <a:rPr lang="en-US" sz="2200" dirty="0" err="1"/>
                  <a:t>thể</a:t>
                </a:r>
                <a:r>
                  <a:rPr lang="en-US" sz="2200" dirty="0"/>
                  <a:t> </a:t>
                </a:r>
                <a:r>
                  <a:rPr lang="en-US" sz="2200" dirty="0" err="1"/>
                  <a:t>gồm</a:t>
                </a:r>
                <a:r>
                  <a:rPr lang="en-US" sz="2200" dirty="0"/>
                  <a:t> </a:t>
                </a:r>
                <a14:m>
                  <m:oMath xmlns:m="http://schemas.openxmlformats.org/officeDocument/2006/math">
                    <m:r>
                      <a:rPr lang="en-US" sz="2200" b="0" i="1" smtClean="0">
                        <a:latin typeface="Cambria Math" panose="02040503050406030204" pitchFamily="18" charset="0"/>
                      </a:rPr>
                      <m:t>𝑛</m:t>
                    </m:r>
                  </m:oMath>
                </a14:m>
                <a:r>
                  <a:rPr lang="en-US" sz="2200" dirty="0"/>
                  <a:t> </a:t>
                </a:r>
                <a:r>
                  <a:rPr lang="en-US" sz="2200" dirty="0" err="1"/>
                  <a:t>đối</a:t>
                </a:r>
                <a:r>
                  <a:rPr lang="en-US" sz="2200" dirty="0"/>
                  <a:t> </a:t>
                </a:r>
                <a:r>
                  <a:rPr lang="en-US" sz="2200" dirty="0" err="1"/>
                  <a:t>tượng</a:t>
                </a:r>
                <a:r>
                  <a:rPr lang="en-US" sz="2200" dirty="0"/>
                  <a:t>, </a:t>
                </a:r>
                <a:r>
                  <a:rPr lang="en-US" sz="2200" dirty="0" err="1"/>
                  <a:t>và</a:t>
                </a:r>
                <a:r>
                  <a:rPr lang="en-US" sz="2200" dirty="0"/>
                  <a:t> ta </a:t>
                </a:r>
                <a:r>
                  <a:rPr lang="en-US" sz="2200" dirty="0" err="1"/>
                  <a:t>muốn</a:t>
                </a:r>
                <a:r>
                  <a:rPr lang="en-US" sz="2200" dirty="0"/>
                  <a:t> </a:t>
                </a:r>
                <a:r>
                  <a:rPr lang="en-US" sz="2200" dirty="0" err="1"/>
                  <a:t>mô</a:t>
                </a:r>
                <a:r>
                  <a:rPr lang="en-US" sz="2200" dirty="0"/>
                  <a:t> </a:t>
                </a:r>
                <a:r>
                  <a:rPr lang="en-US" sz="2200" dirty="0" err="1"/>
                  <a:t>tả</a:t>
                </a:r>
                <a:r>
                  <a:rPr lang="en-US" sz="2200" dirty="0"/>
                  <a:t> </a:t>
                </a:r>
                <a:r>
                  <a:rPr lang="en-US" sz="2200" dirty="0" err="1"/>
                  <a:t>tổng</a:t>
                </a:r>
                <a:r>
                  <a:rPr lang="en-US" sz="2200" dirty="0"/>
                  <a:t> </a:t>
                </a:r>
                <a:r>
                  <a:rPr lang="en-US" sz="2200" dirty="0" err="1"/>
                  <a:t>thể</a:t>
                </a:r>
                <a:r>
                  <a:rPr lang="en-US" sz="2200" dirty="0"/>
                  <a:t> </a:t>
                </a:r>
                <a:r>
                  <a:rPr lang="en-US" sz="2200" dirty="0" err="1"/>
                  <a:t>này</a:t>
                </a:r>
                <a:r>
                  <a:rPr lang="en-US" sz="2200" dirty="0"/>
                  <a:t> </a:t>
                </a:r>
                <a:r>
                  <a:rPr lang="en-US" sz="2200" dirty="0" err="1"/>
                  <a:t>với</a:t>
                </a:r>
                <a:r>
                  <a:rPr lang="en-US" sz="2200" dirty="0"/>
                  <a:t> </a:t>
                </a:r>
                <a:r>
                  <a:rPr lang="en-US" sz="2200" dirty="0" err="1"/>
                  <a:t>một</a:t>
                </a:r>
                <a:r>
                  <a:rPr lang="en-US" sz="2200" dirty="0"/>
                  <a:t> </a:t>
                </a:r>
                <a:r>
                  <a:rPr lang="en-US" sz="2200" dirty="0" err="1"/>
                  <a:t>đại</a:t>
                </a:r>
                <a:r>
                  <a:rPr lang="en-US" sz="2200" dirty="0"/>
                  <a:t> </a:t>
                </a:r>
                <a:r>
                  <a:rPr lang="en-US" sz="2200" dirty="0" err="1"/>
                  <a:t>lượng</a:t>
                </a:r>
                <a:r>
                  <a:rPr lang="en-US" sz="2200" dirty="0"/>
                  <a:t> </a:t>
                </a:r>
                <a14:m>
                  <m:oMath xmlns:m="http://schemas.openxmlformats.org/officeDocument/2006/math">
                    <m:r>
                      <a:rPr lang="en-US" sz="2200" i="1" smtClean="0">
                        <a:latin typeface="Cambria Math" panose="02040503050406030204" pitchFamily="18" charset="0"/>
                        <a:ea typeface="Cambria Math" panose="02040503050406030204" pitchFamily="18" charset="0"/>
                      </a:rPr>
                      <m:t>𝜃</m:t>
                    </m:r>
                  </m:oMath>
                </a14:m>
                <a:r>
                  <a:rPr lang="en-US" sz="2200" dirty="0"/>
                  <a:t>.</a:t>
                </a:r>
              </a:p>
              <a:p>
                <a:pPr marL="520700" indent="-342900">
                  <a:lnSpc>
                    <a:spcPct val="114000"/>
                  </a:lnSpc>
                  <a:spcBef>
                    <a:spcPts val="0"/>
                  </a:spcBef>
                </a:pPr>
                <a:r>
                  <a:rPr lang="en-US" sz="2200" dirty="0" err="1"/>
                  <a:t>Ví</a:t>
                </a:r>
                <a:r>
                  <a:rPr lang="en-US" sz="2200" dirty="0"/>
                  <a:t> </a:t>
                </a:r>
                <a:r>
                  <a:rPr lang="en-US" sz="2200" dirty="0" err="1"/>
                  <a:t>dụ</a:t>
                </a:r>
                <a:r>
                  <a:rPr lang="en-US" sz="2200" dirty="0"/>
                  <a:t>, ta </a:t>
                </a:r>
                <a:r>
                  <a:rPr lang="en-US" sz="2200" dirty="0" err="1"/>
                  <a:t>có</a:t>
                </a:r>
                <a:r>
                  <a:rPr lang="en-US" sz="2200" dirty="0"/>
                  <a:t> </a:t>
                </a:r>
                <a:r>
                  <a:rPr lang="en-US" sz="2200" dirty="0" err="1"/>
                  <a:t>một</a:t>
                </a:r>
                <a:r>
                  <a:rPr lang="en-US" sz="2200" dirty="0"/>
                  <a:t> </a:t>
                </a:r>
                <a:r>
                  <a:rPr lang="en-US" sz="2200" dirty="0" err="1"/>
                  <a:t>tổng</a:t>
                </a:r>
                <a:r>
                  <a:rPr lang="en-US" sz="2200" dirty="0"/>
                  <a:t> </a:t>
                </a:r>
                <a:r>
                  <a:rPr lang="en-US" sz="2200" dirty="0" err="1"/>
                  <a:t>thể</a:t>
                </a:r>
                <a:r>
                  <a:rPr lang="en-US" sz="2200" dirty="0"/>
                  <a:t> </a:t>
                </a:r>
                <a:r>
                  <a:rPr lang="en-US" sz="2200" dirty="0" err="1"/>
                  <a:t>gồm</a:t>
                </a:r>
                <a:r>
                  <a:rPr lang="en-US" sz="2200" dirty="0"/>
                  <a:t> </a:t>
                </a:r>
                <a:r>
                  <a:rPr lang="en-US" sz="2200" dirty="0" err="1"/>
                  <a:t>các</a:t>
                </a:r>
                <a:r>
                  <a:rPr lang="en-US" sz="2200" dirty="0"/>
                  <a:t> </a:t>
                </a:r>
                <a:r>
                  <a:rPr lang="en-US" sz="2200" dirty="0" err="1"/>
                  <a:t>sinh</a:t>
                </a:r>
                <a:r>
                  <a:rPr lang="en-US" sz="2200" dirty="0"/>
                  <a:t> </a:t>
                </a:r>
                <a:r>
                  <a:rPr lang="en-US" sz="2200" dirty="0" err="1"/>
                  <a:t>viên</a:t>
                </a:r>
                <a:r>
                  <a:rPr lang="en-US" sz="2200" dirty="0"/>
                  <a:t> </a:t>
                </a:r>
                <a:r>
                  <a:rPr lang="en-US" sz="2200" dirty="0" err="1"/>
                  <a:t>của</a:t>
                </a:r>
                <a:r>
                  <a:rPr lang="en-US" sz="2200" dirty="0"/>
                  <a:t> </a:t>
                </a:r>
                <a:r>
                  <a:rPr lang="en-US" sz="2200" dirty="0" err="1"/>
                  <a:t>một</a:t>
                </a:r>
                <a:r>
                  <a:rPr lang="en-US" sz="2200" dirty="0"/>
                  <a:t> </a:t>
                </a:r>
                <a:r>
                  <a:rPr lang="en-US" sz="2200" dirty="0" err="1"/>
                  <a:t>trường</a:t>
                </a:r>
                <a:r>
                  <a:rPr lang="en-US" sz="2200" dirty="0"/>
                  <a:t> </a:t>
                </a:r>
                <a:r>
                  <a:rPr lang="en-US" sz="2200" dirty="0" err="1"/>
                  <a:t>đại</a:t>
                </a:r>
                <a:r>
                  <a:rPr lang="en-US" sz="2200" dirty="0"/>
                  <a:t> </a:t>
                </a:r>
                <a:r>
                  <a:rPr lang="en-US" sz="2200" dirty="0" err="1"/>
                  <a:t>học</a:t>
                </a:r>
                <a:r>
                  <a:rPr lang="en-US" sz="2200" dirty="0"/>
                  <a:t>, </a:t>
                </a:r>
                <a:r>
                  <a:rPr lang="en-US" sz="2200" dirty="0" err="1"/>
                  <a:t>và</a:t>
                </a:r>
                <a:r>
                  <a:rPr lang="en-US" sz="2200" dirty="0"/>
                  <a:t> ta </a:t>
                </a:r>
                <a:r>
                  <a:rPr lang="en-US" sz="2200" dirty="0" err="1"/>
                  <a:t>muốn</a:t>
                </a:r>
                <a:r>
                  <a:rPr lang="en-US" sz="2200" dirty="0"/>
                  <a:t> </a:t>
                </a:r>
                <a:r>
                  <a:rPr lang="en-US" sz="2200" dirty="0" err="1"/>
                  <a:t>biết</a:t>
                </a:r>
                <a:r>
                  <a:rPr lang="en-US" sz="2200" dirty="0"/>
                  <a:t> </a:t>
                </a:r>
                <a:r>
                  <a:rPr lang="en-US" sz="2200" dirty="0" err="1"/>
                  <a:t>chiều</a:t>
                </a:r>
                <a:r>
                  <a:rPr lang="en-US" sz="2200" dirty="0"/>
                  <a:t> </a:t>
                </a:r>
                <a:r>
                  <a:rPr lang="en-US" sz="2200" dirty="0" err="1"/>
                  <a:t>cao</a:t>
                </a:r>
                <a:r>
                  <a:rPr lang="en-US" sz="2200" dirty="0"/>
                  <a:t> </a:t>
                </a:r>
                <a:r>
                  <a:rPr lang="en-US" sz="2200" dirty="0" err="1"/>
                  <a:t>trung</a:t>
                </a:r>
                <a:r>
                  <a:rPr lang="en-US" sz="2200" dirty="0"/>
                  <a:t> </a:t>
                </a:r>
                <a:r>
                  <a:rPr lang="en-US" sz="2200" dirty="0" err="1"/>
                  <a:t>bình</a:t>
                </a:r>
                <a:r>
                  <a:rPr lang="en-US" sz="2200" dirty="0"/>
                  <a:t>. </a:t>
                </a:r>
                <a:r>
                  <a:rPr lang="en-US" sz="2200" dirty="0" err="1"/>
                  <a:t>Giá</a:t>
                </a:r>
                <a:r>
                  <a:rPr lang="en-US" sz="2200" dirty="0"/>
                  <a:t> </a:t>
                </a:r>
                <a:r>
                  <a:rPr lang="en-US" sz="2200" dirty="0" err="1"/>
                  <a:t>trị</a:t>
                </a:r>
                <a:r>
                  <a:rPr lang="en-US" sz="2200" dirty="0"/>
                  <a:t> </a:t>
                </a:r>
                <a:r>
                  <a:rPr lang="en-US" sz="2200" dirty="0" err="1"/>
                  <a:t>trung</a:t>
                </a:r>
                <a:r>
                  <a:rPr lang="en-US" sz="2200" dirty="0"/>
                  <a:t> </a:t>
                </a:r>
                <a:r>
                  <a:rPr lang="en-US" sz="2200" dirty="0" err="1"/>
                  <a:t>bình</a:t>
                </a:r>
                <a:r>
                  <a:rPr lang="en-US" sz="2200" dirty="0"/>
                  <a:t> (</a:t>
                </a:r>
                <a:r>
                  <a:rPr lang="en-US" sz="2200" dirty="0" err="1"/>
                  <a:t>lý</a:t>
                </a:r>
                <a:r>
                  <a:rPr lang="en-US" sz="2200" dirty="0"/>
                  <a:t> </a:t>
                </a:r>
                <a:r>
                  <a:rPr lang="en-US" sz="2200" dirty="0" err="1"/>
                  <a:t>thuyết</a:t>
                </a:r>
                <a:r>
                  <a:rPr lang="en-US" sz="2200" dirty="0"/>
                  <a:t>) </a:t>
                </a:r>
                <a:r>
                  <a:rPr lang="en-US" sz="2200" dirty="0" err="1"/>
                  <a:t>này</a:t>
                </a:r>
                <a:r>
                  <a:rPr lang="en-US" sz="2200" dirty="0"/>
                  <a:t> </a:t>
                </a:r>
                <a:r>
                  <a:rPr lang="en-US" sz="2200" dirty="0" err="1"/>
                  <a:t>là</a:t>
                </a:r>
                <a:r>
                  <a:rPr lang="en-US" sz="2200" dirty="0"/>
                  <a:t> </a:t>
                </a:r>
                <a:r>
                  <a:rPr lang="en-US" sz="2200" dirty="0" err="1"/>
                  <a:t>một</a:t>
                </a:r>
                <a:r>
                  <a:rPr lang="en-US" sz="2200" dirty="0"/>
                  <a:t> </a:t>
                </a:r>
                <a:r>
                  <a:rPr lang="en-US" sz="2200" dirty="0" err="1">
                    <a:solidFill>
                      <a:srgbClr val="FF0000"/>
                    </a:solidFill>
                  </a:rPr>
                  <a:t>tham</a:t>
                </a:r>
                <a:r>
                  <a:rPr lang="en-US" sz="2200" dirty="0">
                    <a:solidFill>
                      <a:srgbClr val="FF0000"/>
                    </a:solidFill>
                  </a:rPr>
                  <a:t> </a:t>
                </a:r>
                <a:r>
                  <a:rPr lang="en-US" sz="2200" dirty="0" err="1">
                    <a:solidFill>
                      <a:srgbClr val="FF0000"/>
                    </a:solidFill>
                  </a:rPr>
                  <a:t>số</a:t>
                </a:r>
                <a:r>
                  <a:rPr lang="en-US" sz="2200" dirty="0">
                    <a:solidFill>
                      <a:srgbClr val="FF0000"/>
                    </a:solidFill>
                  </a:rPr>
                  <a:t> (parameter)</a:t>
                </a:r>
                <a:r>
                  <a:rPr lang="en-US" sz="2200" dirty="0"/>
                  <a:t>.</a:t>
                </a:r>
              </a:p>
            </p:txBody>
          </p:sp>
        </mc:Choice>
        <mc:Fallback xmlns="">
          <p:sp>
            <p:nvSpPr>
              <p:cNvPr id="374" name="Google Shape;374;p5">
                <a:extLst>
                  <a:ext uri="{FF2B5EF4-FFF2-40B4-BE49-F238E27FC236}">
                    <a16:creationId xmlns:a16="http://schemas.microsoft.com/office/drawing/2014/main" id="{7AD4751E-123B-955F-7EAC-A5326BC5B755}"/>
                  </a:ext>
                </a:extLst>
              </p:cNvPr>
              <p:cNvSpPr txBox="1">
                <a:spLocks noGrp="1" noRot="1" noChangeAspect="1" noMove="1" noResize="1" noEditPoints="1" noAdjustHandles="1" noChangeArrowheads="1" noChangeShapeType="1" noTextEdit="1"/>
              </p:cNvSpPr>
              <p:nvPr>
                <p:ph type="body" idx="1"/>
              </p:nvPr>
            </p:nvSpPr>
            <p:spPr>
              <a:xfrm>
                <a:off x="228600" y="877508"/>
                <a:ext cx="11905019" cy="5763924"/>
              </a:xfrm>
              <a:prstGeom prst="rect">
                <a:avLst/>
              </a:prstGeom>
              <a:blipFill>
                <a:blip r:embed="rId3"/>
                <a:stretch>
                  <a:fillRect t="-1587" r="-666"/>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0DD8960A-9FD9-B3BD-BC97-AD0D98B189D6}"/>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EA57C278-78D0-0F4A-BA22-E89D47D8F827}"/>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20</a:t>
            </a:fld>
            <a:endParaRPr/>
          </a:p>
        </p:txBody>
      </p:sp>
      <p:pic>
        <p:nvPicPr>
          <p:cNvPr id="3" name="Graphic 2">
            <a:extLst>
              <a:ext uri="{FF2B5EF4-FFF2-40B4-BE49-F238E27FC236}">
                <a16:creationId xmlns:a16="http://schemas.microsoft.com/office/drawing/2014/main" id="{203432A6-E2F8-4EF1-38B3-0814B5EF748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928317" y="3264189"/>
            <a:ext cx="4580636" cy="3593811"/>
          </a:xfrm>
          <a:prstGeom prst="rect">
            <a:avLst/>
          </a:prstGeom>
        </p:spPr>
      </p:pic>
      <p:sp>
        <p:nvSpPr>
          <p:cNvPr id="2" name="TextBox 1">
            <a:extLst>
              <a:ext uri="{FF2B5EF4-FFF2-40B4-BE49-F238E27FC236}">
                <a16:creationId xmlns:a16="http://schemas.microsoft.com/office/drawing/2014/main" id="{F595E94F-F11E-9A25-003A-FD82397CB821}"/>
              </a:ext>
            </a:extLst>
          </p:cNvPr>
          <p:cNvSpPr txBox="1"/>
          <p:nvPr/>
        </p:nvSpPr>
        <p:spPr>
          <a:xfrm>
            <a:off x="6361601" y="6262137"/>
            <a:ext cx="2244628" cy="215444"/>
          </a:xfrm>
          <a:prstGeom prst="rect">
            <a:avLst/>
          </a:prstGeom>
          <a:noFill/>
        </p:spPr>
        <p:txBody>
          <a:bodyPr wrap="square">
            <a:spAutoFit/>
          </a:bodyPr>
          <a:lstStyle/>
          <a:p>
            <a:pPr algn="ctr">
              <a:spcBef>
                <a:spcPct val="50000"/>
              </a:spcBef>
            </a:pPr>
            <a:r>
              <a:rPr lang="en-US" sz="800" dirty="0">
                <a:latin typeface="Calibri"/>
                <a:cs typeface="Calibri"/>
              </a:rPr>
              <a:t>[https://allmodelsarewrong.github.io/]</a:t>
            </a:r>
          </a:p>
        </p:txBody>
      </p:sp>
    </p:spTree>
    <p:extLst>
      <p:ext uri="{BB962C8B-B14F-4D97-AF65-F5344CB8AC3E}">
        <p14:creationId xmlns:p14="http://schemas.microsoft.com/office/powerpoint/2010/main" val="38009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6ADA7CB9-3987-C655-76BE-880FDBDD5813}"/>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578C62D3-FBE2-CB95-11F3-56C20B94F511}"/>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Ước</a:t>
            </a:r>
            <a:r>
              <a:rPr lang="en-US" dirty="0"/>
              <a:t> </a:t>
            </a:r>
            <a:r>
              <a:rPr lang="en-US" dirty="0" err="1"/>
              <a:t>lượng</a:t>
            </a:r>
            <a:r>
              <a:rPr lang="en-US" dirty="0"/>
              <a:t> (estimation)</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6A3FC929-1627-1EF4-A6C1-99DD9078EDA1}"/>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dirty="0"/>
              </a:p>
              <a:p>
                <a:pPr marL="520700" indent="-342900">
                  <a:lnSpc>
                    <a:spcPct val="150000"/>
                  </a:lnSpc>
                  <a:spcBef>
                    <a:spcPts val="0"/>
                  </a:spcBef>
                </a:pPr>
                <a:r>
                  <a:rPr lang="en-US" sz="2200" dirty="0" err="1"/>
                  <a:t>Để</a:t>
                </a:r>
                <a:r>
                  <a:rPr lang="en-US" sz="2200" dirty="0"/>
                  <a:t> </a:t>
                </a:r>
                <a:r>
                  <a:rPr lang="en-US" sz="2200" dirty="0" err="1"/>
                  <a:t>ước</a:t>
                </a:r>
                <a:r>
                  <a:rPr lang="en-US" sz="2200" dirty="0"/>
                  <a:t> </a:t>
                </a:r>
                <a:r>
                  <a:rPr lang="en-US" sz="2200" dirty="0" err="1"/>
                  <a:t>lượng</a:t>
                </a:r>
                <a:r>
                  <a:rPr lang="en-US" sz="2200" dirty="0"/>
                  <a:t> </a:t>
                </a:r>
                <a:r>
                  <a:rPr lang="en-US" sz="2200" dirty="0" err="1"/>
                  <a:t>giá</a:t>
                </a:r>
                <a:r>
                  <a:rPr lang="en-US" sz="2200" dirty="0"/>
                  <a:t> </a:t>
                </a:r>
                <a:r>
                  <a:rPr lang="en-US" sz="2200" dirty="0" err="1"/>
                  <a:t>trị</a:t>
                </a:r>
                <a:r>
                  <a:rPr lang="en-US" sz="2200" dirty="0"/>
                  <a:t> </a:t>
                </a:r>
                <a:r>
                  <a:rPr lang="en-US" sz="2200" dirty="0" err="1"/>
                  <a:t>của</a:t>
                </a:r>
                <a:r>
                  <a:rPr lang="en-US" sz="2200" dirty="0"/>
                  <a:t> </a:t>
                </a:r>
                <a:r>
                  <a:rPr lang="en-US" sz="2200" dirty="0" err="1"/>
                  <a:t>tham</a:t>
                </a:r>
                <a:r>
                  <a:rPr lang="en-US" sz="2200" dirty="0"/>
                  <a:t> </a:t>
                </a:r>
                <a:r>
                  <a:rPr lang="en-US" sz="2200" dirty="0" err="1"/>
                  <a:t>số</a:t>
                </a:r>
                <a:r>
                  <a:rPr lang="en-US" sz="2200" dirty="0"/>
                  <a:t>, ta </a:t>
                </a:r>
                <a:r>
                  <a:rPr lang="en-US" sz="2200" dirty="0" err="1"/>
                  <a:t>lấy</a:t>
                </a:r>
                <a:r>
                  <a:rPr lang="en-US" sz="2200" dirty="0"/>
                  <a:t> </a:t>
                </a:r>
                <a:r>
                  <a:rPr lang="en-US" sz="2200" dirty="0" err="1"/>
                  <a:t>mẫu</a:t>
                </a:r>
                <a:r>
                  <a:rPr lang="en-US" sz="2200" dirty="0"/>
                  <a:t> </a:t>
                </a:r>
                <a:r>
                  <a:rPr lang="en-US" sz="2200" dirty="0" err="1"/>
                  <a:t>ngẫu</a:t>
                </a:r>
                <a:r>
                  <a:rPr lang="en-US" sz="2200" dirty="0"/>
                  <a:t> </a:t>
                </a:r>
                <a:r>
                  <a:rPr lang="en-US" sz="2200" dirty="0" err="1"/>
                  <a:t>nhiên</a:t>
                </a:r>
                <a:r>
                  <a:rPr lang="en-US" sz="2200" dirty="0"/>
                  <a:t> </a:t>
                </a:r>
                <a14:m>
                  <m:oMath xmlns:m="http://schemas.openxmlformats.org/officeDocument/2006/math">
                    <m:r>
                      <a:rPr lang="en-US" sz="2200" b="0" i="1" smtClean="0">
                        <a:latin typeface="Cambria Math" panose="02040503050406030204" pitchFamily="18" charset="0"/>
                      </a:rPr>
                      <m:t>𝑚</m:t>
                    </m:r>
                    <m:r>
                      <a:rPr lang="en-US" sz="2200" b="0" i="1" smtClean="0">
                        <a:latin typeface="Cambria Math" panose="02040503050406030204" pitchFamily="18" charset="0"/>
                      </a:rPr>
                      <m:t>&lt;</m:t>
                    </m:r>
                    <m:r>
                      <a:rPr lang="en-US" sz="2200" b="0" i="1" smtClean="0">
                        <a:latin typeface="Cambria Math" panose="02040503050406030204" pitchFamily="18" charset="0"/>
                      </a:rPr>
                      <m:t>𝑛</m:t>
                    </m:r>
                  </m:oMath>
                </a14:m>
                <a:r>
                  <a:rPr lang="en-US" sz="2200" dirty="0"/>
                  <a:t> </a:t>
                </a:r>
                <a:r>
                  <a:rPr lang="en-US" sz="2200" dirty="0" err="1"/>
                  <a:t>sinh</a:t>
                </a:r>
                <a:r>
                  <a:rPr lang="en-US" sz="2200" dirty="0"/>
                  <a:t> </a:t>
                </a:r>
                <a:r>
                  <a:rPr lang="en-US" sz="2200" dirty="0" err="1"/>
                  <a:t>viên</a:t>
                </a:r>
                <a:r>
                  <a:rPr lang="en-US" sz="2200" dirty="0"/>
                  <a:t> </a:t>
                </a:r>
                <a:r>
                  <a:rPr lang="en-US" sz="2200" dirty="0" err="1"/>
                  <a:t>từ</a:t>
                </a:r>
                <a:r>
                  <a:rPr lang="en-US" sz="2200" dirty="0"/>
                  <a:t> </a:t>
                </a:r>
                <a:r>
                  <a:rPr lang="en-US" sz="2200" dirty="0" err="1"/>
                  <a:t>tổng</a:t>
                </a:r>
                <a:r>
                  <a:rPr lang="en-US" sz="2200" dirty="0"/>
                  <a:t> </a:t>
                </a:r>
                <a:r>
                  <a:rPr lang="en-US" sz="2200" dirty="0" err="1"/>
                  <a:t>thể</a:t>
                </a:r>
                <a:r>
                  <a:rPr lang="en-US" sz="2200" dirty="0"/>
                  <a:t>, </a:t>
                </a:r>
                <a:r>
                  <a:rPr lang="en-US" sz="2200" dirty="0" err="1"/>
                  <a:t>và</a:t>
                </a:r>
                <a:r>
                  <a:rPr lang="en-US" sz="2200" dirty="0"/>
                  <a:t> </a:t>
                </a:r>
                <a:r>
                  <a:rPr lang="en-US" sz="2200" dirty="0" err="1"/>
                  <a:t>thực</a:t>
                </a:r>
                <a:r>
                  <a:rPr lang="en-US" sz="2200" dirty="0"/>
                  <a:t> </a:t>
                </a:r>
                <a:r>
                  <a:rPr lang="en-US" sz="2200" dirty="0" err="1"/>
                  <a:t>hiện</a:t>
                </a:r>
                <a:r>
                  <a:rPr lang="en-US" sz="2200" dirty="0"/>
                  <a:t> </a:t>
                </a:r>
                <a:r>
                  <a:rPr lang="en-US" sz="2200" dirty="0" err="1"/>
                  <a:t>thống</a:t>
                </a:r>
                <a:r>
                  <a:rPr lang="en-US" sz="2200" dirty="0"/>
                  <a:t> </a:t>
                </a:r>
                <a:r>
                  <a:rPr lang="en-US" sz="2200" dirty="0" err="1"/>
                  <a:t>kê</a:t>
                </a:r>
                <a:r>
                  <a:rPr lang="en-US" sz="2200" dirty="0"/>
                  <a:t> </a:t>
                </a:r>
                <a:r>
                  <a:rPr lang="en-US" sz="2200" dirty="0" err="1"/>
                  <a:t>để</a:t>
                </a:r>
                <a:r>
                  <a:rPr lang="en-US" sz="2200" dirty="0"/>
                  <a:t> </a:t>
                </a:r>
                <a:r>
                  <a:rPr lang="en-US" sz="2200" dirty="0" err="1"/>
                  <a:t>tính</a:t>
                </a:r>
                <a:r>
                  <a:rPr lang="en-US" sz="2200" dirty="0"/>
                  <a:t> </a:t>
                </a:r>
                <a:r>
                  <a:rPr lang="en-US" sz="2200" dirty="0" err="1"/>
                  <a:t>ra</a:t>
                </a:r>
                <a:r>
                  <a:rPr lang="en-US" sz="2200" dirty="0"/>
                  <a:t> </a:t>
                </a:r>
                <a:r>
                  <a:rPr lang="en-US" sz="2200" dirty="0" err="1"/>
                  <a:t>giá</a:t>
                </a:r>
                <a:r>
                  <a:rPr lang="en-US" sz="2200" dirty="0"/>
                  <a:t> </a:t>
                </a:r>
                <a:r>
                  <a:rPr lang="en-US" sz="2200" dirty="0" err="1"/>
                  <a:t>trị</a:t>
                </a:r>
                <a:r>
                  <a:rPr lang="en-US" sz="2200" dirty="0"/>
                  <a:t> </a:t>
                </a:r>
                <a:r>
                  <a:rPr lang="en-US" sz="2200" dirty="0" err="1"/>
                  <a:t>xấp</a:t>
                </a:r>
                <a:r>
                  <a:rPr lang="en-US" sz="2200" dirty="0"/>
                  <a:t> </a:t>
                </a:r>
                <a:r>
                  <a:rPr lang="en-US" sz="2200" dirty="0" err="1"/>
                  <a:t>xỉ</a:t>
                </a:r>
                <a:r>
                  <a:rPr lang="en-US" sz="2200" dirty="0"/>
                  <a:t> </a:t>
                </a:r>
                <a14:m>
                  <m:oMath xmlns:m="http://schemas.openxmlformats.org/officeDocument/2006/math">
                    <m:acc>
                      <m:accPr>
                        <m:chr m:val="̂"/>
                        <m:ctrlPr>
                          <a:rPr lang="en-US" sz="2200" i="1" smtClean="0">
                            <a:latin typeface="Cambria Math" panose="02040503050406030204" pitchFamily="18" charset="0"/>
                          </a:rPr>
                        </m:ctrlPr>
                      </m:accPr>
                      <m:e>
                        <m:r>
                          <a:rPr lang="en-US" sz="2200" i="1" smtClean="0">
                            <a:latin typeface="Cambria Math" panose="02040503050406030204" pitchFamily="18" charset="0"/>
                            <a:ea typeface="Cambria Math" panose="02040503050406030204" pitchFamily="18" charset="0"/>
                          </a:rPr>
                          <m:t>𝜃</m:t>
                        </m:r>
                      </m:e>
                    </m:acc>
                  </m:oMath>
                </a14:m>
                <a:r>
                  <a:rPr lang="en-US" sz="2200" dirty="0"/>
                  <a:t>.</a:t>
                </a:r>
              </a:p>
              <a:p>
                <a:pPr marL="520700" indent="-342900">
                  <a:lnSpc>
                    <a:spcPct val="150000"/>
                  </a:lnSpc>
                  <a:spcBef>
                    <a:spcPts val="0"/>
                  </a:spcBef>
                </a:pPr>
                <a:r>
                  <a:rPr lang="en-US" sz="2200" dirty="0"/>
                  <a:t>Trong </a:t>
                </a:r>
                <a:r>
                  <a:rPr lang="en-US" sz="2200" dirty="0" err="1"/>
                  <a:t>trường</a:t>
                </a:r>
                <a:r>
                  <a:rPr lang="en-US" sz="2200" dirty="0"/>
                  <a:t> </a:t>
                </a:r>
                <a:r>
                  <a:rPr lang="en-US" sz="2200" dirty="0" err="1"/>
                  <a:t>hợp</a:t>
                </a:r>
                <a:r>
                  <a:rPr lang="en-US" sz="2200" dirty="0"/>
                  <a:t> </a:t>
                </a:r>
                <a:r>
                  <a:rPr lang="en-US" sz="2200" dirty="0" err="1"/>
                  <a:t>lý</a:t>
                </a:r>
                <a:r>
                  <a:rPr lang="en-US" sz="2200" dirty="0"/>
                  <a:t> </a:t>
                </a:r>
                <a:r>
                  <a:rPr lang="en-US" sz="2200" dirty="0" err="1"/>
                  <a:t>tưởng</a:t>
                </a:r>
                <a:r>
                  <a:rPr lang="en-US" sz="2200" dirty="0"/>
                  <a:t>, ta </a:t>
                </a:r>
                <a:r>
                  <a:rPr lang="en-US" sz="2200" dirty="0" err="1"/>
                  <a:t>muốn</a:t>
                </a:r>
                <a:r>
                  <a:rPr lang="en-US" sz="2200" dirty="0"/>
                  <a:t> </a:t>
                </a:r>
                <a:r>
                  <a:rPr lang="en-US" sz="2200" dirty="0" err="1"/>
                  <a:t>có</a:t>
                </a:r>
                <a:r>
                  <a:rPr lang="en-US" sz="2200" dirty="0"/>
                  <a:t> </a:t>
                </a:r>
                <a:r>
                  <a:rPr lang="en-US" sz="2200" dirty="0" err="1"/>
                  <a:t>giá</a:t>
                </a:r>
                <a:r>
                  <a:rPr lang="en-US" sz="2200" dirty="0"/>
                  <a:t> </a:t>
                </a:r>
                <a:r>
                  <a:rPr lang="en-US" sz="2200" dirty="0" err="1"/>
                  <a:t>trị</a:t>
                </a:r>
                <a:r>
                  <a:rPr lang="en-US" sz="2200" dirty="0"/>
                  <a:t> </a:t>
                </a:r>
                <a:r>
                  <a:rPr lang="en-US" sz="2200" dirty="0" err="1"/>
                  <a:t>ước</a:t>
                </a:r>
                <a:r>
                  <a:rPr lang="en-US" sz="2200" dirty="0"/>
                  <a:t> </a:t>
                </a:r>
                <a:r>
                  <a:rPr lang="en-US" sz="2200" dirty="0" err="1"/>
                  <a:t>lượng</a:t>
                </a:r>
                <a:r>
                  <a:rPr lang="en-US" sz="2200" dirty="0"/>
                  <a:t> </a:t>
                </a:r>
                <a14:m>
                  <m:oMath xmlns:m="http://schemas.openxmlformats.org/officeDocument/2006/math">
                    <m:acc>
                      <m:accPr>
                        <m:chr m:val="̂"/>
                        <m:ctrlPr>
                          <a:rPr lang="en-US" sz="2200" i="1" smtClean="0">
                            <a:latin typeface="Cambria Math" panose="02040503050406030204" pitchFamily="18" charset="0"/>
                          </a:rPr>
                        </m:ctrlPr>
                      </m:accPr>
                      <m:e>
                        <m:r>
                          <a:rPr lang="en-US" sz="2200" i="1" smtClean="0">
                            <a:latin typeface="Cambria Math" panose="02040503050406030204" pitchFamily="18" charset="0"/>
                            <a:ea typeface="Cambria Math" panose="02040503050406030204" pitchFamily="18" charset="0"/>
                          </a:rPr>
                          <m:t>𝜃</m:t>
                        </m:r>
                      </m:e>
                    </m:acc>
                  </m:oMath>
                </a14:m>
                <a:r>
                  <a:rPr lang="en-US" sz="2200" dirty="0"/>
                  <a:t> </a:t>
                </a:r>
                <a:r>
                  <a:rPr lang="en-US" sz="2200" dirty="0" err="1"/>
                  <a:t>xấp</a:t>
                </a:r>
                <a:r>
                  <a:rPr lang="en-US" sz="2200" dirty="0"/>
                  <a:t> </a:t>
                </a:r>
                <a:r>
                  <a:rPr lang="en-US" sz="2200" dirty="0" err="1"/>
                  <a:t>xỉ</a:t>
                </a:r>
                <a:r>
                  <a:rPr lang="en-US" sz="2200" dirty="0"/>
                  <a:t> </a:t>
                </a:r>
                <a:r>
                  <a:rPr lang="en-US" sz="2200" dirty="0" err="1"/>
                  <a:t>tốt</a:t>
                </a:r>
                <a:r>
                  <a:rPr lang="en-US" sz="2200" dirty="0"/>
                  <a:t> </a:t>
                </a:r>
                <a:r>
                  <a:rPr lang="en-US" sz="2200" dirty="0" err="1"/>
                  <a:t>giá</a:t>
                </a:r>
                <a:r>
                  <a:rPr lang="en-US" sz="2200" dirty="0"/>
                  <a:t> </a:t>
                </a:r>
                <a:r>
                  <a:rPr lang="en-US" sz="2200" dirty="0" err="1"/>
                  <a:t>trị</a:t>
                </a:r>
                <a:r>
                  <a:rPr lang="en-US" sz="2200" dirty="0"/>
                  <a:t> </a:t>
                </a:r>
                <a:r>
                  <a:rPr lang="en-US" sz="2200" dirty="0" err="1"/>
                  <a:t>thật</a:t>
                </a:r>
                <a:r>
                  <a:rPr lang="en-US" sz="2200" dirty="0"/>
                  <a:t> </a:t>
                </a:r>
                <a:r>
                  <a:rPr lang="en-US" sz="2200" dirty="0" err="1"/>
                  <a:t>sự</a:t>
                </a:r>
                <a:r>
                  <a:rPr lang="en-US" sz="2200" dirty="0"/>
                  <a:t> </a:t>
                </a:r>
                <a:r>
                  <a:rPr lang="en-US" sz="2200" dirty="0" err="1"/>
                  <a:t>của</a:t>
                </a:r>
                <a:r>
                  <a:rPr lang="en-US" sz="2200" dirty="0"/>
                  <a:t> </a:t>
                </a:r>
                <a:r>
                  <a:rPr lang="en-US" sz="2200" dirty="0" err="1"/>
                  <a:t>tham</a:t>
                </a:r>
                <a:r>
                  <a:rPr lang="en-US" sz="2200" dirty="0"/>
                  <a:t> </a:t>
                </a:r>
                <a:r>
                  <a:rPr lang="en-US" sz="2200" dirty="0" err="1"/>
                  <a:t>số</a:t>
                </a:r>
                <a:r>
                  <a:rPr lang="en-US" sz="2200" dirty="0"/>
                  <a:t> </a:t>
                </a:r>
                <a14:m>
                  <m:oMath xmlns:m="http://schemas.openxmlformats.org/officeDocument/2006/math">
                    <m:r>
                      <a:rPr lang="en-US" sz="2200" i="1">
                        <a:latin typeface="Cambria Math" panose="02040503050406030204" pitchFamily="18" charset="0"/>
                        <a:ea typeface="Cambria Math" panose="02040503050406030204" pitchFamily="18" charset="0"/>
                      </a:rPr>
                      <m:t>𝜃</m:t>
                    </m:r>
                  </m:oMath>
                </a14:m>
                <a:r>
                  <a:rPr lang="en-US" sz="2200" dirty="0"/>
                  <a:t>.</a:t>
                </a:r>
              </a:p>
            </p:txBody>
          </p:sp>
        </mc:Choice>
        <mc:Fallback xmlns="">
          <p:sp>
            <p:nvSpPr>
              <p:cNvPr id="374" name="Google Shape;374;p5">
                <a:extLst>
                  <a:ext uri="{FF2B5EF4-FFF2-40B4-BE49-F238E27FC236}">
                    <a16:creationId xmlns:a16="http://schemas.microsoft.com/office/drawing/2014/main" id="{6A3FC929-1627-1EF4-A6C1-99DD9078EDA1}"/>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r="-68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05CE502C-BA1A-EDA0-9F91-5B903BB3ACBA}"/>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9E97195A-D789-81B2-92EB-D470051A94FB}"/>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21</a:t>
            </a:fld>
            <a:endParaRPr/>
          </a:p>
        </p:txBody>
      </p:sp>
      <p:pic>
        <p:nvPicPr>
          <p:cNvPr id="3" name="Graphic 2">
            <a:extLst>
              <a:ext uri="{FF2B5EF4-FFF2-40B4-BE49-F238E27FC236}">
                <a16:creationId xmlns:a16="http://schemas.microsoft.com/office/drawing/2014/main" id="{D360791E-1B4D-8299-85F9-301E8677C15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41964" y="838211"/>
            <a:ext cx="5112326" cy="3221556"/>
          </a:xfrm>
          <a:prstGeom prst="rect">
            <a:avLst/>
          </a:prstGeom>
        </p:spPr>
      </p:pic>
      <p:sp>
        <p:nvSpPr>
          <p:cNvPr id="2" name="TextBox 1">
            <a:extLst>
              <a:ext uri="{FF2B5EF4-FFF2-40B4-BE49-F238E27FC236}">
                <a16:creationId xmlns:a16="http://schemas.microsoft.com/office/drawing/2014/main" id="{103BE8B6-4C93-4705-4767-ADB1A58691CF}"/>
              </a:ext>
            </a:extLst>
          </p:cNvPr>
          <p:cNvSpPr txBox="1"/>
          <p:nvPr/>
        </p:nvSpPr>
        <p:spPr>
          <a:xfrm>
            <a:off x="6096000" y="3313584"/>
            <a:ext cx="2244628" cy="215444"/>
          </a:xfrm>
          <a:prstGeom prst="rect">
            <a:avLst/>
          </a:prstGeom>
          <a:noFill/>
        </p:spPr>
        <p:txBody>
          <a:bodyPr wrap="square">
            <a:spAutoFit/>
          </a:bodyPr>
          <a:lstStyle/>
          <a:p>
            <a:pPr algn="ctr">
              <a:spcBef>
                <a:spcPct val="50000"/>
              </a:spcBef>
            </a:pPr>
            <a:r>
              <a:rPr lang="en-US" sz="800" dirty="0">
                <a:latin typeface="Calibri"/>
                <a:cs typeface="Calibri"/>
              </a:rPr>
              <a:t>[https://allmodelsarewrong.github.io/]</a:t>
            </a:r>
          </a:p>
        </p:txBody>
      </p:sp>
    </p:spTree>
    <p:extLst>
      <p:ext uri="{BB962C8B-B14F-4D97-AF65-F5344CB8AC3E}">
        <p14:creationId xmlns:p14="http://schemas.microsoft.com/office/powerpoint/2010/main" val="4011470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5AD28803-2C7B-F313-0B0C-D6B3212C702C}"/>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34D78BB3-BAF4-724B-9964-8B5E235BDFEB}"/>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Ước</a:t>
            </a:r>
            <a:r>
              <a:rPr lang="en-US" dirty="0"/>
              <a:t> </a:t>
            </a:r>
            <a:r>
              <a:rPr lang="en-US" dirty="0" err="1"/>
              <a:t>lượng</a:t>
            </a:r>
            <a:r>
              <a:rPr lang="en-US" dirty="0"/>
              <a:t> (estimation)</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5C0B4529-8ACC-3D2C-7B29-62815B876EF0}"/>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dirty="0"/>
              </a:p>
              <a:p>
                <a:pPr marL="635000" indent="-457200">
                  <a:lnSpc>
                    <a:spcPct val="150000"/>
                  </a:lnSpc>
                  <a:spcBef>
                    <a:spcPts val="0"/>
                  </a:spcBef>
                  <a:buFont typeface="+mj-lt"/>
                  <a:buAutoNum type="arabicPeriod"/>
                </a:pPr>
                <a:r>
                  <a:rPr lang="en-US" sz="2200" dirty="0" err="1"/>
                  <a:t>Lấy</a:t>
                </a:r>
                <a:r>
                  <a:rPr lang="en-US" sz="2200" dirty="0"/>
                  <a:t> </a:t>
                </a:r>
                <a:r>
                  <a:rPr lang="en-US" sz="2200" dirty="0" err="1"/>
                  <a:t>mẫu</a:t>
                </a:r>
                <a:r>
                  <a:rPr lang="en-US" sz="2200" dirty="0"/>
                  <a:t> </a:t>
                </a:r>
                <a:r>
                  <a:rPr lang="en-US" sz="2200" dirty="0" err="1"/>
                  <a:t>ngẫu</a:t>
                </a:r>
                <a:r>
                  <a:rPr lang="en-US" sz="2200" dirty="0"/>
                  <a:t> </a:t>
                </a:r>
                <a:r>
                  <a:rPr lang="en-US" sz="2200" dirty="0" err="1"/>
                  <a:t>nhiên</a:t>
                </a:r>
                <a:r>
                  <a:rPr lang="en-US" sz="2200" dirty="0"/>
                  <a:t> (random sample) </a:t>
                </a:r>
                <a:r>
                  <a:rPr lang="en-US" sz="2200" dirty="0" err="1"/>
                  <a:t>từ</a:t>
                </a:r>
                <a:r>
                  <a:rPr lang="en-US" sz="2200" dirty="0"/>
                  <a:t> </a:t>
                </a:r>
                <a:r>
                  <a:rPr lang="en-US" sz="2200" dirty="0" err="1"/>
                  <a:t>tổng</a:t>
                </a:r>
                <a:r>
                  <a:rPr lang="en-US" sz="2200" dirty="0"/>
                  <a:t> </a:t>
                </a:r>
                <a:r>
                  <a:rPr lang="en-US" sz="2200" dirty="0" err="1"/>
                  <a:t>thể</a:t>
                </a:r>
                <a:r>
                  <a:rPr lang="en-US" sz="2200" dirty="0"/>
                  <a:t>.</a:t>
                </a:r>
              </a:p>
              <a:p>
                <a:pPr marL="635000" indent="-457200">
                  <a:lnSpc>
                    <a:spcPct val="150000"/>
                  </a:lnSpc>
                  <a:spcBef>
                    <a:spcPts val="0"/>
                  </a:spcBef>
                  <a:buFont typeface="+mj-lt"/>
                  <a:buAutoNum type="arabicPeriod"/>
                </a:pPr>
                <a:r>
                  <a:rPr lang="en-US" sz="2200" dirty="0" err="1"/>
                  <a:t>Sử</a:t>
                </a:r>
                <a:r>
                  <a:rPr lang="en-US" sz="2200" dirty="0"/>
                  <a:t> </a:t>
                </a:r>
                <a:r>
                  <a:rPr lang="en-US" sz="2200" dirty="0" err="1"/>
                  <a:t>dụng</a:t>
                </a:r>
                <a:r>
                  <a:rPr lang="en-US" sz="2200" dirty="0"/>
                  <a:t> </a:t>
                </a:r>
                <a:r>
                  <a:rPr lang="en-US" sz="2200" dirty="0" err="1"/>
                  <a:t>dữ</a:t>
                </a:r>
                <a:r>
                  <a:rPr lang="en-US" sz="2200" dirty="0"/>
                  <a:t> </a:t>
                </a:r>
                <a:r>
                  <a:rPr lang="en-US" sz="2200" dirty="0" err="1"/>
                  <a:t>liệu</a:t>
                </a:r>
                <a:r>
                  <a:rPr lang="en-US" sz="2200" dirty="0"/>
                  <a:t> </a:t>
                </a:r>
                <a:r>
                  <a:rPr lang="en-US" sz="2200" dirty="0" err="1"/>
                  <a:t>đã</a:t>
                </a:r>
                <a:r>
                  <a:rPr lang="en-US" sz="2200" dirty="0"/>
                  <a:t> </a:t>
                </a:r>
                <a:r>
                  <a:rPr lang="en-US" sz="2200" dirty="0" err="1"/>
                  <a:t>lấy</a:t>
                </a:r>
                <a:r>
                  <a:rPr lang="en-US" sz="2200" dirty="0"/>
                  <a:t> </a:t>
                </a:r>
                <a:r>
                  <a:rPr lang="en-US" sz="2200" dirty="0" err="1"/>
                  <a:t>mẫu</a:t>
                </a:r>
                <a:r>
                  <a:rPr lang="en-US" sz="2200" dirty="0"/>
                  <a:t> </a:t>
                </a:r>
                <a:r>
                  <a:rPr lang="en-US" sz="2200" dirty="0" err="1"/>
                  <a:t>và</a:t>
                </a:r>
                <a:r>
                  <a:rPr lang="en-US" sz="2200" dirty="0"/>
                  <a:t> </a:t>
                </a:r>
                <a:r>
                  <a:rPr lang="en-US" sz="2200" dirty="0" err="1"/>
                  <a:t>áp</a:t>
                </a:r>
                <a:r>
                  <a:rPr lang="en-US" sz="2200" dirty="0"/>
                  <a:t> </a:t>
                </a:r>
                <a:r>
                  <a:rPr lang="en-US" sz="2200" dirty="0" err="1"/>
                  <a:t>dụng</a:t>
                </a:r>
                <a:r>
                  <a:rPr lang="en-US" sz="2200" dirty="0"/>
                  <a:t> </a:t>
                </a:r>
                <a:r>
                  <a:rPr lang="en-US" sz="2200" dirty="0" err="1"/>
                  <a:t>các</a:t>
                </a:r>
                <a:r>
                  <a:rPr lang="en-US" sz="2200" dirty="0"/>
                  <a:t> </a:t>
                </a:r>
                <a:r>
                  <a:rPr lang="en-US" sz="2200" dirty="0" err="1"/>
                  <a:t>công</a:t>
                </a:r>
                <a:r>
                  <a:rPr lang="en-US" sz="2200" dirty="0"/>
                  <a:t> </a:t>
                </a:r>
                <a:r>
                  <a:rPr lang="en-US" sz="2200" dirty="0" err="1"/>
                  <a:t>thức</a:t>
                </a:r>
                <a:r>
                  <a:rPr lang="en-US" sz="2200" dirty="0"/>
                  <a:t> </a:t>
                </a:r>
                <a:r>
                  <a:rPr lang="en-US" sz="2200" dirty="0" err="1"/>
                  <a:t>cụ</a:t>
                </a:r>
                <a:r>
                  <a:rPr lang="en-US" sz="2200" dirty="0"/>
                  <a:t> </a:t>
                </a:r>
                <a:r>
                  <a:rPr lang="en-US" sz="2200" dirty="0" err="1"/>
                  <a:t>thể</a:t>
                </a:r>
                <a:r>
                  <a:rPr lang="en-US" sz="2200" dirty="0"/>
                  <a:t>, </a:t>
                </a:r>
                <a:r>
                  <a:rPr lang="en-US" sz="2200" dirty="0" err="1"/>
                  <a:t>tính</a:t>
                </a:r>
                <a:r>
                  <a:rPr lang="en-US" sz="2200" dirty="0"/>
                  <a:t> </a:t>
                </a:r>
                <a:r>
                  <a:rPr lang="en-US" sz="2200" dirty="0" err="1"/>
                  <a:t>ra</a:t>
                </a:r>
                <a:r>
                  <a:rPr lang="en-US" sz="2200" dirty="0"/>
                  <a:t> </a:t>
                </a:r>
                <a:r>
                  <a:rPr lang="en-US" sz="2200" dirty="0" err="1"/>
                  <a:t>giá</a:t>
                </a:r>
                <a:r>
                  <a:rPr lang="en-US" sz="2200" dirty="0"/>
                  <a:t> </a:t>
                </a:r>
                <a:r>
                  <a:rPr lang="en-US" sz="2200" dirty="0" err="1"/>
                  <a:t>trị</a:t>
                </a:r>
                <a:r>
                  <a:rPr lang="en-US" sz="2200" dirty="0"/>
                  <a:t> </a:t>
                </a:r>
                <a:r>
                  <a:rPr lang="en-US" sz="2200" dirty="0" err="1"/>
                  <a:t>xấp</a:t>
                </a:r>
                <a:r>
                  <a:rPr lang="en-US" sz="2200" dirty="0"/>
                  <a:t> </a:t>
                </a:r>
                <a:r>
                  <a:rPr lang="en-US" sz="2200" dirty="0" err="1"/>
                  <a:t>xỉ</a:t>
                </a:r>
                <a:r>
                  <a:rPr lang="en-US" sz="2200" dirty="0"/>
                  <a:t>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oMath>
                </a14:m>
                <a:r>
                  <a:rPr lang="en-US" sz="2200" dirty="0"/>
                  <a:t> để </a:t>
                </a:r>
                <a:r>
                  <a:rPr lang="en-US" sz="2200" dirty="0" err="1"/>
                  <a:t>ước</a:t>
                </a:r>
                <a:r>
                  <a:rPr lang="en-US" sz="2200" dirty="0"/>
                  <a:t> </a:t>
                </a:r>
                <a:r>
                  <a:rPr lang="en-US" sz="2200" dirty="0" err="1"/>
                  <a:t>lượng</a:t>
                </a:r>
                <a:r>
                  <a:rPr lang="en-US" sz="2200" dirty="0"/>
                  <a:t> </a:t>
                </a:r>
                <a14:m>
                  <m:oMath xmlns:m="http://schemas.openxmlformats.org/officeDocument/2006/math">
                    <m:r>
                      <a:rPr lang="en-US" sz="2200" i="1">
                        <a:latin typeface="Cambria Math" panose="02040503050406030204" pitchFamily="18" charset="0"/>
                        <a:ea typeface="Cambria Math" panose="02040503050406030204" pitchFamily="18" charset="0"/>
                      </a:rPr>
                      <m:t>𝜃</m:t>
                    </m:r>
                  </m:oMath>
                </a14:m>
                <a:r>
                  <a:rPr lang="en-US" sz="2200" dirty="0"/>
                  <a:t>.</a:t>
                </a:r>
              </a:p>
              <a:p>
                <a:pPr marL="635000" indent="-457200">
                  <a:lnSpc>
                    <a:spcPct val="150000"/>
                  </a:lnSpc>
                  <a:spcBef>
                    <a:spcPts val="0"/>
                  </a:spcBef>
                  <a:buFont typeface="+mj-lt"/>
                  <a:buAutoNum type="arabicPeriod"/>
                </a:pPr>
                <a:r>
                  <a:rPr lang="en-US" sz="2200" dirty="0" err="1"/>
                  <a:t>Đánh</a:t>
                </a:r>
                <a:r>
                  <a:rPr lang="en-US" sz="2200" dirty="0"/>
                  <a:t> </a:t>
                </a:r>
                <a:r>
                  <a:rPr lang="en-US" sz="2200" dirty="0" err="1"/>
                  <a:t>giá</a:t>
                </a:r>
                <a:r>
                  <a:rPr lang="en-US" sz="2200" dirty="0"/>
                  <a:t> </a:t>
                </a:r>
                <a:r>
                  <a:rPr lang="en-US" sz="2200" dirty="0" err="1"/>
                  <a:t>độ</a:t>
                </a:r>
                <a:r>
                  <a:rPr lang="en-US" sz="2200" dirty="0"/>
                  <a:t> tin </a:t>
                </a:r>
                <a:r>
                  <a:rPr lang="en-US" sz="2200" dirty="0" err="1"/>
                  <a:t>cậy</a:t>
                </a:r>
                <a:r>
                  <a:rPr lang="en-US" sz="2200" dirty="0"/>
                  <a:t> </a:t>
                </a:r>
                <a:r>
                  <a:rPr lang="en-US" sz="2200" dirty="0" err="1"/>
                  <a:t>của</a:t>
                </a:r>
                <a:r>
                  <a:rPr lang="en-US" sz="2200" dirty="0"/>
                  <a:t> </a:t>
                </a:r>
                <a:r>
                  <a:rPr lang="en-US" sz="2200" dirty="0" err="1"/>
                  <a:t>ước</a:t>
                </a:r>
                <a:r>
                  <a:rPr lang="en-US" sz="2200" dirty="0"/>
                  <a:t> </a:t>
                </a:r>
                <a:r>
                  <a:rPr lang="en-US" sz="2200" dirty="0" err="1"/>
                  <a:t>lượng</a:t>
                </a:r>
                <a:r>
                  <a:rPr lang="en-US" sz="2200" dirty="0"/>
                  <a:t> </a:t>
                </a:r>
                <a14:m>
                  <m:oMath xmlns:m="http://schemas.openxmlformats.org/officeDocument/2006/math">
                    <m:acc>
                      <m:accPr>
                        <m:chr m:val="̂"/>
                        <m:ctrlPr>
                          <a:rPr lang="en-US" sz="2200" i="1" smtClean="0">
                            <a:latin typeface="Cambria Math" panose="02040503050406030204" pitchFamily="18" charset="0"/>
                          </a:rPr>
                        </m:ctrlPr>
                      </m:accPr>
                      <m:e>
                        <m:r>
                          <a:rPr lang="en-US" sz="2200" i="1" smtClean="0">
                            <a:latin typeface="Cambria Math" panose="02040503050406030204" pitchFamily="18" charset="0"/>
                            <a:ea typeface="Cambria Math" panose="02040503050406030204" pitchFamily="18" charset="0"/>
                          </a:rPr>
                          <m:t>𝜃</m:t>
                        </m:r>
                      </m:e>
                    </m:acc>
                  </m:oMath>
                </a14:m>
                <a:r>
                  <a:rPr lang="en-US" sz="2200" dirty="0"/>
                  <a:t>.</a:t>
                </a:r>
              </a:p>
            </p:txBody>
          </p:sp>
        </mc:Choice>
        <mc:Fallback xmlns="">
          <p:sp>
            <p:nvSpPr>
              <p:cNvPr id="374" name="Google Shape;374;p5">
                <a:extLst>
                  <a:ext uri="{FF2B5EF4-FFF2-40B4-BE49-F238E27FC236}">
                    <a16:creationId xmlns:a16="http://schemas.microsoft.com/office/drawing/2014/main" id="{5C0B4529-8ACC-3D2C-7B29-62815B876EF0}"/>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r="-68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B52D917D-8731-A6B0-2AC1-78588B33C1CC}"/>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6BA1D95E-FE0C-C91E-1F71-AD3021B613D2}"/>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22</a:t>
            </a:fld>
            <a:endParaRPr/>
          </a:p>
        </p:txBody>
      </p:sp>
      <p:pic>
        <p:nvPicPr>
          <p:cNvPr id="3" name="Graphic 2">
            <a:extLst>
              <a:ext uri="{FF2B5EF4-FFF2-40B4-BE49-F238E27FC236}">
                <a16:creationId xmlns:a16="http://schemas.microsoft.com/office/drawing/2014/main" id="{1733DBFE-D4D5-122F-1522-381930805C5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41964" y="838211"/>
            <a:ext cx="5112326" cy="3221556"/>
          </a:xfrm>
          <a:prstGeom prst="rect">
            <a:avLst/>
          </a:prstGeom>
        </p:spPr>
      </p:pic>
      <p:sp>
        <p:nvSpPr>
          <p:cNvPr id="2" name="TextBox 1">
            <a:extLst>
              <a:ext uri="{FF2B5EF4-FFF2-40B4-BE49-F238E27FC236}">
                <a16:creationId xmlns:a16="http://schemas.microsoft.com/office/drawing/2014/main" id="{28E7D227-70E8-64AE-55D8-F8806B0F7BA9}"/>
              </a:ext>
            </a:extLst>
          </p:cNvPr>
          <p:cNvSpPr txBox="1"/>
          <p:nvPr/>
        </p:nvSpPr>
        <p:spPr>
          <a:xfrm>
            <a:off x="6096000" y="3313584"/>
            <a:ext cx="2244628" cy="215444"/>
          </a:xfrm>
          <a:prstGeom prst="rect">
            <a:avLst/>
          </a:prstGeom>
          <a:noFill/>
        </p:spPr>
        <p:txBody>
          <a:bodyPr wrap="square">
            <a:spAutoFit/>
          </a:bodyPr>
          <a:lstStyle/>
          <a:p>
            <a:pPr algn="ctr">
              <a:spcBef>
                <a:spcPct val="50000"/>
              </a:spcBef>
            </a:pPr>
            <a:r>
              <a:rPr lang="en-US" sz="800" dirty="0">
                <a:latin typeface="Calibri"/>
                <a:cs typeface="Calibri"/>
              </a:rPr>
              <a:t>[https://allmodelsarewrong.github.io/]</a:t>
            </a:r>
          </a:p>
        </p:txBody>
      </p:sp>
    </p:spTree>
    <p:extLst>
      <p:ext uri="{BB962C8B-B14F-4D97-AF65-F5344CB8AC3E}">
        <p14:creationId xmlns:p14="http://schemas.microsoft.com/office/powerpoint/2010/main" val="180828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36765777-A4B4-4B16-FD2B-B8BB85DFBAC5}"/>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42476DC7-D397-33C5-FDCF-0F4D71BA74C1}"/>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Ước</a:t>
            </a:r>
            <a:r>
              <a:rPr lang="en-US" dirty="0"/>
              <a:t> </a:t>
            </a:r>
            <a:r>
              <a:rPr lang="en-US" dirty="0" err="1"/>
              <a:t>lượng</a:t>
            </a:r>
            <a:r>
              <a:rPr lang="en-US" dirty="0"/>
              <a:t> (estimation)</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E02D11DF-4E97-09CC-9B46-7F3CDA81411A}"/>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dirty="0"/>
              </a:p>
              <a:p>
                <a:pPr marL="520700" indent="-342900">
                  <a:lnSpc>
                    <a:spcPct val="114000"/>
                  </a:lnSpc>
                  <a:spcBef>
                    <a:spcPts val="0"/>
                  </a:spcBef>
                </a:pPr>
                <a:endParaRPr lang="en-US" sz="2200" dirty="0"/>
              </a:p>
              <a:p>
                <a:pPr marL="635000" indent="-457200">
                  <a:lnSpc>
                    <a:spcPct val="150000"/>
                  </a:lnSpc>
                  <a:spcBef>
                    <a:spcPts val="0"/>
                  </a:spcBef>
                </a:pPr>
                <a:r>
                  <a:rPr lang="en-US" sz="2200" dirty="0" err="1"/>
                  <a:t>Giả</a:t>
                </a:r>
                <a:r>
                  <a:rPr lang="en-US" sz="2200" dirty="0"/>
                  <a:t> </a:t>
                </a:r>
                <a:r>
                  <a:rPr lang="en-US" sz="2200" dirty="0" err="1"/>
                  <a:t>sử</a:t>
                </a:r>
                <a:r>
                  <a:rPr lang="en-US" sz="2200" dirty="0"/>
                  <a:t> ta </a:t>
                </a:r>
                <a:r>
                  <a:rPr lang="en-US" sz="2200" dirty="0" err="1"/>
                  <a:t>có</a:t>
                </a:r>
                <a:r>
                  <a:rPr lang="en-US" sz="2200" dirty="0"/>
                  <a:t> </a:t>
                </a:r>
                <a:r>
                  <a:rPr lang="en-US" sz="2200" dirty="0" err="1"/>
                  <a:t>thể</a:t>
                </a:r>
                <a:r>
                  <a:rPr lang="en-US" sz="2200" dirty="0"/>
                  <a:t> </a:t>
                </a:r>
                <a:r>
                  <a:rPr lang="en-US" sz="2200" dirty="0" err="1"/>
                  <a:t>thực</a:t>
                </a:r>
                <a:r>
                  <a:rPr lang="en-US" sz="2200" dirty="0"/>
                  <a:t> </a:t>
                </a:r>
                <a:r>
                  <a:rPr lang="en-US" sz="2200" dirty="0" err="1"/>
                  <a:t>hiện</a:t>
                </a:r>
                <a:r>
                  <a:rPr lang="en-US" sz="2200" dirty="0"/>
                  <a:t> </a:t>
                </a:r>
                <a:r>
                  <a:rPr lang="en-US" sz="2200" dirty="0" err="1"/>
                  <a:t>lấy</a:t>
                </a:r>
                <a:r>
                  <a:rPr lang="en-US" sz="2200" dirty="0"/>
                  <a:t> </a:t>
                </a:r>
                <a:r>
                  <a:rPr lang="en-US" sz="2200" dirty="0" err="1"/>
                  <a:t>mẫu</a:t>
                </a:r>
                <a:r>
                  <a:rPr lang="en-US" sz="2200" dirty="0"/>
                  <a:t> </a:t>
                </a:r>
                <a:r>
                  <a:rPr lang="en-US" sz="2200" dirty="0" err="1"/>
                  <a:t>ngẫu</a:t>
                </a:r>
                <a:r>
                  <a:rPr lang="en-US" sz="2200" dirty="0"/>
                  <a:t> </a:t>
                </a:r>
                <a:r>
                  <a:rPr lang="en-US" sz="2200" dirty="0" err="1"/>
                  <a:t>nhiên</a:t>
                </a:r>
                <a:r>
                  <a:rPr lang="en-US" sz="2200" dirty="0"/>
                  <a:t> </a:t>
                </a:r>
                <a:r>
                  <a:rPr lang="en-US" sz="2200" dirty="0" err="1"/>
                  <a:t>nhiều</a:t>
                </a:r>
                <a:r>
                  <a:rPr lang="en-US" sz="2200" dirty="0"/>
                  <a:t> </a:t>
                </a:r>
                <a:r>
                  <a:rPr lang="en-US" sz="2200" dirty="0" err="1"/>
                  <a:t>lần</a:t>
                </a:r>
                <a:r>
                  <a:rPr lang="en-US" sz="2200" dirty="0"/>
                  <a:t> </a:t>
                </a:r>
                <a:r>
                  <a:rPr lang="en-US" sz="2200" dirty="0" err="1"/>
                  <a:t>từ</a:t>
                </a:r>
                <a:r>
                  <a:rPr lang="en-US" sz="2200" dirty="0"/>
                  <a:t> </a:t>
                </a:r>
                <a:r>
                  <a:rPr lang="en-US" sz="2200" dirty="0" err="1"/>
                  <a:t>tổng</a:t>
                </a:r>
                <a:r>
                  <a:rPr lang="en-US" sz="2200" dirty="0"/>
                  <a:t> </a:t>
                </a:r>
                <a:r>
                  <a:rPr lang="en-US" sz="2200" dirty="0" err="1"/>
                  <a:t>thể</a:t>
                </a:r>
                <a:r>
                  <a:rPr lang="en-US" sz="2200" dirty="0"/>
                  <a:t>. </a:t>
                </a:r>
                <a:r>
                  <a:rPr lang="en-US" sz="2200" dirty="0" err="1"/>
                  <a:t>Tất</a:t>
                </a:r>
                <a:r>
                  <a:rPr lang="en-US" sz="2200" dirty="0"/>
                  <a:t> </a:t>
                </a:r>
                <a:r>
                  <a:rPr lang="en-US" sz="2200" dirty="0" err="1"/>
                  <a:t>cả</a:t>
                </a:r>
                <a:r>
                  <a:rPr lang="en-US" sz="2200" dirty="0"/>
                  <a:t> </a:t>
                </a:r>
                <a:r>
                  <a:rPr lang="en-US" sz="2200" dirty="0" err="1"/>
                  <a:t>các</a:t>
                </a:r>
                <a:r>
                  <a:rPr lang="en-US" sz="2200" dirty="0"/>
                  <a:t> </a:t>
                </a:r>
                <a:r>
                  <a:rPr lang="en-US" sz="2200" dirty="0" err="1"/>
                  <a:t>mẫu</a:t>
                </a:r>
                <a:r>
                  <a:rPr lang="en-US" sz="2200" dirty="0"/>
                  <a:t> </a:t>
                </a:r>
                <a:r>
                  <a:rPr lang="en-US" sz="2200" dirty="0" err="1"/>
                  <a:t>có</a:t>
                </a:r>
                <a:r>
                  <a:rPr lang="en-US" sz="2200" dirty="0"/>
                  <a:t> </a:t>
                </a:r>
                <a:r>
                  <a:rPr lang="en-US" sz="2200" dirty="0" err="1"/>
                  <a:t>cùng</a:t>
                </a:r>
                <a:r>
                  <a:rPr lang="en-US" sz="2200" dirty="0"/>
                  <a:t> </a:t>
                </a:r>
                <a:r>
                  <a:rPr lang="en-US" sz="2200" dirty="0" err="1"/>
                  <a:t>kích</a:t>
                </a:r>
                <a:r>
                  <a:rPr lang="en-US" sz="2200" dirty="0"/>
                  <a:t> </a:t>
                </a:r>
                <a:r>
                  <a:rPr lang="en-US" sz="2200" dirty="0" err="1"/>
                  <a:t>thước</a:t>
                </a:r>
                <a:r>
                  <a:rPr lang="en-US" sz="2200" dirty="0"/>
                  <a:t> </a:t>
                </a:r>
                <a:r>
                  <a:rPr lang="en-US" sz="2200" dirty="0" err="1"/>
                  <a:t>là</a:t>
                </a:r>
                <a:r>
                  <a:rPr lang="en-US" sz="2200" dirty="0"/>
                  <a:t> </a:t>
                </a:r>
                <a14:m>
                  <m:oMath xmlns:m="http://schemas.openxmlformats.org/officeDocument/2006/math">
                    <m:r>
                      <a:rPr lang="en-US" sz="2200" b="0" i="1" smtClean="0">
                        <a:latin typeface="Cambria Math" panose="02040503050406030204" pitchFamily="18" charset="0"/>
                      </a:rPr>
                      <m:t>𝑚</m:t>
                    </m:r>
                  </m:oMath>
                </a14:m>
                <a:r>
                  <a:rPr lang="en-US" sz="2200" dirty="0"/>
                  <a:t>.</a:t>
                </a:r>
              </a:p>
              <a:p>
                <a:pPr marL="635000" indent="-457200">
                  <a:lnSpc>
                    <a:spcPct val="150000"/>
                  </a:lnSpc>
                  <a:spcBef>
                    <a:spcPts val="0"/>
                  </a:spcBef>
                </a:pPr>
                <a:r>
                  <a:rPr lang="en-US" sz="2200" dirty="0" err="1"/>
                  <a:t>Với</a:t>
                </a:r>
                <a:r>
                  <a:rPr lang="en-US" sz="2200" dirty="0"/>
                  <a:t> </a:t>
                </a:r>
                <a:r>
                  <a:rPr lang="en-US" sz="2200" dirty="0" err="1"/>
                  <a:t>mỗi</a:t>
                </a:r>
                <a:r>
                  <a:rPr lang="en-US" sz="2200" dirty="0"/>
                  <a:t> </a:t>
                </a:r>
                <a:r>
                  <a:rPr lang="en-US" sz="2200" dirty="0" err="1"/>
                  <a:t>mẫu</a:t>
                </a:r>
                <a:r>
                  <a:rPr lang="en-US" sz="2200" dirty="0"/>
                  <a:t>, ta </a:t>
                </a:r>
                <a:r>
                  <a:rPr lang="en-US" sz="2200" dirty="0" err="1"/>
                  <a:t>tính</a:t>
                </a:r>
                <a:r>
                  <a:rPr lang="en-US" sz="2200" dirty="0"/>
                  <a:t> </a:t>
                </a:r>
                <a:r>
                  <a:rPr lang="en-US" sz="2200" dirty="0" err="1"/>
                  <a:t>ra</a:t>
                </a:r>
                <a:r>
                  <a:rPr lang="en-US" sz="2200" dirty="0"/>
                  <a:t> </a:t>
                </a:r>
                <a:r>
                  <a:rPr lang="en-US" sz="2200" dirty="0" err="1"/>
                  <a:t>một</a:t>
                </a:r>
                <a:r>
                  <a:rPr lang="en-US" sz="2200" dirty="0"/>
                  <a:t> </a:t>
                </a:r>
                <a:r>
                  <a:rPr lang="en-US" sz="2200" dirty="0" err="1"/>
                  <a:t>giá</a:t>
                </a:r>
                <a:r>
                  <a:rPr lang="en-US" sz="2200" dirty="0"/>
                  <a:t> </a:t>
                </a:r>
                <a:r>
                  <a:rPr lang="en-US" sz="2200" dirty="0" err="1"/>
                  <a:t>trị</a:t>
                </a:r>
                <a:r>
                  <a:rPr lang="en-US" sz="2200" dirty="0"/>
                  <a:t>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oMath>
                </a14:m>
                <a:r>
                  <a:rPr lang="en-US" sz="2200" dirty="0"/>
                  <a:t>.</a:t>
                </a:r>
              </a:p>
            </p:txBody>
          </p:sp>
        </mc:Choice>
        <mc:Fallback xmlns="">
          <p:sp>
            <p:nvSpPr>
              <p:cNvPr id="374" name="Google Shape;374;p5">
                <a:extLst>
                  <a:ext uri="{FF2B5EF4-FFF2-40B4-BE49-F238E27FC236}">
                    <a16:creationId xmlns:a16="http://schemas.microsoft.com/office/drawing/2014/main" id="{E02D11DF-4E97-09CC-9B46-7F3CDA81411A}"/>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r="-68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B831551D-7E30-3F24-3645-7807492A394B}"/>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84DCF4E6-04B9-5F76-2915-7D3CFAAE20FE}"/>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23</a:t>
            </a:fld>
            <a:endParaRPr/>
          </a:p>
        </p:txBody>
      </p:sp>
      <p:pic>
        <p:nvPicPr>
          <p:cNvPr id="3" name="Graphic 2">
            <a:extLst>
              <a:ext uri="{FF2B5EF4-FFF2-40B4-BE49-F238E27FC236}">
                <a16:creationId xmlns:a16="http://schemas.microsoft.com/office/drawing/2014/main" id="{27B81AF3-C12D-9FDF-43AA-A430D164606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41964" y="998530"/>
            <a:ext cx="5112326" cy="2900918"/>
          </a:xfrm>
          <a:prstGeom prst="rect">
            <a:avLst/>
          </a:prstGeom>
        </p:spPr>
      </p:pic>
      <p:sp>
        <p:nvSpPr>
          <p:cNvPr id="2" name="TextBox 1">
            <a:extLst>
              <a:ext uri="{FF2B5EF4-FFF2-40B4-BE49-F238E27FC236}">
                <a16:creationId xmlns:a16="http://schemas.microsoft.com/office/drawing/2014/main" id="{06C85C01-7BD6-3925-87E5-41770A2210BF}"/>
              </a:ext>
            </a:extLst>
          </p:cNvPr>
          <p:cNvSpPr txBox="1"/>
          <p:nvPr/>
        </p:nvSpPr>
        <p:spPr>
          <a:xfrm>
            <a:off x="6063972" y="3892316"/>
            <a:ext cx="2244628" cy="215444"/>
          </a:xfrm>
          <a:prstGeom prst="rect">
            <a:avLst/>
          </a:prstGeom>
          <a:noFill/>
        </p:spPr>
        <p:txBody>
          <a:bodyPr wrap="square">
            <a:spAutoFit/>
          </a:bodyPr>
          <a:lstStyle/>
          <a:p>
            <a:pPr algn="ctr">
              <a:spcBef>
                <a:spcPct val="50000"/>
              </a:spcBef>
            </a:pPr>
            <a:r>
              <a:rPr lang="en-US" sz="800" dirty="0">
                <a:latin typeface="Calibri"/>
                <a:cs typeface="Calibri"/>
              </a:rPr>
              <a:t>[https://allmodelsarewrong.github.io/]</a:t>
            </a:r>
          </a:p>
        </p:txBody>
      </p:sp>
    </p:spTree>
    <p:extLst>
      <p:ext uri="{BB962C8B-B14F-4D97-AF65-F5344CB8AC3E}">
        <p14:creationId xmlns:p14="http://schemas.microsoft.com/office/powerpoint/2010/main" val="3053948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44465F21-CC64-F882-EB28-032D4AC74FBA}"/>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B673F847-4C9C-3606-91A7-B9261DBA25D9}"/>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Ước</a:t>
            </a:r>
            <a:r>
              <a:rPr lang="en-US" dirty="0"/>
              <a:t> </a:t>
            </a:r>
            <a:r>
              <a:rPr lang="en-US" dirty="0" err="1"/>
              <a:t>lượng</a:t>
            </a:r>
            <a:r>
              <a:rPr lang="en-US" dirty="0"/>
              <a:t> (estimation)</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89865465-8604-CBD8-862F-49DB2A3ED825}"/>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a:p>
                <a:pPr marL="177800" indent="0">
                  <a:lnSpc>
                    <a:spcPct val="100000"/>
                  </a:lnSpc>
                  <a:spcBef>
                    <a:spcPts val="0"/>
                  </a:spcBef>
                  <a:buNone/>
                </a:pPr>
                <a:r>
                  <a:rPr lang="en-US" sz="2200" dirty="0" err="1"/>
                  <a:t>Giá</a:t>
                </a:r>
                <a:r>
                  <a:rPr lang="en-US" sz="2200" dirty="0"/>
                  <a:t> </a:t>
                </a:r>
                <a:r>
                  <a:rPr lang="en-US" sz="2200" dirty="0" err="1"/>
                  <a:t>trị</a:t>
                </a:r>
                <a:r>
                  <a:rPr lang="en-US" sz="2200" dirty="0"/>
                  <a:t> </a:t>
                </a:r>
                <a:r>
                  <a:rPr lang="en-US" sz="2200" dirty="0" err="1"/>
                  <a:t>ước</a:t>
                </a:r>
                <a:r>
                  <a:rPr lang="en-US" sz="2200" dirty="0"/>
                  <a:t> </a:t>
                </a:r>
                <a:r>
                  <a:rPr lang="en-US" sz="2200" dirty="0" err="1"/>
                  <a:t>lượng</a:t>
                </a:r>
                <a:r>
                  <a:rPr lang="en-US" sz="2200" dirty="0"/>
                  <a:t> </a:t>
                </a:r>
                <a:r>
                  <a:rPr lang="en-US" sz="2200" dirty="0" err="1"/>
                  <a:t>là</a:t>
                </a:r>
                <a:r>
                  <a:rPr lang="en-US" sz="2200" dirty="0"/>
                  <a:t> </a:t>
                </a:r>
                <a:r>
                  <a:rPr lang="en-US" sz="2200" dirty="0" err="1"/>
                  <a:t>một</a:t>
                </a:r>
                <a:r>
                  <a:rPr lang="en-US" sz="2200" dirty="0"/>
                  <a:t> </a:t>
                </a:r>
                <a:r>
                  <a:rPr lang="en-US" sz="2200" dirty="0" err="1">
                    <a:solidFill>
                      <a:srgbClr val="FF0000"/>
                    </a:solidFill>
                  </a:rPr>
                  <a:t>biến</a:t>
                </a:r>
                <a:r>
                  <a:rPr lang="en-US" sz="2200" dirty="0">
                    <a:solidFill>
                      <a:srgbClr val="FF0000"/>
                    </a:solidFill>
                  </a:rPr>
                  <a:t> </a:t>
                </a:r>
                <a:r>
                  <a:rPr lang="en-US" sz="2200" dirty="0" err="1">
                    <a:solidFill>
                      <a:srgbClr val="FF0000"/>
                    </a:solidFill>
                  </a:rPr>
                  <a:t>ngẫu</a:t>
                </a:r>
                <a:r>
                  <a:rPr lang="en-US" sz="2200" dirty="0">
                    <a:solidFill>
                      <a:srgbClr val="FF0000"/>
                    </a:solidFill>
                  </a:rPr>
                  <a:t> </a:t>
                </a:r>
                <a:r>
                  <a:rPr lang="en-US" sz="2200" dirty="0" err="1">
                    <a:solidFill>
                      <a:srgbClr val="FF0000"/>
                    </a:solidFill>
                  </a:rPr>
                  <a:t>nhiên</a:t>
                </a:r>
                <a:r>
                  <a:rPr lang="en-US" sz="2200" dirty="0">
                    <a:solidFill>
                      <a:srgbClr val="FF0000"/>
                    </a:solidFill>
                  </a:rPr>
                  <a:t> (random variable):</a:t>
                </a:r>
              </a:p>
              <a:p>
                <a:pPr marL="635000" indent="-457200">
                  <a:lnSpc>
                    <a:spcPct val="150000"/>
                  </a:lnSpc>
                  <a:spcBef>
                    <a:spcPts val="0"/>
                  </a:spcBef>
                </a:pPr>
                <a:r>
                  <a:rPr lang="en-US" sz="2200" dirty="0" err="1"/>
                  <a:t>Mẫu</a:t>
                </a:r>
                <a:r>
                  <a:rPr lang="en-US" sz="2200" dirty="0"/>
                  <a:t> </a:t>
                </a:r>
                <a:r>
                  <a:rPr lang="en-US" sz="2200" dirty="0" err="1"/>
                  <a:t>thứ</a:t>
                </a:r>
                <a:r>
                  <a:rPr lang="en-US" sz="2200" dirty="0"/>
                  <a:t> 1 </a:t>
                </a:r>
                <a:r>
                  <a:rPr lang="en-US" sz="2200" dirty="0" err="1"/>
                  <a:t>có</a:t>
                </a:r>
                <a:r>
                  <a:rPr lang="en-US" sz="2200" dirty="0"/>
                  <a:t> </a:t>
                </a:r>
                <a:r>
                  <a:rPr lang="en-US" sz="2200" dirty="0" err="1"/>
                  <a:t>kích</a:t>
                </a:r>
                <a:r>
                  <a:rPr lang="en-US" sz="2200" dirty="0"/>
                  <a:t> </a:t>
                </a:r>
                <a:r>
                  <a:rPr lang="en-US" sz="2200" dirty="0" err="1"/>
                  <a:t>thước</a:t>
                </a:r>
                <a:r>
                  <a:rPr lang="en-US" sz="2200" dirty="0"/>
                  <a:t> </a:t>
                </a:r>
                <a14:m>
                  <m:oMath xmlns:m="http://schemas.openxmlformats.org/officeDocument/2006/math">
                    <m:r>
                      <a:rPr lang="en-US" sz="2200" b="0" i="1" smtClean="0">
                        <a:latin typeface="Cambria Math" panose="02040503050406030204" pitchFamily="18" charset="0"/>
                      </a:rPr>
                      <m:t>𝑚</m:t>
                    </m:r>
                  </m:oMath>
                </a14:m>
                <a:r>
                  <a:rPr lang="en-US" sz="2200" dirty="0"/>
                  <a:t> </a:t>
                </a:r>
                <a:r>
                  <a:rPr lang="en-US" sz="2200" dirty="0" err="1"/>
                  <a:t>cho</a:t>
                </a:r>
                <a:r>
                  <a:rPr lang="en-US" sz="2200" dirty="0"/>
                  <a:t> ta </a:t>
                </a:r>
                <a:r>
                  <a:rPr lang="en-US" sz="2200" dirty="0" err="1"/>
                  <a:t>giá</a:t>
                </a:r>
                <a:r>
                  <a:rPr lang="en-US" sz="2200" dirty="0"/>
                  <a:t> </a:t>
                </a:r>
                <a:r>
                  <a:rPr lang="en-US" sz="2200" dirty="0" err="1"/>
                  <a:t>trị</a:t>
                </a:r>
                <a:r>
                  <a:rPr lang="en-US" sz="2200" dirty="0"/>
                  <a:t> </a:t>
                </a:r>
                <a:r>
                  <a:rPr lang="en-US" sz="2200" dirty="0" err="1"/>
                  <a:t>ước</a:t>
                </a:r>
                <a:r>
                  <a:rPr lang="en-US" sz="2200" dirty="0"/>
                  <a:t> </a:t>
                </a:r>
                <a:r>
                  <a:rPr lang="en-US" sz="2200" dirty="0" err="1"/>
                  <a:t>lượng</a:t>
                </a:r>
                <a:r>
                  <a:rPr lang="en-US" sz="2200" dirty="0"/>
                  <a:t> </a:t>
                </a:r>
                <a14:m>
                  <m:oMath xmlns:m="http://schemas.openxmlformats.org/officeDocument/2006/math">
                    <m:sSub>
                      <m:sSubPr>
                        <m:ctrlPr>
                          <a:rPr lang="en-US" sz="2200" i="1" smtClean="0">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e>
                      <m:sub>
                        <m:r>
                          <a:rPr lang="en-US" sz="2200" b="0" i="1" smtClean="0">
                            <a:latin typeface="Cambria Math" panose="02040503050406030204" pitchFamily="18" charset="0"/>
                          </a:rPr>
                          <m:t>1</m:t>
                        </m:r>
                      </m:sub>
                    </m:sSub>
                  </m:oMath>
                </a14:m>
                <a:r>
                  <a:rPr lang="en-US" sz="2200" dirty="0"/>
                  <a:t>.</a:t>
                </a:r>
              </a:p>
              <a:p>
                <a:pPr marL="635000" indent="-457200">
                  <a:lnSpc>
                    <a:spcPct val="150000"/>
                  </a:lnSpc>
                  <a:spcBef>
                    <a:spcPts val="0"/>
                  </a:spcBef>
                </a:pPr>
                <a:r>
                  <a:rPr lang="en-US" sz="2200" dirty="0"/>
                  <a:t>Mẫu </a:t>
                </a:r>
                <a:r>
                  <a:rPr lang="en-US" sz="2200" dirty="0" err="1"/>
                  <a:t>thứ</a:t>
                </a:r>
                <a:r>
                  <a:rPr lang="en-US" sz="2200" dirty="0"/>
                  <a:t> 2 </a:t>
                </a:r>
                <a:r>
                  <a:rPr lang="en-US" sz="2200" dirty="0" err="1"/>
                  <a:t>có</a:t>
                </a:r>
                <a:r>
                  <a:rPr lang="en-US" sz="2200" dirty="0"/>
                  <a:t> </a:t>
                </a:r>
                <a:r>
                  <a:rPr lang="en-US" sz="2200" dirty="0" err="1"/>
                  <a:t>kích</a:t>
                </a:r>
                <a:r>
                  <a:rPr lang="en-US" sz="2200" dirty="0"/>
                  <a:t> </a:t>
                </a:r>
                <a:r>
                  <a:rPr lang="en-US" sz="2200" dirty="0" err="1"/>
                  <a:t>thước</a:t>
                </a:r>
                <a:r>
                  <a:rPr lang="en-US" sz="2200" dirty="0"/>
                  <a:t> </a:t>
                </a:r>
                <a14:m>
                  <m:oMath xmlns:m="http://schemas.openxmlformats.org/officeDocument/2006/math">
                    <m:r>
                      <a:rPr lang="en-US" sz="2200" i="1">
                        <a:latin typeface="Cambria Math" panose="02040503050406030204" pitchFamily="18" charset="0"/>
                      </a:rPr>
                      <m:t>𝑚</m:t>
                    </m:r>
                  </m:oMath>
                </a14:m>
                <a:r>
                  <a:rPr lang="en-US" sz="2200" dirty="0"/>
                  <a:t> </a:t>
                </a:r>
                <a:r>
                  <a:rPr lang="en-US" sz="2200" dirty="0" err="1"/>
                  <a:t>cho</a:t>
                </a:r>
                <a:r>
                  <a:rPr lang="en-US" sz="2200" dirty="0"/>
                  <a:t> ta </a:t>
                </a:r>
                <a:r>
                  <a:rPr lang="en-US" sz="2200" dirty="0" err="1"/>
                  <a:t>giá</a:t>
                </a:r>
                <a:r>
                  <a:rPr lang="en-US" sz="2200" dirty="0"/>
                  <a:t> </a:t>
                </a:r>
                <a:r>
                  <a:rPr lang="en-US" sz="2200" dirty="0" err="1"/>
                  <a:t>trị</a:t>
                </a:r>
                <a:r>
                  <a:rPr lang="en-US" sz="2200" dirty="0"/>
                  <a:t> </a:t>
                </a:r>
                <a:r>
                  <a:rPr lang="en-US" sz="2200" dirty="0" err="1"/>
                  <a:t>ước</a:t>
                </a:r>
                <a:r>
                  <a:rPr lang="en-US" sz="2200" dirty="0"/>
                  <a:t> </a:t>
                </a:r>
                <a:r>
                  <a:rPr lang="en-US" sz="2200" dirty="0" err="1"/>
                  <a:t>lượng</a:t>
                </a:r>
                <a:r>
                  <a:rPr lang="en-US" sz="2200" dirty="0"/>
                  <a:t> </a:t>
                </a:r>
                <a14:m>
                  <m:oMath xmlns:m="http://schemas.openxmlformats.org/officeDocument/2006/math">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e>
                      <m:sub>
                        <m:r>
                          <a:rPr lang="en-US" sz="2200" b="0" i="1" smtClean="0">
                            <a:latin typeface="Cambria Math" panose="02040503050406030204" pitchFamily="18" charset="0"/>
                            <a:ea typeface="Cambria Math" panose="02040503050406030204" pitchFamily="18" charset="0"/>
                          </a:rPr>
                          <m:t>2</m:t>
                        </m:r>
                      </m:sub>
                    </m:sSub>
                  </m:oMath>
                </a14:m>
                <a:r>
                  <a:rPr lang="en-US" sz="2200" dirty="0"/>
                  <a:t>.</a:t>
                </a:r>
              </a:p>
              <a:p>
                <a:pPr marL="635000" indent="-457200">
                  <a:lnSpc>
                    <a:spcPct val="150000"/>
                  </a:lnSpc>
                  <a:spcBef>
                    <a:spcPts val="0"/>
                  </a:spcBef>
                </a:pPr>
                <a:r>
                  <a:rPr lang="en-US" sz="2200" dirty="0"/>
                  <a:t>Mẫu </a:t>
                </a:r>
                <a:r>
                  <a:rPr lang="en-US" sz="2200" dirty="0" err="1"/>
                  <a:t>thứ</a:t>
                </a:r>
                <a:r>
                  <a:rPr lang="en-US" sz="2200" dirty="0"/>
                  <a:t> 3 </a:t>
                </a:r>
                <a:r>
                  <a:rPr lang="en-US" sz="2200" dirty="0" err="1"/>
                  <a:t>có</a:t>
                </a:r>
                <a:r>
                  <a:rPr lang="en-US" sz="2200" dirty="0"/>
                  <a:t> </a:t>
                </a:r>
                <a:r>
                  <a:rPr lang="en-US" sz="2200" dirty="0" err="1"/>
                  <a:t>kích</a:t>
                </a:r>
                <a:r>
                  <a:rPr lang="en-US" sz="2200" dirty="0"/>
                  <a:t> </a:t>
                </a:r>
                <a:r>
                  <a:rPr lang="en-US" sz="2200" dirty="0" err="1"/>
                  <a:t>thước</a:t>
                </a:r>
                <a:r>
                  <a:rPr lang="en-US" sz="2200" dirty="0"/>
                  <a:t> </a:t>
                </a:r>
                <a14:m>
                  <m:oMath xmlns:m="http://schemas.openxmlformats.org/officeDocument/2006/math">
                    <m:r>
                      <a:rPr lang="en-US" sz="2200" i="1">
                        <a:latin typeface="Cambria Math" panose="02040503050406030204" pitchFamily="18" charset="0"/>
                      </a:rPr>
                      <m:t>𝑚</m:t>
                    </m:r>
                  </m:oMath>
                </a14:m>
                <a:r>
                  <a:rPr lang="en-US" sz="2200" dirty="0"/>
                  <a:t> </a:t>
                </a:r>
                <a:r>
                  <a:rPr lang="en-US" sz="2200" dirty="0" err="1"/>
                  <a:t>cho</a:t>
                </a:r>
                <a:r>
                  <a:rPr lang="en-US" sz="2200" dirty="0"/>
                  <a:t> ta </a:t>
                </a:r>
                <a:r>
                  <a:rPr lang="en-US" sz="2200" dirty="0" err="1"/>
                  <a:t>giá</a:t>
                </a:r>
                <a:r>
                  <a:rPr lang="en-US" sz="2200" dirty="0"/>
                  <a:t> </a:t>
                </a:r>
                <a:r>
                  <a:rPr lang="en-US" sz="2200" dirty="0" err="1"/>
                  <a:t>trị</a:t>
                </a:r>
                <a:r>
                  <a:rPr lang="en-US" sz="2200" dirty="0"/>
                  <a:t> </a:t>
                </a:r>
                <a:r>
                  <a:rPr lang="en-US" sz="2200" dirty="0" err="1"/>
                  <a:t>ước</a:t>
                </a:r>
                <a:r>
                  <a:rPr lang="en-US" sz="2200" dirty="0"/>
                  <a:t> </a:t>
                </a:r>
                <a:r>
                  <a:rPr lang="en-US" sz="2200" dirty="0" err="1"/>
                  <a:t>lượng</a:t>
                </a:r>
                <a:r>
                  <a:rPr lang="en-US" sz="2200" dirty="0"/>
                  <a:t> </a:t>
                </a:r>
                <a14:m>
                  <m:oMath xmlns:m="http://schemas.openxmlformats.org/officeDocument/2006/math">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e>
                      <m:sub>
                        <m:r>
                          <a:rPr lang="en-US" sz="2200" b="0" i="1" smtClean="0">
                            <a:latin typeface="Cambria Math" panose="02040503050406030204" pitchFamily="18" charset="0"/>
                            <a:ea typeface="Cambria Math" panose="02040503050406030204" pitchFamily="18" charset="0"/>
                          </a:rPr>
                          <m:t>3</m:t>
                        </m:r>
                      </m:sub>
                    </m:sSub>
                  </m:oMath>
                </a14:m>
                <a:r>
                  <a:rPr lang="en-US" sz="2200" dirty="0"/>
                  <a:t>.</a:t>
                </a:r>
              </a:p>
              <a:p>
                <a:pPr marL="635000" indent="-457200">
                  <a:lnSpc>
                    <a:spcPct val="100000"/>
                  </a:lnSpc>
                  <a:spcBef>
                    <a:spcPts val="0"/>
                  </a:spcBef>
                </a:pPr>
                <a:r>
                  <a:rPr lang="en-US" sz="2200" dirty="0"/>
                  <a:t>…</a:t>
                </a:r>
              </a:p>
              <a:p>
                <a:pPr marL="635000" indent="-457200">
                  <a:lnSpc>
                    <a:spcPct val="150000"/>
                  </a:lnSpc>
                  <a:spcBef>
                    <a:spcPts val="0"/>
                  </a:spcBef>
                </a:pPr>
                <a:endParaRPr lang="en-US" sz="2200" dirty="0"/>
              </a:p>
            </p:txBody>
          </p:sp>
        </mc:Choice>
        <mc:Fallback xmlns="">
          <p:sp>
            <p:nvSpPr>
              <p:cNvPr id="374" name="Google Shape;374;p5">
                <a:extLst>
                  <a:ext uri="{FF2B5EF4-FFF2-40B4-BE49-F238E27FC236}">
                    <a16:creationId xmlns:a16="http://schemas.microsoft.com/office/drawing/2014/main" id="{89865465-8604-CBD8-862F-49DB2A3ED825}"/>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b="-2222"/>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B50DDA9E-683F-2F21-ED6D-2488F7097FB7}"/>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0570C271-93AC-D075-946F-D37EF8E33F64}"/>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24</a:t>
            </a:fld>
            <a:endParaRPr/>
          </a:p>
        </p:txBody>
      </p:sp>
      <p:pic>
        <p:nvPicPr>
          <p:cNvPr id="3" name="Graphic 2">
            <a:extLst>
              <a:ext uri="{FF2B5EF4-FFF2-40B4-BE49-F238E27FC236}">
                <a16:creationId xmlns:a16="http://schemas.microsoft.com/office/drawing/2014/main" id="{377AAA53-F0CE-9CC8-92DB-62DAE64D610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41964" y="998530"/>
            <a:ext cx="5112326" cy="2900918"/>
          </a:xfrm>
          <a:prstGeom prst="rect">
            <a:avLst/>
          </a:prstGeom>
        </p:spPr>
      </p:pic>
      <p:sp>
        <p:nvSpPr>
          <p:cNvPr id="2" name="TextBox 1">
            <a:extLst>
              <a:ext uri="{FF2B5EF4-FFF2-40B4-BE49-F238E27FC236}">
                <a16:creationId xmlns:a16="http://schemas.microsoft.com/office/drawing/2014/main" id="{67824777-BD26-4432-EBAB-04FABF129A61}"/>
              </a:ext>
            </a:extLst>
          </p:cNvPr>
          <p:cNvSpPr txBox="1"/>
          <p:nvPr/>
        </p:nvSpPr>
        <p:spPr>
          <a:xfrm>
            <a:off x="6063972" y="3892316"/>
            <a:ext cx="2244628" cy="215444"/>
          </a:xfrm>
          <a:prstGeom prst="rect">
            <a:avLst/>
          </a:prstGeom>
          <a:noFill/>
        </p:spPr>
        <p:txBody>
          <a:bodyPr wrap="square">
            <a:spAutoFit/>
          </a:bodyPr>
          <a:lstStyle/>
          <a:p>
            <a:pPr algn="ctr">
              <a:spcBef>
                <a:spcPct val="50000"/>
              </a:spcBef>
            </a:pPr>
            <a:r>
              <a:rPr lang="en-US" sz="800" dirty="0">
                <a:latin typeface="Calibri"/>
                <a:cs typeface="Calibri"/>
              </a:rPr>
              <a:t>[https://allmodelsarewrong.github.io/]</a:t>
            </a:r>
          </a:p>
        </p:txBody>
      </p:sp>
    </p:spTree>
    <p:extLst>
      <p:ext uri="{BB962C8B-B14F-4D97-AF65-F5344CB8AC3E}">
        <p14:creationId xmlns:p14="http://schemas.microsoft.com/office/powerpoint/2010/main" val="982985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25CEDBA7-D9F3-07A5-B4B6-1991B5085CB9}"/>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E1DC33C4-A6A3-F1CA-B729-42F2062FF79F}"/>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Ước</a:t>
            </a:r>
            <a:r>
              <a:rPr lang="en-US" dirty="0"/>
              <a:t> </a:t>
            </a:r>
            <a:r>
              <a:rPr lang="en-US" dirty="0" err="1"/>
              <a:t>lượng</a:t>
            </a:r>
            <a:r>
              <a:rPr lang="en-US" dirty="0"/>
              <a:t> (estimation)</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4D1DD6A5-C3B7-CFA3-DCAF-A71C0026AECE}"/>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a:p>
                <a:pPr marL="177800" indent="0">
                  <a:lnSpc>
                    <a:spcPct val="100000"/>
                  </a:lnSpc>
                  <a:spcBef>
                    <a:spcPts val="0"/>
                  </a:spcBef>
                  <a:buNone/>
                </a:pPr>
                <a:r>
                  <a:rPr lang="en-US" sz="2200" dirty="0" err="1"/>
                  <a:t>Giá</a:t>
                </a:r>
                <a:r>
                  <a:rPr lang="en-US" sz="2200" dirty="0"/>
                  <a:t> </a:t>
                </a:r>
                <a:r>
                  <a:rPr lang="en-US" sz="2200" dirty="0" err="1"/>
                  <a:t>trị</a:t>
                </a:r>
                <a:r>
                  <a:rPr lang="en-US" sz="2200" dirty="0"/>
                  <a:t> </a:t>
                </a:r>
                <a:r>
                  <a:rPr lang="en-US" sz="2200" dirty="0" err="1"/>
                  <a:t>ước</a:t>
                </a:r>
                <a:r>
                  <a:rPr lang="en-US" sz="2200" dirty="0"/>
                  <a:t> </a:t>
                </a:r>
                <a:r>
                  <a:rPr lang="en-US" sz="2200" dirty="0" err="1"/>
                  <a:t>lượng</a:t>
                </a:r>
                <a:r>
                  <a:rPr lang="en-US" sz="2200" dirty="0"/>
                  <a:t> </a:t>
                </a:r>
                <a:r>
                  <a:rPr lang="en-US" sz="2200" dirty="0" err="1"/>
                  <a:t>là</a:t>
                </a:r>
                <a:r>
                  <a:rPr lang="en-US" sz="2200" dirty="0"/>
                  <a:t> </a:t>
                </a:r>
                <a:r>
                  <a:rPr lang="en-US" sz="2200" dirty="0" err="1"/>
                  <a:t>một</a:t>
                </a:r>
                <a:r>
                  <a:rPr lang="en-US" sz="2200" dirty="0"/>
                  <a:t> </a:t>
                </a:r>
                <a:r>
                  <a:rPr lang="en-US" sz="2200" dirty="0" err="1">
                    <a:solidFill>
                      <a:srgbClr val="FF0000"/>
                    </a:solidFill>
                  </a:rPr>
                  <a:t>biến</a:t>
                </a:r>
                <a:r>
                  <a:rPr lang="en-US" sz="2200" dirty="0">
                    <a:solidFill>
                      <a:srgbClr val="FF0000"/>
                    </a:solidFill>
                  </a:rPr>
                  <a:t> </a:t>
                </a:r>
                <a:r>
                  <a:rPr lang="en-US" sz="2200" dirty="0" err="1">
                    <a:solidFill>
                      <a:srgbClr val="FF0000"/>
                    </a:solidFill>
                  </a:rPr>
                  <a:t>ngẫu</a:t>
                </a:r>
                <a:r>
                  <a:rPr lang="en-US" sz="2200" dirty="0">
                    <a:solidFill>
                      <a:srgbClr val="FF0000"/>
                    </a:solidFill>
                  </a:rPr>
                  <a:t> </a:t>
                </a:r>
                <a:r>
                  <a:rPr lang="en-US" sz="2200" dirty="0" err="1">
                    <a:solidFill>
                      <a:srgbClr val="FF0000"/>
                    </a:solidFill>
                  </a:rPr>
                  <a:t>nhiên</a:t>
                </a:r>
                <a:r>
                  <a:rPr lang="en-US" sz="2200" dirty="0">
                    <a:solidFill>
                      <a:srgbClr val="FF0000"/>
                    </a:solidFill>
                  </a:rPr>
                  <a:t> (random variable):</a:t>
                </a:r>
              </a:p>
              <a:p>
                <a:pPr marL="635000" indent="-457200">
                  <a:lnSpc>
                    <a:spcPct val="150000"/>
                  </a:lnSpc>
                  <a:spcBef>
                    <a:spcPts val="0"/>
                  </a:spcBef>
                </a:pPr>
                <a:r>
                  <a:rPr lang="en-US" sz="2200" dirty="0" err="1"/>
                  <a:t>Một</a:t>
                </a:r>
                <a:r>
                  <a:rPr lang="en-US" sz="2200" dirty="0"/>
                  <a:t> </a:t>
                </a:r>
                <a:r>
                  <a:rPr lang="en-US" sz="2200" dirty="0" err="1"/>
                  <a:t>số</a:t>
                </a:r>
                <a:r>
                  <a:rPr lang="en-US" sz="2200" dirty="0"/>
                  <a:t> </a:t>
                </a:r>
                <a:r>
                  <a:rPr lang="en-US" sz="2200" dirty="0" err="1"/>
                  <a:t>mẫu</a:t>
                </a:r>
                <a:r>
                  <a:rPr lang="en-US" sz="2200" dirty="0"/>
                  <a:t> </a:t>
                </a:r>
                <a:r>
                  <a:rPr lang="en-US" sz="2200" dirty="0" err="1"/>
                  <a:t>cho</a:t>
                </a:r>
                <a:r>
                  <a:rPr lang="en-US" sz="2200" dirty="0"/>
                  <a:t> ta </a:t>
                </a:r>
                <a:r>
                  <a:rPr lang="en-US" sz="2200" dirty="0" err="1"/>
                  <a:t>giá</a:t>
                </a:r>
                <a:r>
                  <a:rPr lang="en-US" sz="2200" dirty="0"/>
                  <a:t> </a:t>
                </a:r>
                <a:r>
                  <a:rPr lang="en-US" sz="2200" dirty="0" err="1"/>
                  <a:t>trị</a:t>
                </a:r>
                <a:r>
                  <a:rPr lang="en-US" sz="2200" dirty="0"/>
                  <a:t> </a:t>
                </a:r>
                <a:r>
                  <a:rPr lang="en-US" sz="2200" dirty="0" err="1"/>
                  <a:t>ước</a:t>
                </a:r>
                <a:r>
                  <a:rPr lang="en-US" sz="2200" dirty="0"/>
                  <a:t> </a:t>
                </a:r>
                <a:r>
                  <a:rPr lang="en-US" sz="2200" dirty="0" err="1"/>
                  <a:t>lượng</a:t>
                </a:r>
                <a:r>
                  <a:rPr lang="en-US" sz="2200" dirty="0"/>
                  <a:t> </a:t>
                </a:r>
                <a14:m>
                  <m:oMath xmlns:m="http://schemas.openxmlformats.org/officeDocument/2006/math">
                    <m:sSub>
                      <m:sSubPr>
                        <m:ctrlPr>
                          <a:rPr lang="en-US" sz="2200" i="1" smtClean="0">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e>
                      <m:sub>
                        <m:r>
                          <a:rPr lang="en-US" sz="2200" b="0" i="1" smtClean="0">
                            <a:latin typeface="Cambria Math" panose="02040503050406030204" pitchFamily="18" charset="0"/>
                          </a:rPr>
                          <m:t>𝑘</m:t>
                        </m:r>
                      </m:sub>
                    </m:sSub>
                  </m:oMath>
                </a14:m>
                <a:r>
                  <a:rPr lang="en-US" sz="2200" dirty="0"/>
                  <a:t> </a:t>
                </a:r>
                <a:r>
                  <a:rPr lang="en-US" sz="2200" dirty="0" err="1"/>
                  <a:t>vượt</a:t>
                </a:r>
                <a:r>
                  <a:rPr lang="en-US" sz="2200" dirty="0"/>
                  <a:t> </a:t>
                </a:r>
                <a:r>
                  <a:rPr lang="en-US" sz="2200" dirty="0" err="1"/>
                  <a:t>quá</a:t>
                </a:r>
                <a:r>
                  <a:rPr lang="en-US" sz="2200" dirty="0"/>
                  <a:t> </a:t>
                </a:r>
                <a:r>
                  <a:rPr lang="en-US" sz="2200" dirty="0" err="1"/>
                  <a:t>giá</a:t>
                </a:r>
                <a:r>
                  <a:rPr lang="en-US" sz="2200" dirty="0"/>
                  <a:t> </a:t>
                </a:r>
                <a:r>
                  <a:rPr lang="en-US" sz="2200" dirty="0" err="1"/>
                  <a:t>trị</a:t>
                </a:r>
                <a:r>
                  <a:rPr lang="en-US" sz="2200" dirty="0"/>
                  <a:t> </a:t>
                </a:r>
                <a:r>
                  <a:rPr lang="en-US" sz="2200" dirty="0" err="1"/>
                  <a:t>thực</a:t>
                </a:r>
                <a:r>
                  <a:rPr lang="en-US" sz="2200" dirty="0"/>
                  <a:t> </a:t>
                </a:r>
                <a:r>
                  <a:rPr lang="en-US" sz="2200" dirty="0" err="1"/>
                  <a:t>sự</a:t>
                </a:r>
                <a:r>
                  <a:rPr lang="en-US" sz="2200" dirty="0"/>
                  <a:t> </a:t>
                </a:r>
                <a14:m>
                  <m:oMath xmlns:m="http://schemas.openxmlformats.org/officeDocument/2006/math">
                    <m:r>
                      <a:rPr lang="en-US" sz="2200" i="1">
                        <a:latin typeface="Cambria Math" panose="02040503050406030204" pitchFamily="18" charset="0"/>
                        <a:ea typeface="Cambria Math" panose="02040503050406030204" pitchFamily="18" charset="0"/>
                      </a:rPr>
                      <m:t>𝜃</m:t>
                    </m:r>
                  </m:oMath>
                </a14:m>
                <a:r>
                  <a:rPr lang="en-US" sz="2200" dirty="0"/>
                  <a:t>.</a:t>
                </a:r>
              </a:p>
              <a:p>
                <a:pPr marL="635000" indent="-457200">
                  <a:lnSpc>
                    <a:spcPct val="150000"/>
                  </a:lnSpc>
                  <a:spcBef>
                    <a:spcPts val="0"/>
                  </a:spcBef>
                </a:pPr>
                <a:r>
                  <a:rPr lang="en-US" sz="2200" dirty="0"/>
                  <a:t>Một </a:t>
                </a:r>
                <a:r>
                  <a:rPr lang="en-US" sz="2200" dirty="0" err="1"/>
                  <a:t>số</a:t>
                </a:r>
                <a:r>
                  <a:rPr lang="en-US" sz="2200" dirty="0"/>
                  <a:t> </a:t>
                </a:r>
                <a:r>
                  <a:rPr lang="en-US" sz="2200" dirty="0" err="1"/>
                  <a:t>mẫu</a:t>
                </a:r>
                <a:r>
                  <a:rPr lang="en-US" sz="2200" dirty="0"/>
                  <a:t> </a:t>
                </a:r>
                <a:r>
                  <a:rPr lang="en-US" sz="2200" dirty="0" err="1"/>
                  <a:t>cho</a:t>
                </a:r>
                <a:r>
                  <a:rPr lang="en-US" sz="2200" dirty="0"/>
                  <a:t> ta </a:t>
                </a:r>
                <a:r>
                  <a:rPr lang="en-US" sz="2200" dirty="0" err="1"/>
                  <a:t>giá</a:t>
                </a:r>
                <a:r>
                  <a:rPr lang="en-US" sz="2200" dirty="0"/>
                  <a:t> </a:t>
                </a:r>
                <a:r>
                  <a:rPr lang="en-US" sz="2200" dirty="0" err="1"/>
                  <a:t>trị</a:t>
                </a:r>
                <a:r>
                  <a:rPr lang="en-US" sz="2200" dirty="0"/>
                  <a:t> </a:t>
                </a:r>
                <a:r>
                  <a:rPr lang="en-US" sz="2200" dirty="0" err="1"/>
                  <a:t>ước</a:t>
                </a:r>
                <a:r>
                  <a:rPr lang="en-US" sz="2200" dirty="0"/>
                  <a:t> </a:t>
                </a:r>
                <a:r>
                  <a:rPr lang="en-US" sz="2200" dirty="0" err="1"/>
                  <a:t>lượng</a:t>
                </a:r>
                <a:r>
                  <a:rPr lang="en-US" sz="2200" dirty="0"/>
                  <a:t> </a:t>
                </a:r>
                <a14:m>
                  <m:oMath xmlns:m="http://schemas.openxmlformats.org/officeDocument/2006/math">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e>
                      <m:sub>
                        <m:r>
                          <a:rPr lang="en-US" sz="2200" i="1">
                            <a:latin typeface="Cambria Math" panose="02040503050406030204" pitchFamily="18" charset="0"/>
                          </a:rPr>
                          <m:t>𝑘</m:t>
                        </m:r>
                      </m:sub>
                    </m:sSub>
                  </m:oMath>
                </a14:m>
                <a:r>
                  <a:rPr lang="en-US" sz="2200" dirty="0"/>
                  <a:t> </a:t>
                </a:r>
                <a:r>
                  <a:rPr lang="en-US" sz="2200" dirty="0" err="1"/>
                  <a:t>thấp</a:t>
                </a:r>
                <a:r>
                  <a:rPr lang="en-US" sz="2200" dirty="0"/>
                  <a:t> </a:t>
                </a:r>
                <a:r>
                  <a:rPr lang="en-US" sz="2200" dirty="0" err="1"/>
                  <a:t>hơn</a:t>
                </a:r>
                <a:r>
                  <a:rPr lang="en-US" sz="2200" dirty="0"/>
                  <a:t> </a:t>
                </a:r>
                <a:r>
                  <a:rPr lang="en-US" sz="2200" dirty="0" err="1"/>
                  <a:t>giá</a:t>
                </a:r>
                <a:r>
                  <a:rPr lang="en-US" sz="2200" dirty="0"/>
                  <a:t> </a:t>
                </a:r>
                <a:r>
                  <a:rPr lang="en-US" sz="2200" dirty="0" err="1"/>
                  <a:t>trị</a:t>
                </a:r>
                <a:r>
                  <a:rPr lang="en-US" sz="2200" dirty="0"/>
                  <a:t> </a:t>
                </a:r>
                <a:r>
                  <a:rPr lang="en-US" sz="2200" dirty="0" err="1"/>
                  <a:t>thực</a:t>
                </a:r>
                <a:r>
                  <a:rPr lang="en-US" sz="2200" dirty="0"/>
                  <a:t> </a:t>
                </a:r>
                <a:r>
                  <a:rPr lang="en-US" sz="2200" dirty="0" err="1"/>
                  <a:t>sự</a:t>
                </a:r>
                <a:r>
                  <a:rPr lang="en-US" sz="2200" dirty="0"/>
                  <a:t> </a:t>
                </a:r>
                <a14:m>
                  <m:oMath xmlns:m="http://schemas.openxmlformats.org/officeDocument/2006/math">
                    <m:r>
                      <a:rPr lang="en-US" sz="2200" i="1">
                        <a:latin typeface="Cambria Math" panose="02040503050406030204" pitchFamily="18" charset="0"/>
                        <a:ea typeface="Cambria Math" panose="02040503050406030204" pitchFamily="18" charset="0"/>
                      </a:rPr>
                      <m:t>𝜃</m:t>
                    </m:r>
                  </m:oMath>
                </a14:m>
                <a:r>
                  <a:rPr lang="en-US" sz="2200" dirty="0"/>
                  <a:t>.</a:t>
                </a:r>
              </a:p>
              <a:p>
                <a:pPr marL="635000" indent="-457200">
                  <a:lnSpc>
                    <a:spcPct val="150000"/>
                  </a:lnSpc>
                  <a:spcBef>
                    <a:spcPts val="0"/>
                  </a:spcBef>
                </a:pPr>
                <a:r>
                  <a:rPr lang="en-US" sz="2200" dirty="0"/>
                  <a:t>Một </a:t>
                </a:r>
                <a:r>
                  <a:rPr lang="en-US" sz="2200" dirty="0" err="1"/>
                  <a:t>số</a:t>
                </a:r>
                <a:r>
                  <a:rPr lang="en-US" sz="2200" dirty="0"/>
                  <a:t> </a:t>
                </a:r>
                <a:r>
                  <a:rPr lang="en-US" sz="2200" dirty="0" err="1"/>
                  <a:t>mẫu</a:t>
                </a:r>
                <a:r>
                  <a:rPr lang="en-US" sz="2200" dirty="0"/>
                  <a:t> </a:t>
                </a:r>
                <a:r>
                  <a:rPr lang="en-US" sz="2200" dirty="0" err="1"/>
                  <a:t>cho</a:t>
                </a:r>
                <a:r>
                  <a:rPr lang="en-US" sz="2200" dirty="0"/>
                  <a:t> ta </a:t>
                </a:r>
                <a:r>
                  <a:rPr lang="en-US" sz="2200" dirty="0" err="1"/>
                  <a:t>giá</a:t>
                </a:r>
                <a:r>
                  <a:rPr lang="en-US" sz="2200" dirty="0"/>
                  <a:t> </a:t>
                </a:r>
                <a:r>
                  <a:rPr lang="en-US" sz="2200" dirty="0" err="1"/>
                  <a:t>trị</a:t>
                </a:r>
                <a:r>
                  <a:rPr lang="en-US" sz="2200" dirty="0"/>
                  <a:t> </a:t>
                </a:r>
                <a:r>
                  <a:rPr lang="en-US" sz="2200" dirty="0" err="1"/>
                  <a:t>ước</a:t>
                </a:r>
                <a:r>
                  <a:rPr lang="en-US" sz="2200" dirty="0"/>
                  <a:t> </a:t>
                </a:r>
                <a:r>
                  <a:rPr lang="en-US" sz="2200" dirty="0" err="1"/>
                  <a:t>lượng</a:t>
                </a:r>
                <a:r>
                  <a:rPr lang="en-US" sz="2200" dirty="0"/>
                  <a:t> </a:t>
                </a:r>
                <a14:m>
                  <m:oMath xmlns:m="http://schemas.openxmlformats.org/officeDocument/2006/math">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e>
                      <m:sub>
                        <m:r>
                          <a:rPr lang="en-US" sz="2200" i="1">
                            <a:latin typeface="Cambria Math" panose="02040503050406030204" pitchFamily="18" charset="0"/>
                          </a:rPr>
                          <m:t>𝑘</m:t>
                        </m:r>
                      </m:sub>
                    </m:sSub>
                  </m:oMath>
                </a14:m>
                <a:r>
                  <a:rPr lang="en-US" sz="2200" dirty="0"/>
                  <a:t> </a:t>
                </a:r>
                <a:r>
                  <a:rPr lang="en-US" sz="2200" dirty="0" err="1"/>
                  <a:t>khớp</a:t>
                </a:r>
                <a:r>
                  <a:rPr lang="en-US" sz="2200" dirty="0"/>
                  <a:t> </a:t>
                </a:r>
                <a:r>
                  <a:rPr lang="en-US" sz="2200" dirty="0" err="1"/>
                  <a:t>với</a:t>
                </a:r>
                <a:r>
                  <a:rPr lang="en-US" sz="2200" dirty="0"/>
                  <a:t> </a:t>
                </a:r>
                <a:r>
                  <a:rPr lang="en-US" sz="2200" dirty="0" err="1"/>
                  <a:t>giá</a:t>
                </a:r>
                <a:r>
                  <a:rPr lang="en-US" sz="2200" dirty="0"/>
                  <a:t> </a:t>
                </a:r>
                <a:r>
                  <a:rPr lang="en-US" sz="2200" dirty="0" err="1"/>
                  <a:t>trị</a:t>
                </a:r>
                <a:r>
                  <a:rPr lang="en-US" sz="2200" dirty="0"/>
                  <a:t> </a:t>
                </a:r>
                <a:r>
                  <a:rPr lang="en-US" sz="2200" dirty="0" err="1"/>
                  <a:t>thực</a:t>
                </a:r>
                <a:r>
                  <a:rPr lang="en-US" sz="2200" dirty="0"/>
                  <a:t> </a:t>
                </a:r>
                <a:r>
                  <a:rPr lang="en-US" sz="2200" dirty="0" err="1"/>
                  <a:t>sự</a:t>
                </a:r>
                <a:r>
                  <a:rPr lang="en-US" sz="2200" dirty="0"/>
                  <a:t> </a:t>
                </a:r>
                <a14:m>
                  <m:oMath xmlns:m="http://schemas.openxmlformats.org/officeDocument/2006/math">
                    <m:r>
                      <a:rPr lang="en-US" sz="2200" i="1">
                        <a:latin typeface="Cambria Math" panose="02040503050406030204" pitchFamily="18" charset="0"/>
                        <a:ea typeface="Cambria Math" panose="02040503050406030204" pitchFamily="18" charset="0"/>
                      </a:rPr>
                      <m:t>𝜃</m:t>
                    </m:r>
                  </m:oMath>
                </a14:m>
                <a:r>
                  <a:rPr lang="en-US" sz="2200" dirty="0"/>
                  <a:t>.</a:t>
                </a:r>
              </a:p>
              <a:p>
                <a:pPr marL="635000" indent="-457200">
                  <a:lnSpc>
                    <a:spcPct val="150000"/>
                  </a:lnSpc>
                  <a:spcBef>
                    <a:spcPts val="0"/>
                  </a:spcBef>
                </a:pPr>
                <a:endParaRPr lang="en-US" sz="2200" dirty="0"/>
              </a:p>
            </p:txBody>
          </p:sp>
        </mc:Choice>
        <mc:Fallback xmlns="">
          <p:sp>
            <p:nvSpPr>
              <p:cNvPr id="374" name="Google Shape;374;p5">
                <a:extLst>
                  <a:ext uri="{FF2B5EF4-FFF2-40B4-BE49-F238E27FC236}">
                    <a16:creationId xmlns:a16="http://schemas.microsoft.com/office/drawing/2014/main" id="{4D1DD6A5-C3B7-CFA3-DCAF-A71C0026AECE}"/>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2553E24C-2D20-4322-89E0-8D1325CE9F9C}"/>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75F5062D-9C42-CDF8-4FA9-D35A6888EE53}"/>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25</a:t>
            </a:fld>
            <a:endParaRPr/>
          </a:p>
        </p:txBody>
      </p:sp>
      <p:pic>
        <p:nvPicPr>
          <p:cNvPr id="3" name="Graphic 2">
            <a:extLst>
              <a:ext uri="{FF2B5EF4-FFF2-40B4-BE49-F238E27FC236}">
                <a16:creationId xmlns:a16="http://schemas.microsoft.com/office/drawing/2014/main" id="{22D8F4ED-EA9B-A9AA-682C-45863C2BEFE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41964" y="998530"/>
            <a:ext cx="5112326" cy="2900918"/>
          </a:xfrm>
          <a:prstGeom prst="rect">
            <a:avLst/>
          </a:prstGeom>
        </p:spPr>
      </p:pic>
      <p:sp>
        <p:nvSpPr>
          <p:cNvPr id="2" name="TextBox 1">
            <a:extLst>
              <a:ext uri="{FF2B5EF4-FFF2-40B4-BE49-F238E27FC236}">
                <a16:creationId xmlns:a16="http://schemas.microsoft.com/office/drawing/2014/main" id="{87F6DFEB-ED80-F884-4469-A1A26944E19D}"/>
              </a:ext>
            </a:extLst>
          </p:cNvPr>
          <p:cNvSpPr txBox="1"/>
          <p:nvPr/>
        </p:nvSpPr>
        <p:spPr>
          <a:xfrm>
            <a:off x="6063972" y="3892316"/>
            <a:ext cx="2244628" cy="215444"/>
          </a:xfrm>
          <a:prstGeom prst="rect">
            <a:avLst/>
          </a:prstGeom>
          <a:noFill/>
        </p:spPr>
        <p:txBody>
          <a:bodyPr wrap="square">
            <a:spAutoFit/>
          </a:bodyPr>
          <a:lstStyle/>
          <a:p>
            <a:pPr algn="ctr">
              <a:spcBef>
                <a:spcPct val="50000"/>
              </a:spcBef>
            </a:pPr>
            <a:r>
              <a:rPr lang="en-US" sz="800" dirty="0">
                <a:latin typeface="Calibri"/>
                <a:cs typeface="Calibri"/>
              </a:rPr>
              <a:t>[https://allmodelsarewrong.github.io/]</a:t>
            </a:r>
          </a:p>
        </p:txBody>
      </p:sp>
    </p:spTree>
    <p:extLst>
      <p:ext uri="{BB962C8B-B14F-4D97-AF65-F5344CB8AC3E}">
        <p14:creationId xmlns:p14="http://schemas.microsoft.com/office/powerpoint/2010/main" val="4021136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18DDC921-075D-A7A1-D8AC-82DC498203A9}"/>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00C528D4-8250-0298-2BD5-63462BE94F6F}"/>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Phân</a:t>
            </a:r>
            <a:r>
              <a:rPr lang="en-US" dirty="0"/>
              <a:t> </a:t>
            </a:r>
            <a:r>
              <a:rPr lang="en-US" dirty="0" err="1"/>
              <a:t>phối</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ước</a:t>
            </a:r>
            <a:r>
              <a:rPr lang="en-US" dirty="0"/>
              <a:t> </a:t>
            </a:r>
            <a:r>
              <a:rPr lang="en-US" dirty="0" err="1"/>
              <a:t>lượng</a:t>
            </a:r>
            <a:r>
              <a:rPr lang="en-US" dirty="0"/>
              <a:t> (estimators)</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469D07C9-ECB9-53DD-FA97-F7AE0C524575}"/>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14000"/>
                  </a:lnSpc>
                  <a:spcBef>
                    <a:spcPts val="0"/>
                  </a:spcBef>
                </a:pPr>
                <a:r>
                  <a:rPr lang="en-US" sz="2200" dirty="0" err="1">
                    <a:solidFill>
                      <a:schemeClr val="tx1"/>
                    </a:solidFill>
                  </a:rPr>
                  <a:t>Nếu</a:t>
                </a:r>
                <a:r>
                  <a:rPr lang="en-US" sz="2200" dirty="0">
                    <a:solidFill>
                      <a:schemeClr val="tx1"/>
                    </a:solidFill>
                  </a:rPr>
                  <a:t> ta </a:t>
                </a:r>
                <a:r>
                  <a:rPr lang="en-US" sz="2200" dirty="0" err="1">
                    <a:solidFill>
                      <a:schemeClr val="tx1"/>
                    </a:solidFill>
                  </a:rPr>
                  <a:t>lấy</a:t>
                </a:r>
                <a:r>
                  <a:rPr lang="en-US" sz="2200" dirty="0">
                    <a:solidFill>
                      <a:schemeClr val="tx1"/>
                    </a:solidFill>
                  </a:rPr>
                  <a:t> </a:t>
                </a:r>
                <a:r>
                  <a:rPr lang="en-US" sz="2200" dirty="0" err="1">
                    <a:solidFill>
                      <a:schemeClr val="tx1"/>
                    </a:solidFill>
                  </a:rPr>
                  <a:t>mẫu</a:t>
                </a:r>
                <a:r>
                  <a:rPr lang="en-US" sz="2200" dirty="0">
                    <a:solidFill>
                      <a:schemeClr val="tx1"/>
                    </a:solidFill>
                  </a:rPr>
                  <a:t> </a:t>
                </a:r>
                <a:r>
                  <a:rPr lang="en-US" sz="2200" dirty="0" err="1">
                    <a:solidFill>
                      <a:schemeClr val="tx1"/>
                    </a:solidFill>
                  </a:rPr>
                  <a:t>ngẫu</a:t>
                </a:r>
                <a:r>
                  <a:rPr lang="en-US" sz="2200" dirty="0">
                    <a:solidFill>
                      <a:schemeClr val="tx1"/>
                    </a:solidFill>
                  </a:rPr>
                  <a:t> </a:t>
                </a:r>
                <a:r>
                  <a:rPr lang="en-US" sz="2200" dirty="0" err="1">
                    <a:solidFill>
                      <a:schemeClr val="tx1"/>
                    </a:solidFill>
                  </a:rPr>
                  <a:t>nhiên</a:t>
                </a:r>
                <a:r>
                  <a:rPr lang="en-US" sz="2200" dirty="0">
                    <a:solidFill>
                      <a:schemeClr val="tx1"/>
                    </a:solidFill>
                  </a:rPr>
                  <a:t> </a:t>
                </a:r>
                <a:r>
                  <a:rPr lang="en-US" sz="2200" dirty="0" err="1">
                    <a:solidFill>
                      <a:schemeClr val="tx1"/>
                    </a:solidFill>
                  </a:rPr>
                  <a:t>rất</a:t>
                </a:r>
                <a:r>
                  <a:rPr lang="en-US" sz="2200" dirty="0">
                    <a:solidFill>
                      <a:schemeClr val="tx1"/>
                    </a:solidFill>
                  </a:rPr>
                  <a:t> </a:t>
                </a:r>
                <a:r>
                  <a:rPr lang="en-US" sz="2200" dirty="0" err="1">
                    <a:solidFill>
                      <a:schemeClr val="tx1"/>
                    </a:solidFill>
                  </a:rPr>
                  <a:t>nhiều</a:t>
                </a:r>
                <a:r>
                  <a:rPr lang="en-US" sz="2200" dirty="0">
                    <a:solidFill>
                      <a:schemeClr val="tx1"/>
                    </a:solidFill>
                  </a:rPr>
                  <a:t> </a:t>
                </a:r>
                <a:r>
                  <a:rPr lang="en-US" sz="2200" dirty="0" err="1">
                    <a:solidFill>
                      <a:schemeClr val="tx1"/>
                    </a:solidFill>
                  </a:rPr>
                  <a:t>lần</a:t>
                </a:r>
                <a:r>
                  <a:rPr lang="en-US" sz="2200" dirty="0">
                    <a:solidFill>
                      <a:schemeClr val="tx1"/>
                    </a:solidFill>
                  </a:rPr>
                  <a:t>, </a:t>
                </a:r>
                <a:r>
                  <a:rPr lang="en-US" sz="2200" dirty="0" err="1">
                    <a:solidFill>
                      <a:schemeClr val="tx1"/>
                    </a:solidFill>
                  </a:rPr>
                  <a:t>và</a:t>
                </a:r>
                <a:r>
                  <a:rPr lang="en-US" sz="2200" dirty="0">
                    <a:solidFill>
                      <a:schemeClr val="tx1"/>
                    </a:solidFill>
                  </a:rPr>
                  <a:t> </a:t>
                </a:r>
                <a:r>
                  <a:rPr lang="en-US" sz="2200" dirty="0" err="1">
                    <a:solidFill>
                      <a:schemeClr val="tx1"/>
                    </a:solidFill>
                  </a:rPr>
                  <a:t>thực</a:t>
                </a:r>
                <a:r>
                  <a:rPr lang="en-US" sz="2200" dirty="0">
                    <a:solidFill>
                      <a:schemeClr val="tx1"/>
                    </a:solidFill>
                  </a:rPr>
                  <a:t> </a:t>
                </a:r>
                <a:r>
                  <a:rPr lang="en-US" sz="2200" dirty="0" err="1">
                    <a:solidFill>
                      <a:schemeClr val="tx1"/>
                    </a:solidFill>
                  </a:rPr>
                  <a:t>hiện</a:t>
                </a:r>
                <a:r>
                  <a:rPr lang="en-US" sz="2200" dirty="0">
                    <a:solidFill>
                      <a:schemeClr val="tx1"/>
                    </a:solidFill>
                  </a:rPr>
                  <a:t> </a:t>
                </a:r>
                <a:r>
                  <a:rPr lang="en-US" sz="2200" dirty="0" err="1">
                    <a:solidFill>
                      <a:schemeClr val="tx1"/>
                    </a:solidFill>
                  </a:rPr>
                  <a:t>ước</a:t>
                </a:r>
                <a:r>
                  <a:rPr lang="en-US" sz="2200" dirty="0">
                    <a:solidFill>
                      <a:schemeClr val="tx1"/>
                    </a:solidFill>
                  </a:rPr>
                  <a:t> </a:t>
                </a:r>
                <a:r>
                  <a:rPr lang="en-US" sz="2200" dirty="0" err="1">
                    <a:solidFill>
                      <a:schemeClr val="tx1"/>
                    </a:solidFill>
                  </a:rPr>
                  <a:t>lượng</a:t>
                </a:r>
                <a:r>
                  <a:rPr lang="en-US" sz="2200" dirty="0">
                    <a:solidFill>
                      <a:schemeClr val="tx1"/>
                    </a:solidFill>
                  </a:rPr>
                  <a:t> </a:t>
                </a:r>
                <a:r>
                  <a:rPr lang="en-US" sz="2200" dirty="0" err="1">
                    <a:solidFill>
                      <a:schemeClr val="tx1"/>
                    </a:solidFill>
                  </a:rPr>
                  <a:t>trên</a:t>
                </a:r>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mẫu</a:t>
                </a:r>
                <a:r>
                  <a:rPr lang="en-US" sz="2200" dirty="0">
                    <a:solidFill>
                      <a:schemeClr val="tx1"/>
                    </a:solidFill>
                  </a:rPr>
                  <a:t> </a:t>
                </a:r>
                <a:r>
                  <a:rPr lang="en-US" sz="2200" dirty="0" err="1">
                    <a:solidFill>
                      <a:schemeClr val="tx1"/>
                    </a:solidFill>
                  </a:rPr>
                  <a:t>ngẫu</a:t>
                </a:r>
                <a:r>
                  <a:rPr lang="en-US" sz="2200" dirty="0">
                    <a:solidFill>
                      <a:schemeClr val="tx1"/>
                    </a:solidFill>
                  </a:rPr>
                  <a:t> </a:t>
                </a:r>
                <a:r>
                  <a:rPr lang="en-US" sz="2200" dirty="0" err="1">
                    <a:solidFill>
                      <a:schemeClr val="tx1"/>
                    </a:solidFill>
                  </a:rPr>
                  <a:t>nhiên</a:t>
                </a:r>
                <a:r>
                  <a:rPr lang="en-US" sz="2200" dirty="0">
                    <a:solidFill>
                      <a:schemeClr val="tx1"/>
                    </a:solidFill>
                  </a:rPr>
                  <a:t> </a:t>
                </a:r>
                <a:r>
                  <a:rPr lang="en-US" sz="2200" dirty="0" err="1">
                    <a:solidFill>
                      <a:schemeClr val="tx1"/>
                    </a:solidFill>
                  </a:rPr>
                  <a:t>này</a:t>
                </a:r>
                <a:r>
                  <a:rPr lang="en-US" sz="2200" dirty="0">
                    <a:solidFill>
                      <a:schemeClr val="tx1"/>
                    </a:solidFill>
                  </a:rPr>
                  <a:t>, ta </a:t>
                </a:r>
                <a:r>
                  <a:rPr lang="en-US" sz="2200" dirty="0" err="1">
                    <a:solidFill>
                      <a:schemeClr val="tx1"/>
                    </a:solidFill>
                  </a:rPr>
                  <a:t>có</a:t>
                </a:r>
                <a:r>
                  <a:rPr lang="en-US" sz="2200" dirty="0">
                    <a:solidFill>
                      <a:schemeClr val="tx1"/>
                    </a:solidFill>
                  </a:rPr>
                  <a:t> </a:t>
                </a:r>
                <a:r>
                  <a:rPr lang="en-US" sz="2200" dirty="0" err="1">
                    <a:solidFill>
                      <a:schemeClr val="tx1"/>
                    </a:solidFill>
                  </a:rPr>
                  <a:t>thể</a:t>
                </a:r>
                <a:r>
                  <a:rPr lang="en-US" sz="2200" dirty="0">
                    <a:solidFill>
                      <a:schemeClr val="tx1"/>
                    </a:solidFill>
                  </a:rPr>
                  <a:t> </a:t>
                </a:r>
                <a:r>
                  <a:rPr lang="en-US" sz="2200" dirty="0" err="1">
                    <a:solidFill>
                      <a:schemeClr val="tx1"/>
                    </a:solidFill>
                  </a:rPr>
                  <a:t>trực</a:t>
                </a:r>
                <a:r>
                  <a:rPr lang="en-US" sz="2200" dirty="0">
                    <a:solidFill>
                      <a:schemeClr val="tx1"/>
                    </a:solidFill>
                  </a:rPr>
                  <a:t> </a:t>
                </a:r>
                <a:r>
                  <a:rPr lang="en-US" sz="2200" dirty="0" err="1">
                    <a:solidFill>
                      <a:schemeClr val="tx1"/>
                    </a:solidFill>
                  </a:rPr>
                  <a:t>quan</a:t>
                </a:r>
                <a:r>
                  <a:rPr lang="en-US" sz="2200" dirty="0">
                    <a:solidFill>
                      <a:schemeClr val="tx1"/>
                    </a:solidFill>
                  </a:rPr>
                  <a:t> </a:t>
                </a:r>
                <a:r>
                  <a:rPr lang="en-US" sz="2200" dirty="0" err="1">
                    <a:solidFill>
                      <a:schemeClr val="tx1"/>
                    </a:solidFill>
                  </a:rPr>
                  <a:t>hóa</a:t>
                </a:r>
                <a:r>
                  <a:rPr lang="en-US" sz="2200" dirty="0">
                    <a:solidFill>
                      <a:schemeClr val="tx1"/>
                    </a:solidFill>
                  </a:rPr>
                  <a:t> </a:t>
                </a:r>
                <a:r>
                  <a:rPr lang="en-US" sz="2200" dirty="0" err="1">
                    <a:solidFill>
                      <a:schemeClr val="tx1"/>
                    </a:solidFill>
                  </a:rPr>
                  <a:t>phân</a:t>
                </a:r>
                <a:r>
                  <a:rPr lang="en-US" sz="2200" dirty="0">
                    <a:solidFill>
                      <a:schemeClr val="tx1"/>
                    </a:solidFill>
                  </a:rPr>
                  <a:t> </a:t>
                </a:r>
                <a:r>
                  <a:rPr lang="en-US" sz="2200" dirty="0" err="1">
                    <a:solidFill>
                      <a:schemeClr val="tx1"/>
                    </a:solidFill>
                  </a:rPr>
                  <a:t>phối</a:t>
                </a:r>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giá</a:t>
                </a:r>
                <a:r>
                  <a:rPr lang="en-US" sz="2200" dirty="0">
                    <a:solidFill>
                      <a:schemeClr val="tx1"/>
                    </a:solidFill>
                  </a:rPr>
                  <a:t> </a:t>
                </a:r>
                <a:r>
                  <a:rPr lang="en-US" sz="2200" dirty="0" err="1">
                    <a:solidFill>
                      <a:schemeClr val="tx1"/>
                    </a:solidFill>
                  </a:rPr>
                  <a:t>trị</a:t>
                </a:r>
                <a:r>
                  <a:rPr lang="en-US" sz="2200" dirty="0">
                    <a:solidFill>
                      <a:schemeClr val="tx1"/>
                    </a:solidFill>
                  </a:rPr>
                  <a:t> </a:t>
                </a:r>
                <a:r>
                  <a:rPr lang="en-US" sz="2200" dirty="0" err="1">
                    <a:solidFill>
                      <a:schemeClr val="tx1"/>
                    </a:solidFill>
                  </a:rPr>
                  <a:t>ước</a:t>
                </a:r>
                <a:r>
                  <a:rPr lang="en-US" sz="2200" dirty="0">
                    <a:solidFill>
                      <a:schemeClr val="tx1"/>
                    </a:solidFill>
                  </a:rPr>
                  <a:t> </a:t>
                </a:r>
                <a:r>
                  <a:rPr lang="en-US" sz="2200" dirty="0" err="1">
                    <a:solidFill>
                      <a:schemeClr val="tx1"/>
                    </a:solidFill>
                  </a:rPr>
                  <a:t>lượng</a:t>
                </a:r>
                <a:r>
                  <a:rPr lang="en-US" sz="2200" dirty="0">
                    <a:solidFill>
                      <a:schemeClr val="tx1"/>
                    </a:solidFill>
                  </a:rPr>
                  <a:t> </a:t>
                </a:r>
                <a14:m>
                  <m:oMath xmlns:m="http://schemas.openxmlformats.org/officeDocument/2006/math">
                    <m:acc>
                      <m:accPr>
                        <m:chr m:val="̂"/>
                        <m:ctrlPr>
                          <a:rPr lang="en-US" sz="2200" i="1" smtClean="0">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oMath>
                </a14:m>
                <a:r>
                  <a:rPr lang="en-US" sz="2200" dirty="0">
                    <a:solidFill>
                      <a:schemeClr val="tx1"/>
                    </a:solidFill>
                  </a:rPr>
                  <a:t> </a:t>
                </a:r>
                <a:r>
                  <a:rPr lang="en-US" sz="2200" dirty="0" err="1">
                    <a:solidFill>
                      <a:schemeClr val="tx1"/>
                    </a:solidFill>
                  </a:rPr>
                  <a:t>như</a:t>
                </a:r>
                <a:r>
                  <a:rPr lang="en-US" sz="2200" dirty="0">
                    <a:solidFill>
                      <a:schemeClr val="tx1"/>
                    </a:solidFill>
                  </a:rPr>
                  <a:t> </a:t>
                </a:r>
                <a:r>
                  <a:rPr lang="en-US" sz="2200" dirty="0" err="1">
                    <a:solidFill>
                      <a:schemeClr val="tx1"/>
                    </a:solidFill>
                  </a:rPr>
                  <a:t>sau</a:t>
                </a:r>
                <a:r>
                  <a:rPr lang="en-US" sz="2200" dirty="0">
                    <a:solidFill>
                      <a:schemeClr val="tx1"/>
                    </a:solidFill>
                  </a:rPr>
                  <a:t>:</a:t>
                </a: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a:p>
                <a:pPr marL="177800" indent="0">
                  <a:lnSpc>
                    <a:spcPct val="100000"/>
                  </a:lnSpc>
                  <a:spcBef>
                    <a:spcPts val="0"/>
                  </a:spcBef>
                  <a:buNone/>
                </a:pPr>
                <a:endParaRPr lang="en-US" sz="2200" dirty="0"/>
              </a:p>
              <a:p>
                <a:pPr marL="635000" indent="-457200">
                  <a:lnSpc>
                    <a:spcPct val="150000"/>
                  </a:lnSpc>
                  <a:spcBef>
                    <a:spcPts val="0"/>
                  </a:spcBef>
                </a:pPr>
                <a:r>
                  <a:rPr lang="en-US" sz="2200" dirty="0" err="1"/>
                  <a:t>Một</a:t>
                </a:r>
                <a:r>
                  <a:rPr lang="en-US" sz="2200" dirty="0"/>
                  <a:t> </a:t>
                </a:r>
                <a:r>
                  <a:rPr lang="en-US" sz="2200" dirty="0" err="1"/>
                  <a:t>số</a:t>
                </a:r>
                <a:r>
                  <a:rPr lang="en-US" sz="2200" dirty="0"/>
                  <a:t> </a:t>
                </a:r>
                <a:r>
                  <a:rPr lang="en-US" sz="2200" dirty="0" err="1"/>
                  <a:t>giá</a:t>
                </a:r>
                <a:r>
                  <a:rPr lang="en-US" sz="2200" dirty="0"/>
                  <a:t> </a:t>
                </a:r>
                <a:r>
                  <a:rPr lang="en-US" sz="2200" dirty="0" err="1"/>
                  <a:t>trị</a:t>
                </a:r>
                <a:r>
                  <a:rPr lang="en-US" sz="2200" dirty="0"/>
                  <a:t> </a:t>
                </a:r>
                <a:r>
                  <a:rPr lang="en-US" sz="2200" dirty="0" err="1"/>
                  <a:t>ước</a:t>
                </a:r>
                <a:r>
                  <a:rPr lang="en-US" sz="2200" dirty="0"/>
                  <a:t> </a:t>
                </a:r>
                <a:r>
                  <a:rPr lang="en-US" sz="2200" dirty="0" err="1"/>
                  <a:t>lượng</a:t>
                </a:r>
                <a:r>
                  <a:rPr lang="en-US" sz="2200" dirty="0"/>
                  <a:t> </a:t>
                </a:r>
                <a14:m>
                  <m:oMath xmlns:m="http://schemas.openxmlformats.org/officeDocument/2006/math">
                    <m:sSub>
                      <m:sSubPr>
                        <m:ctrlPr>
                          <a:rPr lang="en-US" sz="2200" i="1" smtClean="0">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e>
                      <m:sub>
                        <m:r>
                          <a:rPr lang="en-US" sz="2200" b="0" i="1" smtClean="0">
                            <a:latin typeface="Cambria Math" panose="02040503050406030204" pitchFamily="18" charset="0"/>
                          </a:rPr>
                          <m:t>𝑘</m:t>
                        </m:r>
                      </m:sub>
                    </m:sSub>
                  </m:oMath>
                </a14:m>
                <a:r>
                  <a:rPr lang="en-US" sz="2200" dirty="0"/>
                  <a:t> </a:t>
                </a:r>
                <a:r>
                  <a:rPr lang="en-US" sz="2200" dirty="0" err="1"/>
                  <a:t>gần</a:t>
                </a:r>
                <a:r>
                  <a:rPr lang="en-US" sz="2200" dirty="0"/>
                  <a:t> </a:t>
                </a:r>
                <a:r>
                  <a:rPr lang="en-US" sz="2200" dirty="0" err="1"/>
                  <a:t>với</a:t>
                </a:r>
                <a:r>
                  <a:rPr lang="en-US" sz="2200" dirty="0"/>
                  <a:t> </a:t>
                </a:r>
                <a:r>
                  <a:rPr lang="en-US" sz="2200" dirty="0" err="1"/>
                  <a:t>giá</a:t>
                </a:r>
                <a:r>
                  <a:rPr lang="en-US" sz="2200" dirty="0"/>
                  <a:t> </a:t>
                </a:r>
                <a:r>
                  <a:rPr lang="en-US" sz="2200" dirty="0" err="1"/>
                  <a:t>trị</a:t>
                </a:r>
                <a:r>
                  <a:rPr lang="en-US" sz="2200" dirty="0"/>
                  <a:t> </a:t>
                </a:r>
                <a:r>
                  <a:rPr lang="en-US" sz="2200" dirty="0" err="1"/>
                  <a:t>thực</a:t>
                </a:r>
                <a:r>
                  <a:rPr lang="en-US" sz="2200" dirty="0"/>
                  <a:t> </a:t>
                </a:r>
                <a:r>
                  <a:rPr lang="en-US" sz="2200" dirty="0" err="1"/>
                  <a:t>sự</a:t>
                </a:r>
                <a:r>
                  <a:rPr lang="en-US" sz="2200" dirty="0"/>
                  <a:t> </a:t>
                </a:r>
                <a14:m>
                  <m:oMath xmlns:m="http://schemas.openxmlformats.org/officeDocument/2006/math">
                    <m:r>
                      <a:rPr lang="en-US" sz="2200" i="1">
                        <a:latin typeface="Cambria Math" panose="02040503050406030204" pitchFamily="18" charset="0"/>
                        <a:ea typeface="Cambria Math" panose="02040503050406030204" pitchFamily="18" charset="0"/>
                      </a:rPr>
                      <m:t>𝜃</m:t>
                    </m:r>
                  </m:oMath>
                </a14:m>
                <a:r>
                  <a:rPr lang="en-US" sz="2200" dirty="0"/>
                  <a:t>.</a:t>
                </a:r>
              </a:p>
              <a:p>
                <a:pPr marL="635000" indent="-457200">
                  <a:lnSpc>
                    <a:spcPct val="150000"/>
                  </a:lnSpc>
                  <a:spcBef>
                    <a:spcPts val="0"/>
                  </a:spcBef>
                </a:pPr>
                <a:r>
                  <a:rPr lang="en-US" sz="2200" dirty="0"/>
                  <a:t>Một </a:t>
                </a:r>
                <a:r>
                  <a:rPr lang="en-US" sz="2200" dirty="0" err="1"/>
                  <a:t>số</a:t>
                </a:r>
                <a:r>
                  <a:rPr lang="en-US" sz="2200" dirty="0"/>
                  <a:t> </a:t>
                </a:r>
                <a:r>
                  <a:rPr lang="en-US" sz="2200" dirty="0" err="1"/>
                  <a:t>giá</a:t>
                </a:r>
                <a:r>
                  <a:rPr lang="en-US" sz="2200" dirty="0"/>
                  <a:t> </a:t>
                </a:r>
                <a:r>
                  <a:rPr lang="en-US" sz="2200" dirty="0" err="1"/>
                  <a:t>trị</a:t>
                </a:r>
                <a:r>
                  <a:rPr lang="en-US" sz="2200" dirty="0"/>
                  <a:t> </a:t>
                </a:r>
                <a:r>
                  <a:rPr lang="en-US" sz="2200" dirty="0" err="1"/>
                  <a:t>ước</a:t>
                </a:r>
                <a:r>
                  <a:rPr lang="en-US" sz="2200" dirty="0"/>
                  <a:t> </a:t>
                </a:r>
                <a:r>
                  <a:rPr lang="en-US" sz="2200" dirty="0" err="1"/>
                  <a:t>lượng</a:t>
                </a:r>
                <a:r>
                  <a:rPr lang="en-US" sz="2200" dirty="0"/>
                  <a:t> </a:t>
                </a:r>
                <a14:m>
                  <m:oMath xmlns:m="http://schemas.openxmlformats.org/officeDocument/2006/math">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e>
                      <m:sub>
                        <m:r>
                          <a:rPr lang="en-US" sz="2200" i="1">
                            <a:latin typeface="Cambria Math" panose="02040503050406030204" pitchFamily="18" charset="0"/>
                          </a:rPr>
                          <m:t>𝑘</m:t>
                        </m:r>
                      </m:sub>
                    </m:sSub>
                  </m:oMath>
                </a14:m>
                <a:r>
                  <a:rPr lang="en-US" sz="2200" dirty="0"/>
                  <a:t> </a:t>
                </a:r>
                <a:r>
                  <a:rPr lang="en-US" sz="2200" dirty="0" err="1"/>
                  <a:t>cách</a:t>
                </a:r>
                <a:r>
                  <a:rPr lang="en-US" sz="2200" dirty="0"/>
                  <a:t> xa </a:t>
                </a:r>
                <a:r>
                  <a:rPr lang="en-US" sz="2200" dirty="0" err="1"/>
                  <a:t>giá</a:t>
                </a:r>
                <a:r>
                  <a:rPr lang="en-US" sz="2200" dirty="0"/>
                  <a:t> </a:t>
                </a:r>
                <a:r>
                  <a:rPr lang="en-US" sz="2200" dirty="0" err="1"/>
                  <a:t>trị</a:t>
                </a:r>
                <a:r>
                  <a:rPr lang="en-US" sz="2200" dirty="0"/>
                  <a:t> </a:t>
                </a:r>
                <a:r>
                  <a:rPr lang="en-US" sz="2200" dirty="0" err="1"/>
                  <a:t>thực</a:t>
                </a:r>
                <a:r>
                  <a:rPr lang="en-US" sz="2200" dirty="0"/>
                  <a:t> </a:t>
                </a:r>
                <a:r>
                  <a:rPr lang="en-US" sz="2200" dirty="0" err="1"/>
                  <a:t>sự</a:t>
                </a:r>
                <a:r>
                  <a:rPr lang="en-US" sz="2200" dirty="0"/>
                  <a:t> </a:t>
                </a:r>
                <a14:m>
                  <m:oMath xmlns:m="http://schemas.openxmlformats.org/officeDocument/2006/math">
                    <m:r>
                      <a:rPr lang="en-US" sz="2200" i="1">
                        <a:latin typeface="Cambria Math" panose="02040503050406030204" pitchFamily="18" charset="0"/>
                        <a:ea typeface="Cambria Math" panose="02040503050406030204" pitchFamily="18" charset="0"/>
                      </a:rPr>
                      <m:t>𝜃</m:t>
                    </m:r>
                  </m:oMath>
                </a14:m>
                <a:r>
                  <a:rPr lang="en-US" sz="2200" dirty="0"/>
                  <a:t>.</a:t>
                </a:r>
              </a:p>
            </p:txBody>
          </p:sp>
        </mc:Choice>
        <mc:Fallback xmlns="">
          <p:sp>
            <p:nvSpPr>
              <p:cNvPr id="374" name="Google Shape;374;p5">
                <a:extLst>
                  <a:ext uri="{FF2B5EF4-FFF2-40B4-BE49-F238E27FC236}">
                    <a16:creationId xmlns:a16="http://schemas.microsoft.com/office/drawing/2014/main" id="{469D07C9-ECB9-53DD-FA97-F7AE0C524575}"/>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t="-1587" r="-68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335AD3C4-2747-A849-D5BB-F1828A848681}"/>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D90616A1-32C5-B0F8-40C3-B4592DD87E52}"/>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26</a:t>
            </a:fld>
            <a:endParaRPr/>
          </a:p>
        </p:txBody>
      </p:sp>
      <p:pic>
        <p:nvPicPr>
          <p:cNvPr id="3" name="Graphic 2">
            <a:extLst>
              <a:ext uri="{FF2B5EF4-FFF2-40B4-BE49-F238E27FC236}">
                <a16:creationId xmlns:a16="http://schemas.microsoft.com/office/drawing/2014/main" id="{85C6B5B8-7C19-32CD-3EB3-C30F3572B41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598502" y="1978541"/>
            <a:ext cx="4303028" cy="2900918"/>
          </a:xfrm>
          <a:prstGeom prst="rect">
            <a:avLst/>
          </a:prstGeom>
        </p:spPr>
      </p:pic>
      <p:sp>
        <p:nvSpPr>
          <p:cNvPr id="2" name="TextBox 1">
            <a:extLst>
              <a:ext uri="{FF2B5EF4-FFF2-40B4-BE49-F238E27FC236}">
                <a16:creationId xmlns:a16="http://schemas.microsoft.com/office/drawing/2014/main" id="{8027A00F-9E3C-E325-6984-08A82130BDFF}"/>
              </a:ext>
            </a:extLst>
          </p:cNvPr>
          <p:cNvSpPr txBox="1"/>
          <p:nvPr/>
        </p:nvSpPr>
        <p:spPr>
          <a:xfrm>
            <a:off x="7901530" y="4204043"/>
            <a:ext cx="2244628" cy="215444"/>
          </a:xfrm>
          <a:prstGeom prst="rect">
            <a:avLst/>
          </a:prstGeom>
          <a:noFill/>
        </p:spPr>
        <p:txBody>
          <a:bodyPr wrap="square">
            <a:spAutoFit/>
          </a:bodyPr>
          <a:lstStyle/>
          <a:p>
            <a:pPr algn="ctr">
              <a:spcBef>
                <a:spcPct val="50000"/>
              </a:spcBef>
            </a:pPr>
            <a:r>
              <a:rPr lang="en-US" sz="800" dirty="0">
                <a:latin typeface="Calibri"/>
                <a:cs typeface="Calibri"/>
              </a:rPr>
              <a:t>[https://allmodelsarewrong.github.io/]</a:t>
            </a:r>
          </a:p>
        </p:txBody>
      </p:sp>
    </p:spTree>
    <p:extLst>
      <p:ext uri="{BB962C8B-B14F-4D97-AF65-F5344CB8AC3E}">
        <p14:creationId xmlns:p14="http://schemas.microsoft.com/office/powerpoint/2010/main" val="258370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8A12C497-A31E-9384-A25F-C5594EAF0619}"/>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01E05616-6DC3-35B8-863D-E6859D09C8D4}"/>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Phân</a:t>
            </a:r>
            <a:r>
              <a:rPr lang="en-US" dirty="0"/>
              <a:t> </a:t>
            </a:r>
            <a:r>
              <a:rPr lang="en-US" dirty="0" err="1"/>
              <a:t>phối</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ước</a:t>
            </a:r>
            <a:r>
              <a:rPr lang="en-US" dirty="0"/>
              <a:t> </a:t>
            </a:r>
            <a:r>
              <a:rPr lang="en-US" dirty="0" err="1"/>
              <a:t>lượng</a:t>
            </a:r>
            <a:r>
              <a:rPr lang="en-US" dirty="0"/>
              <a:t> (estimators)</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DEE1A546-42E5-24CD-3553-3D1707E9FEB4}"/>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14000"/>
                  </a:lnSpc>
                  <a:spcBef>
                    <a:spcPts val="0"/>
                  </a:spcBef>
                </a:pPr>
                <a:r>
                  <a:rPr lang="en-US" sz="2200" dirty="0">
                    <a:solidFill>
                      <a:schemeClr val="tx1"/>
                    </a:solidFill>
                  </a:rPr>
                  <a:t>Phân </a:t>
                </a:r>
                <a:r>
                  <a:rPr lang="en-US" sz="2200" dirty="0" err="1">
                    <a:solidFill>
                      <a:schemeClr val="tx1"/>
                    </a:solidFill>
                  </a:rPr>
                  <a:t>phối</a:t>
                </a:r>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giá</a:t>
                </a:r>
                <a:r>
                  <a:rPr lang="en-US" sz="2200" dirty="0">
                    <a:solidFill>
                      <a:schemeClr val="tx1"/>
                    </a:solidFill>
                  </a:rPr>
                  <a:t> </a:t>
                </a:r>
                <a:r>
                  <a:rPr lang="en-US" sz="2200" dirty="0" err="1">
                    <a:solidFill>
                      <a:schemeClr val="tx1"/>
                    </a:solidFill>
                  </a:rPr>
                  <a:t>trị</a:t>
                </a:r>
                <a:r>
                  <a:rPr lang="en-US" sz="2200" dirty="0">
                    <a:solidFill>
                      <a:schemeClr val="tx1"/>
                    </a:solidFill>
                  </a:rPr>
                  <a:t> </a:t>
                </a:r>
                <a:r>
                  <a:rPr lang="en-US" sz="2200" dirty="0" err="1">
                    <a:solidFill>
                      <a:schemeClr val="tx1"/>
                    </a:solidFill>
                  </a:rPr>
                  <a:t>ước</a:t>
                </a:r>
                <a:r>
                  <a:rPr lang="en-US" sz="2200" dirty="0">
                    <a:solidFill>
                      <a:schemeClr val="tx1"/>
                    </a:solidFill>
                  </a:rPr>
                  <a:t> </a:t>
                </a:r>
                <a:r>
                  <a:rPr lang="en-US" sz="2200" dirty="0" err="1">
                    <a:solidFill>
                      <a:schemeClr val="tx1"/>
                    </a:solidFill>
                  </a:rPr>
                  <a:t>lượng</a:t>
                </a:r>
                <a:r>
                  <a:rPr lang="en-US" sz="2200" dirty="0">
                    <a:solidFill>
                      <a:schemeClr val="tx1"/>
                    </a:solidFill>
                  </a:rPr>
                  <a:t> </a:t>
                </a:r>
                <a14:m>
                  <m:oMath xmlns:m="http://schemas.openxmlformats.org/officeDocument/2006/math">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e>
                      <m:sub>
                        <m:r>
                          <a:rPr lang="en-US" sz="2200" i="1">
                            <a:latin typeface="Cambria Math" panose="02040503050406030204" pitchFamily="18" charset="0"/>
                          </a:rPr>
                          <m:t>𝑘</m:t>
                        </m:r>
                      </m:sub>
                    </m:sSub>
                  </m:oMath>
                </a14:m>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rgbClr val="FF0000"/>
                    </a:solidFill>
                  </a:rPr>
                  <a:t>kỳ</a:t>
                </a:r>
                <a:r>
                  <a:rPr lang="en-US" sz="2200" dirty="0">
                    <a:solidFill>
                      <a:srgbClr val="FF0000"/>
                    </a:solidFill>
                  </a:rPr>
                  <a:t> </a:t>
                </a:r>
                <a:r>
                  <a:rPr lang="en-US" sz="2200" dirty="0" err="1">
                    <a:solidFill>
                      <a:srgbClr val="FF0000"/>
                    </a:solidFill>
                  </a:rPr>
                  <a:t>vọng</a:t>
                </a:r>
                <a:r>
                  <a:rPr lang="en-US" sz="2200" dirty="0">
                    <a:solidFill>
                      <a:srgbClr val="FF0000"/>
                    </a:solidFill>
                  </a:rPr>
                  <a:t> (expected value)</a:t>
                </a:r>
                <a:r>
                  <a:rPr lang="en-US" sz="2200" dirty="0">
                    <a:solidFill>
                      <a:schemeClr val="tx1"/>
                    </a:solidFill>
                  </a:rPr>
                  <a:t> </a:t>
                </a:r>
                <a14:m>
                  <m:oMath xmlns:m="http://schemas.openxmlformats.org/officeDocument/2006/math">
                    <m:r>
                      <a:rPr lang="en-US" sz="2200" i="1" smtClean="0">
                        <a:solidFill>
                          <a:schemeClr val="tx1"/>
                        </a:solidFill>
                        <a:latin typeface="Cambria Math" panose="02040503050406030204" pitchFamily="18" charset="0"/>
                        <a:ea typeface="Cambria Math" panose="02040503050406030204" pitchFamily="18" charset="0"/>
                      </a:rPr>
                      <m:t>𝔼</m:t>
                    </m:r>
                    <m:r>
                      <a:rPr lang="en-US" sz="2200" b="0" i="1" smtClean="0">
                        <a:solidFill>
                          <a:schemeClr val="tx1"/>
                        </a:solidFill>
                        <a:latin typeface="Cambria Math" panose="02040503050406030204" pitchFamily="18" charset="0"/>
                        <a:ea typeface="Cambria Math" panose="02040503050406030204" pitchFamily="18" charset="0"/>
                      </a:rPr>
                      <m:t>(</m:t>
                    </m:r>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r>
                      <a:rPr lang="en-US" sz="2200" b="0" i="1" smtClean="0">
                        <a:latin typeface="Cambria Math" panose="02040503050406030204" pitchFamily="18" charset="0"/>
                        <a:ea typeface="Cambria Math" panose="02040503050406030204" pitchFamily="18" charset="0"/>
                      </a:rPr>
                      <m:t>)</m:t>
                    </m:r>
                  </m:oMath>
                </a14:m>
                <a:r>
                  <a:rPr lang="en-US" sz="2200" dirty="0">
                    <a:solidFill>
                      <a:schemeClr val="tx1"/>
                    </a:solidFill>
                  </a:rPr>
                  <a:t> </a:t>
                </a:r>
                <a:r>
                  <a:rPr lang="en-US" sz="2200" dirty="0" err="1">
                    <a:solidFill>
                      <a:schemeClr val="tx1"/>
                    </a:solidFill>
                  </a:rPr>
                  <a:t>và</a:t>
                </a:r>
                <a:r>
                  <a:rPr lang="en-US" sz="2200" dirty="0">
                    <a:solidFill>
                      <a:schemeClr val="tx1"/>
                    </a:solidFill>
                  </a:rPr>
                  <a:t> </a:t>
                </a:r>
                <a:r>
                  <a:rPr lang="en-US" sz="2200" dirty="0" err="1">
                    <a:solidFill>
                      <a:srgbClr val="0072FF"/>
                    </a:solidFill>
                  </a:rPr>
                  <a:t>phương</a:t>
                </a:r>
                <a:r>
                  <a:rPr lang="en-US" sz="2200" dirty="0">
                    <a:solidFill>
                      <a:srgbClr val="0072FF"/>
                    </a:solidFill>
                  </a:rPr>
                  <a:t> </a:t>
                </a:r>
                <a:r>
                  <a:rPr lang="en-US" sz="2200" dirty="0" err="1">
                    <a:solidFill>
                      <a:srgbClr val="0072FF"/>
                    </a:solidFill>
                  </a:rPr>
                  <a:t>sai</a:t>
                </a:r>
                <a:r>
                  <a:rPr lang="en-US" sz="2200" dirty="0">
                    <a:solidFill>
                      <a:srgbClr val="0072FF"/>
                    </a:solidFill>
                  </a:rPr>
                  <a:t> (variance)</a:t>
                </a:r>
                <a:r>
                  <a:rPr lang="en-US" sz="2200" dirty="0">
                    <a:solidFill>
                      <a:schemeClr val="tx1"/>
                    </a:solidFill>
                  </a:rPr>
                  <a:t> </a:t>
                </a:r>
                <a14:m>
                  <m:oMath xmlns:m="http://schemas.openxmlformats.org/officeDocument/2006/math">
                    <m:r>
                      <a:rPr lang="en-US" sz="2200" b="0" i="1" smtClean="0">
                        <a:solidFill>
                          <a:schemeClr val="tx1"/>
                        </a:solidFill>
                        <a:latin typeface="Cambria Math" panose="02040503050406030204" pitchFamily="18" charset="0"/>
                      </a:rPr>
                      <m:t>𝑣𝑎𝑟</m:t>
                    </m:r>
                    <m:r>
                      <a:rPr lang="en-US" sz="2200" b="0" i="1" smtClean="0">
                        <a:solidFill>
                          <a:schemeClr val="tx1"/>
                        </a:solidFill>
                        <a:latin typeface="Cambria Math" panose="02040503050406030204" pitchFamily="18" charset="0"/>
                      </a:rPr>
                      <m:t>(</m:t>
                    </m:r>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r>
                      <a:rPr lang="en-US" sz="2200" b="0" i="1" smtClean="0">
                        <a:latin typeface="Cambria Math" panose="02040503050406030204" pitchFamily="18" charset="0"/>
                        <a:ea typeface="Cambria Math" panose="02040503050406030204" pitchFamily="18" charset="0"/>
                      </a:rPr>
                      <m:t>)</m:t>
                    </m:r>
                  </m:oMath>
                </a14:m>
                <a:r>
                  <a:rPr lang="en-US" sz="2200" dirty="0">
                    <a:solidFill>
                      <a:schemeClr val="tx1"/>
                    </a:solidFill>
                  </a:rPr>
                  <a:t>.</a:t>
                </a: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a:p>
                <a:pPr marL="177800" indent="0">
                  <a:lnSpc>
                    <a:spcPct val="100000"/>
                  </a:lnSpc>
                  <a:spcBef>
                    <a:spcPts val="0"/>
                  </a:spcBef>
                  <a:buNone/>
                </a:pPr>
                <a:endParaRPr lang="en-US" sz="2200" dirty="0"/>
              </a:p>
              <a:p>
                <a:pPr marL="635000" indent="-457200">
                  <a:lnSpc>
                    <a:spcPct val="150000"/>
                  </a:lnSpc>
                  <a:spcBef>
                    <a:spcPts val="0"/>
                  </a:spcBef>
                </a:pPr>
                <a:r>
                  <a:rPr lang="en-US" sz="2200" dirty="0" err="1"/>
                  <a:t>Các</a:t>
                </a:r>
                <a:r>
                  <a:rPr lang="en-US" sz="2200" dirty="0"/>
                  <a:t> </a:t>
                </a:r>
                <a:r>
                  <a:rPr lang="en-US" sz="2200" dirty="0" err="1"/>
                  <a:t>giá</a:t>
                </a:r>
                <a:r>
                  <a:rPr lang="en-US" sz="2200" dirty="0"/>
                  <a:t> </a:t>
                </a:r>
                <a:r>
                  <a:rPr lang="en-US" sz="2200" dirty="0" err="1"/>
                  <a:t>trị</a:t>
                </a:r>
                <a:r>
                  <a:rPr lang="en-US" sz="2200" dirty="0"/>
                  <a:t> </a:t>
                </a:r>
                <a:r>
                  <a:rPr lang="en-US" sz="2200" dirty="0" err="1"/>
                  <a:t>ước</a:t>
                </a:r>
                <a:r>
                  <a:rPr lang="en-US" sz="2200" dirty="0"/>
                  <a:t> </a:t>
                </a:r>
                <a:r>
                  <a:rPr lang="en-US" sz="2200" dirty="0" err="1"/>
                  <a:t>lượng</a:t>
                </a:r>
                <a:r>
                  <a:rPr lang="en-US" sz="2200" dirty="0"/>
                  <a:t>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oMath>
                </a14:m>
                <a:r>
                  <a:rPr lang="en-US" sz="2200" dirty="0"/>
                  <a:t> </a:t>
                </a:r>
                <a:r>
                  <a:rPr lang="en-US" sz="2200" dirty="0" err="1"/>
                  <a:t>có</a:t>
                </a:r>
                <a:r>
                  <a:rPr lang="en-US" sz="2200" dirty="0"/>
                  <a:t> gần </a:t>
                </a:r>
                <a:r>
                  <a:rPr lang="en-US" sz="2200" dirty="0" err="1"/>
                  <a:t>với</a:t>
                </a:r>
                <a:r>
                  <a:rPr lang="en-US" sz="2200" dirty="0"/>
                  <a:t> </a:t>
                </a:r>
                <a:r>
                  <a:rPr lang="en-US" sz="2200" dirty="0" err="1"/>
                  <a:t>giá</a:t>
                </a:r>
                <a:r>
                  <a:rPr lang="en-US" sz="2200" dirty="0"/>
                  <a:t> </a:t>
                </a:r>
                <a:r>
                  <a:rPr lang="en-US" sz="2200" dirty="0" err="1"/>
                  <a:t>trị</a:t>
                </a:r>
                <a:r>
                  <a:rPr lang="en-US" sz="2200" dirty="0"/>
                  <a:t> </a:t>
                </a:r>
                <a:r>
                  <a:rPr lang="en-US" sz="2200" dirty="0" err="1"/>
                  <a:t>thực</a:t>
                </a:r>
                <a:r>
                  <a:rPr lang="en-US" sz="2200" dirty="0"/>
                  <a:t> </a:t>
                </a:r>
                <a:r>
                  <a:rPr lang="en-US" sz="2200" dirty="0" err="1"/>
                  <a:t>sự</a:t>
                </a:r>
                <a:r>
                  <a:rPr lang="en-US" sz="2200" dirty="0"/>
                  <a:t> </a:t>
                </a:r>
                <a14:m>
                  <m:oMath xmlns:m="http://schemas.openxmlformats.org/officeDocument/2006/math">
                    <m:r>
                      <a:rPr lang="en-US" sz="2200" i="1">
                        <a:latin typeface="Cambria Math" panose="02040503050406030204" pitchFamily="18" charset="0"/>
                        <a:ea typeface="Cambria Math" panose="02040503050406030204" pitchFamily="18" charset="0"/>
                      </a:rPr>
                      <m:t>𝜃</m:t>
                    </m:r>
                  </m:oMath>
                </a14:m>
                <a:r>
                  <a:rPr lang="en-US" sz="2200" dirty="0"/>
                  <a:t> </a:t>
                </a:r>
                <a:r>
                  <a:rPr lang="en-US" sz="2200" dirty="0" err="1"/>
                  <a:t>không</a:t>
                </a:r>
                <a:r>
                  <a:rPr lang="en-US" sz="2200" dirty="0"/>
                  <a:t>? </a:t>
                </a:r>
                <a:r>
                  <a:rPr lang="en-US" sz="2200" dirty="0" err="1"/>
                  <a:t>Tính</a:t>
                </a:r>
                <a:r>
                  <a:rPr lang="en-US" sz="2200" dirty="0"/>
                  <a:t> </a:t>
                </a:r>
                <a:r>
                  <a:rPr lang="en-US" sz="2200" dirty="0" err="1"/>
                  <a:t>trung</a:t>
                </a:r>
                <a:r>
                  <a:rPr lang="en-US" sz="2200" dirty="0"/>
                  <a:t> </a:t>
                </a:r>
                <a:r>
                  <a:rPr lang="en-US" sz="2200" dirty="0" err="1"/>
                  <a:t>bình</a:t>
                </a:r>
                <a:r>
                  <a:rPr lang="en-US" sz="2200" dirty="0"/>
                  <a:t>, ta </a:t>
                </a:r>
                <a:r>
                  <a:rPr lang="en-US" sz="2200" dirty="0" err="1"/>
                  <a:t>có</a:t>
                </a:r>
                <a:r>
                  <a:rPr lang="en-US" sz="2200" dirty="0"/>
                  <a:t> </a:t>
                </a:r>
                <a:r>
                  <a:rPr lang="en-US" sz="2200" dirty="0" err="1"/>
                  <a:t>thể</a:t>
                </a:r>
                <a:r>
                  <a:rPr lang="en-US" sz="2200" dirty="0"/>
                  <a:t> </a:t>
                </a:r>
                <a:r>
                  <a:rPr lang="en-US" sz="2200" dirty="0" err="1"/>
                  <a:t>kỳ</a:t>
                </a:r>
                <a:r>
                  <a:rPr lang="en-US" sz="2200" dirty="0"/>
                  <a:t> </a:t>
                </a:r>
                <a:r>
                  <a:rPr lang="en-US" sz="2200" dirty="0" err="1"/>
                  <a:t>vọng</a:t>
                </a:r>
                <a:r>
                  <a:rPr lang="en-US" sz="2200" dirty="0"/>
                  <a:t> </a:t>
                </a:r>
                <a:r>
                  <a:rPr lang="en-US" sz="2200" dirty="0" err="1">
                    <a:solidFill>
                      <a:srgbClr val="0072FF"/>
                    </a:solidFill>
                  </a:rPr>
                  <a:t>giá</a:t>
                </a:r>
                <a:r>
                  <a:rPr lang="en-US" sz="2200" dirty="0">
                    <a:solidFill>
                      <a:srgbClr val="0072FF"/>
                    </a:solidFill>
                  </a:rPr>
                  <a:t> </a:t>
                </a:r>
                <a:r>
                  <a:rPr lang="en-US" sz="2200" dirty="0" err="1">
                    <a:solidFill>
                      <a:srgbClr val="0072FF"/>
                    </a:solidFill>
                  </a:rPr>
                  <a:t>trị</a:t>
                </a:r>
                <a:r>
                  <a:rPr lang="en-US" sz="2200" dirty="0">
                    <a:solidFill>
                      <a:srgbClr val="0072FF"/>
                    </a:solidFill>
                  </a:rPr>
                  <a:t> </a:t>
                </a:r>
                <a:r>
                  <a:rPr lang="en-US" sz="2200" dirty="0" err="1">
                    <a:solidFill>
                      <a:srgbClr val="0072FF"/>
                    </a:solidFill>
                  </a:rPr>
                  <a:t>ước</a:t>
                </a:r>
                <a:r>
                  <a:rPr lang="en-US" sz="2200" dirty="0">
                    <a:solidFill>
                      <a:srgbClr val="0072FF"/>
                    </a:solidFill>
                  </a:rPr>
                  <a:t> </a:t>
                </a:r>
                <a:r>
                  <a:rPr lang="en-US" sz="2200" dirty="0" err="1">
                    <a:solidFill>
                      <a:srgbClr val="0072FF"/>
                    </a:solidFill>
                  </a:rPr>
                  <a:t>lượng</a:t>
                </a:r>
                <a:r>
                  <a:rPr lang="en-US" sz="2200" dirty="0">
                    <a:solidFill>
                      <a:srgbClr val="0072FF"/>
                    </a:solidFill>
                  </a:rPr>
                  <a:t>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oMath>
                </a14:m>
                <a:r>
                  <a:rPr lang="en-US" sz="2200" dirty="0"/>
                  <a:t> </a:t>
                </a:r>
                <a:r>
                  <a:rPr lang="en-US" sz="2200" dirty="0" err="1"/>
                  <a:t>chênh</a:t>
                </a:r>
                <a:r>
                  <a:rPr lang="en-US" sz="2200" dirty="0"/>
                  <a:t> </a:t>
                </a:r>
                <a:r>
                  <a:rPr lang="en-US" sz="2200" dirty="0" err="1"/>
                  <a:t>lệch</a:t>
                </a:r>
                <a:r>
                  <a:rPr lang="en-US" sz="2200" dirty="0"/>
                  <a:t> </a:t>
                </a:r>
                <a:r>
                  <a:rPr lang="en-US" sz="2200" dirty="0" err="1"/>
                  <a:t>với</a:t>
                </a:r>
                <a:r>
                  <a:rPr lang="en-US" sz="2200" dirty="0"/>
                  <a:t> </a:t>
                </a:r>
                <a:r>
                  <a:rPr lang="en-US" sz="2200" dirty="0" err="1">
                    <a:solidFill>
                      <a:srgbClr val="FF0000"/>
                    </a:solidFill>
                  </a:rPr>
                  <a:t>tham</a:t>
                </a:r>
                <a:r>
                  <a:rPr lang="en-US" sz="2200" dirty="0">
                    <a:solidFill>
                      <a:srgbClr val="FF0000"/>
                    </a:solidFill>
                  </a:rPr>
                  <a:t> </a:t>
                </a:r>
                <a:r>
                  <a:rPr lang="en-US" sz="2200" dirty="0" err="1">
                    <a:solidFill>
                      <a:srgbClr val="FF0000"/>
                    </a:solidFill>
                  </a:rPr>
                  <a:t>số</a:t>
                </a:r>
                <a:r>
                  <a:rPr lang="en-US" sz="2200" dirty="0"/>
                  <a:t> </a:t>
                </a:r>
                <a14:m>
                  <m:oMath xmlns:m="http://schemas.openxmlformats.org/officeDocument/2006/math">
                    <m:r>
                      <a:rPr lang="en-US" sz="2200" i="1">
                        <a:latin typeface="Cambria Math" panose="02040503050406030204" pitchFamily="18" charset="0"/>
                        <a:ea typeface="Cambria Math" panose="02040503050406030204" pitchFamily="18" charset="0"/>
                      </a:rPr>
                      <m:t>𝜃</m:t>
                    </m:r>
                  </m:oMath>
                </a14:m>
                <a:r>
                  <a:rPr lang="en-US" sz="2200" dirty="0"/>
                  <a:t> bao </a:t>
                </a:r>
                <a:r>
                  <a:rPr lang="en-US" sz="2200" dirty="0" err="1"/>
                  <a:t>nhiêu</a:t>
                </a:r>
                <a:r>
                  <a:rPr lang="en-US" sz="2200" dirty="0"/>
                  <a:t>?</a:t>
                </a:r>
              </a:p>
              <a:p>
                <a:pPr marL="635000" indent="-457200">
                  <a:lnSpc>
                    <a:spcPct val="150000"/>
                  </a:lnSpc>
                  <a:spcBef>
                    <a:spcPts val="0"/>
                  </a:spcBef>
                </a:pPr>
                <a:r>
                  <a:rPr lang="en-US" sz="2200" dirty="0"/>
                  <a:t>Ta </a:t>
                </a:r>
                <a:r>
                  <a:rPr lang="en-US" sz="2200" dirty="0" err="1"/>
                  <a:t>cần</a:t>
                </a:r>
                <a:r>
                  <a:rPr lang="en-US" sz="2200" dirty="0"/>
                  <a:t> </a:t>
                </a:r>
                <a:r>
                  <a:rPr lang="en-US" sz="2200" dirty="0" err="1"/>
                  <a:t>một</a:t>
                </a:r>
                <a:r>
                  <a:rPr lang="en-US" sz="2200" dirty="0"/>
                  <a:t> </a:t>
                </a:r>
                <a:r>
                  <a:rPr lang="en-US" sz="2200" dirty="0" err="1"/>
                  <a:t>độ</a:t>
                </a:r>
                <a:r>
                  <a:rPr lang="en-US" sz="2200" dirty="0"/>
                  <a:t> </a:t>
                </a:r>
                <a:r>
                  <a:rPr lang="en-US" sz="2200" dirty="0" err="1"/>
                  <a:t>đo</a:t>
                </a:r>
                <a:r>
                  <a:rPr lang="en-US" sz="2200" dirty="0"/>
                  <a:t> </a:t>
                </a:r>
                <a:r>
                  <a:rPr lang="en-US" sz="2200" dirty="0" err="1"/>
                  <a:t>đánh</a:t>
                </a:r>
                <a:r>
                  <a:rPr lang="en-US" sz="2200" dirty="0"/>
                  <a:t> </a:t>
                </a:r>
                <a:r>
                  <a:rPr lang="en-US" sz="2200" dirty="0" err="1"/>
                  <a:t>giá</a:t>
                </a:r>
                <a:r>
                  <a:rPr lang="en-US" sz="2200" dirty="0"/>
                  <a:t> </a:t>
                </a:r>
                <a:r>
                  <a:rPr lang="en-US" sz="2200" dirty="0" err="1"/>
                  <a:t>khoảng</a:t>
                </a:r>
                <a:r>
                  <a:rPr lang="en-US" sz="2200" dirty="0"/>
                  <a:t> </a:t>
                </a:r>
                <a:r>
                  <a:rPr lang="en-US" sz="2200" dirty="0" err="1"/>
                  <a:t>cách</a:t>
                </a:r>
                <a:r>
                  <a:rPr lang="en-US" sz="2200" dirty="0"/>
                  <a:t> </a:t>
                </a:r>
                <a:r>
                  <a:rPr lang="en-US" sz="2200" dirty="0" err="1"/>
                  <a:t>giữa</a:t>
                </a:r>
                <a:r>
                  <a:rPr lang="en-US" sz="2200" dirty="0"/>
                  <a:t> </a:t>
                </a:r>
                <a:r>
                  <a:rPr lang="en-US" sz="2200" dirty="0" err="1"/>
                  <a:t>các</a:t>
                </a:r>
                <a:r>
                  <a:rPr lang="en-US" sz="2200" dirty="0"/>
                  <a:t> </a:t>
                </a:r>
                <a:r>
                  <a:rPr lang="en-US" sz="2200" dirty="0" err="1"/>
                  <a:t>giá</a:t>
                </a:r>
                <a:r>
                  <a:rPr lang="en-US" sz="2200" dirty="0"/>
                  <a:t> </a:t>
                </a:r>
                <a:r>
                  <a:rPr lang="en-US" sz="2200" dirty="0" err="1"/>
                  <a:t>trị</a:t>
                </a:r>
                <a:r>
                  <a:rPr lang="en-US" sz="2200" dirty="0"/>
                  <a:t> </a:t>
                </a:r>
                <a:r>
                  <a:rPr lang="en-US" sz="2200" dirty="0" err="1"/>
                  <a:t>ước</a:t>
                </a:r>
                <a:r>
                  <a:rPr lang="en-US" sz="2200" dirty="0"/>
                  <a:t> </a:t>
                </a:r>
                <a:r>
                  <a:rPr lang="en-US" sz="2200" dirty="0" err="1"/>
                  <a:t>lượng</a:t>
                </a:r>
                <a:r>
                  <a:rPr lang="en-US" sz="2200" dirty="0"/>
                  <a:t> </a:t>
                </a:r>
                <a:r>
                  <a:rPr lang="en-US" sz="2200" dirty="0" err="1"/>
                  <a:t>và</a:t>
                </a:r>
                <a:r>
                  <a:rPr lang="en-US" sz="2200" dirty="0"/>
                  <a:t> </a:t>
                </a:r>
                <a:r>
                  <a:rPr lang="en-US" sz="2200" dirty="0" err="1"/>
                  <a:t>tham</a:t>
                </a:r>
                <a:r>
                  <a:rPr lang="en-US" sz="2200" dirty="0"/>
                  <a:t> </a:t>
                </a:r>
                <a:r>
                  <a:rPr lang="en-US" sz="2200" dirty="0" err="1"/>
                  <a:t>số</a:t>
                </a:r>
                <a:r>
                  <a:rPr lang="en-US" sz="2200" dirty="0"/>
                  <a:t>.</a:t>
                </a:r>
              </a:p>
            </p:txBody>
          </p:sp>
        </mc:Choice>
        <mc:Fallback xmlns="">
          <p:sp>
            <p:nvSpPr>
              <p:cNvPr id="374" name="Google Shape;374;p5">
                <a:extLst>
                  <a:ext uri="{FF2B5EF4-FFF2-40B4-BE49-F238E27FC236}">
                    <a16:creationId xmlns:a16="http://schemas.microsoft.com/office/drawing/2014/main" id="{DEE1A546-42E5-24CD-3553-3D1707E9FEB4}"/>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t="-1376" r="-685" b="-2116"/>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134A1445-D7B4-03FC-4A74-CE26CC381AA6}"/>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2E6B945B-68F5-645B-67C3-FD07D2BD4B19}"/>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27</a:t>
            </a:fld>
            <a:endParaRPr/>
          </a:p>
        </p:txBody>
      </p:sp>
      <p:pic>
        <p:nvPicPr>
          <p:cNvPr id="3" name="Graphic 2">
            <a:extLst>
              <a:ext uri="{FF2B5EF4-FFF2-40B4-BE49-F238E27FC236}">
                <a16:creationId xmlns:a16="http://schemas.microsoft.com/office/drawing/2014/main" id="{8A07431A-AC24-3DD7-568F-A092D056494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598502" y="1978541"/>
            <a:ext cx="4303028" cy="2900917"/>
          </a:xfrm>
          <a:prstGeom prst="rect">
            <a:avLst/>
          </a:prstGeom>
        </p:spPr>
      </p:pic>
      <p:sp>
        <p:nvSpPr>
          <p:cNvPr id="2" name="TextBox 1">
            <a:extLst>
              <a:ext uri="{FF2B5EF4-FFF2-40B4-BE49-F238E27FC236}">
                <a16:creationId xmlns:a16="http://schemas.microsoft.com/office/drawing/2014/main" id="{1CCC6F4F-166F-672C-076D-C5FBE2679144}"/>
              </a:ext>
            </a:extLst>
          </p:cNvPr>
          <p:cNvSpPr txBox="1"/>
          <p:nvPr/>
        </p:nvSpPr>
        <p:spPr>
          <a:xfrm>
            <a:off x="7901530" y="4204043"/>
            <a:ext cx="2244628" cy="215444"/>
          </a:xfrm>
          <a:prstGeom prst="rect">
            <a:avLst/>
          </a:prstGeom>
          <a:noFill/>
        </p:spPr>
        <p:txBody>
          <a:bodyPr wrap="square">
            <a:spAutoFit/>
          </a:bodyPr>
          <a:lstStyle/>
          <a:p>
            <a:pPr algn="ctr">
              <a:spcBef>
                <a:spcPct val="50000"/>
              </a:spcBef>
            </a:pPr>
            <a:r>
              <a:rPr lang="en-US" sz="800" dirty="0">
                <a:latin typeface="Calibri"/>
                <a:cs typeface="Calibri"/>
              </a:rPr>
              <a:t>[https://allmodelsarewrong.github.io/]</a:t>
            </a:r>
          </a:p>
        </p:txBody>
      </p:sp>
    </p:spTree>
    <p:extLst>
      <p:ext uri="{BB962C8B-B14F-4D97-AF65-F5344CB8AC3E}">
        <p14:creationId xmlns:p14="http://schemas.microsoft.com/office/powerpoint/2010/main" val="91411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FFDCE51D-B3AD-2D8A-2B93-E4C99A27AED8}"/>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ADECFD79-B42D-D5A3-46DA-015FED9EF647}"/>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Phân</a:t>
            </a:r>
            <a:r>
              <a:rPr lang="en-US" dirty="0"/>
              <a:t> </a:t>
            </a:r>
            <a:r>
              <a:rPr lang="en-US" dirty="0" err="1"/>
              <a:t>phối</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ước</a:t>
            </a:r>
            <a:r>
              <a:rPr lang="en-US" dirty="0"/>
              <a:t> </a:t>
            </a:r>
            <a:r>
              <a:rPr lang="en-US" dirty="0" err="1"/>
              <a:t>lượng</a:t>
            </a:r>
            <a:r>
              <a:rPr lang="en-US" dirty="0"/>
              <a:t> (estimators)</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CFD90962-1FC0-E4F2-7738-DB614EE419EB}"/>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a:p>
                <a:pPr marL="177800" indent="0">
                  <a:lnSpc>
                    <a:spcPct val="100000"/>
                  </a:lnSpc>
                  <a:spcBef>
                    <a:spcPts val="0"/>
                  </a:spcBef>
                  <a:buNone/>
                </a:pPr>
                <a:endParaRPr lang="en-US" sz="2200" dirty="0"/>
              </a:p>
              <a:p>
                <a:pPr marL="177800" indent="0">
                  <a:lnSpc>
                    <a:spcPct val="150000"/>
                  </a:lnSpc>
                  <a:spcBef>
                    <a:spcPts val="0"/>
                  </a:spcBef>
                  <a:buNone/>
                </a:pPr>
                <a:r>
                  <a:rPr lang="en-US" sz="2200" dirty="0">
                    <a:solidFill>
                      <a:schemeClr val="tx1"/>
                    </a:solidFill>
                  </a:rPr>
                  <a:t>Sự </a:t>
                </a:r>
                <a:r>
                  <a:rPr lang="en-US" sz="2200" dirty="0" err="1">
                    <a:solidFill>
                      <a:schemeClr val="tx1"/>
                    </a:solidFill>
                  </a:rPr>
                  <a:t>khác</a:t>
                </a:r>
                <a:r>
                  <a:rPr lang="en-US" sz="2200" dirty="0">
                    <a:solidFill>
                      <a:schemeClr val="tx1"/>
                    </a:solidFill>
                  </a:rPr>
                  <a:t> </a:t>
                </a:r>
                <a:r>
                  <a:rPr lang="en-US" sz="2200" dirty="0" err="1">
                    <a:solidFill>
                      <a:schemeClr val="tx1"/>
                    </a:solidFill>
                  </a:rPr>
                  <a:t>biệt</a:t>
                </a:r>
                <a:r>
                  <a:rPr lang="en-US" sz="2200" dirty="0">
                    <a:solidFill>
                      <a:schemeClr val="tx1"/>
                    </a:solidFill>
                  </a:rPr>
                  <a:t> </a:t>
                </a:r>
                <a:r>
                  <a:rPr lang="en-US" sz="2200" dirty="0" err="1">
                    <a:solidFill>
                      <a:schemeClr val="tx1"/>
                    </a:solidFill>
                  </a:rPr>
                  <a:t>giữa</a:t>
                </a:r>
                <a:r>
                  <a:rPr lang="en-US" sz="2200" dirty="0">
                    <a:solidFill>
                      <a:schemeClr val="tx1"/>
                    </a:solidFill>
                  </a:rPr>
                  <a:t> </a:t>
                </a:r>
                <a14:m>
                  <m:oMath xmlns:m="http://schemas.openxmlformats.org/officeDocument/2006/math">
                    <m:acc>
                      <m:accPr>
                        <m:chr m:val="̂"/>
                        <m:ctrlPr>
                          <a:rPr lang="en-US" sz="2200" i="1" smtClean="0">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ea typeface="Cambria Math" panose="02040503050406030204" pitchFamily="18" charset="0"/>
                          </a:rPr>
                          <m:t>𝜃</m:t>
                        </m:r>
                      </m:e>
                    </m:acc>
                    <m:r>
                      <a:rPr lang="en-US" sz="2200" b="0" i="1" smtClean="0">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𝜃</m:t>
                    </m:r>
                  </m:oMath>
                </a14:m>
                <a:r>
                  <a:rPr lang="en-US" sz="2200" dirty="0">
                    <a:solidFill>
                      <a:schemeClr val="tx1"/>
                    </a:solidFill>
                  </a:rPr>
                  <a:t> </a:t>
                </a:r>
                <a:r>
                  <a:rPr lang="en-US" sz="2200" dirty="0" err="1">
                    <a:solidFill>
                      <a:schemeClr val="tx1"/>
                    </a:solidFill>
                  </a:rPr>
                  <a:t>là</a:t>
                </a:r>
                <a:r>
                  <a:rPr lang="en-US" sz="2200" dirty="0">
                    <a:solidFill>
                      <a:schemeClr val="tx1"/>
                    </a:solidFill>
                  </a:rPr>
                  <a:t> </a:t>
                </a:r>
                <a:r>
                  <a:rPr lang="en-US" sz="2200" dirty="0" err="1">
                    <a:solidFill>
                      <a:srgbClr val="FF0000"/>
                    </a:solidFill>
                  </a:rPr>
                  <a:t>sai</a:t>
                </a:r>
                <a:r>
                  <a:rPr lang="en-US" sz="2200" dirty="0">
                    <a:solidFill>
                      <a:srgbClr val="FF0000"/>
                    </a:solidFill>
                  </a:rPr>
                  <a:t> </a:t>
                </a:r>
                <a:r>
                  <a:rPr lang="en-US" sz="2200" dirty="0" err="1">
                    <a:solidFill>
                      <a:srgbClr val="FF0000"/>
                    </a:solidFill>
                  </a:rPr>
                  <a:t>số</a:t>
                </a:r>
                <a:r>
                  <a:rPr lang="en-US" sz="2200" dirty="0">
                    <a:solidFill>
                      <a:srgbClr val="FF0000"/>
                    </a:solidFill>
                  </a:rPr>
                  <a:t> </a:t>
                </a:r>
                <a:r>
                  <a:rPr lang="en-US" sz="2200" dirty="0" err="1">
                    <a:solidFill>
                      <a:srgbClr val="FF0000"/>
                    </a:solidFill>
                  </a:rPr>
                  <a:t>ước</a:t>
                </a:r>
                <a:r>
                  <a:rPr lang="en-US" sz="2200" dirty="0">
                    <a:solidFill>
                      <a:srgbClr val="FF0000"/>
                    </a:solidFill>
                  </a:rPr>
                  <a:t> </a:t>
                </a:r>
                <a:r>
                  <a:rPr lang="en-US" sz="2200" dirty="0" err="1">
                    <a:solidFill>
                      <a:srgbClr val="FF0000"/>
                    </a:solidFill>
                  </a:rPr>
                  <a:t>lượng</a:t>
                </a:r>
                <a:r>
                  <a:rPr lang="en-US" sz="2200" dirty="0">
                    <a:solidFill>
                      <a:srgbClr val="FF0000"/>
                    </a:solidFill>
                  </a:rPr>
                  <a:t> (estimation error)</a:t>
                </a:r>
                <a:r>
                  <a:rPr lang="en-US" sz="2200" dirty="0">
                    <a:solidFill>
                      <a:schemeClr val="tx1"/>
                    </a:solidFill>
                  </a:rPr>
                  <a:t>. Sai </a:t>
                </a:r>
                <a:r>
                  <a:rPr lang="en-US" sz="2200" dirty="0" err="1">
                    <a:solidFill>
                      <a:schemeClr val="tx1"/>
                    </a:solidFill>
                  </a:rPr>
                  <a:t>số</a:t>
                </a:r>
                <a:r>
                  <a:rPr lang="en-US" sz="2200" dirty="0">
                    <a:solidFill>
                      <a:schemeClr val="tx1"/>
                    </a:solidFill>
                  </a:rPr>
                  <a:t> </a:t>
                </a:r>
                <a:r>
                  <a:rPr lang="en-US" sz="2200" dirty="0" err="1">
                    <a:solidFill>
                      <a:schemeClr val="tx1"/>
                    </a:solidFill>
                  </a:rPr>
                  <a:t>ước</a:t>
                </a:r>
                <a:r>
                  <a:rPr lang="en-US" sz="2200" dirty="0">
                    <a:solidFill>
                      <a:schemeClr val="tx1"/>
                    </a:solidFill>
                  </a:rPr>
                  <a:t> </a:t>
                </a:r>
                <a:r>
                  <a:rPr lang="en-US" sz="2200" dirty="0" err="1">
                    <a:solidFill>
                      <a:schemeClr val="tx1"/>
                    </a:solidFill>
                  </a:rPr>
                  <a:t>lượng</a:t>
                </a:r>
                <a:r>
                  <a:rPr lang="en-US" sz="2200" dirty="0">
                    <a:solidFill>
                      <a:schemeClr val="tx1"/>
                    </a:solidFill>
                  </a:rPr>
                  <a:t> </a:t>
                </a:r>
                <a:r>
                  <a:rPr lang="en-US" sz="2200" dirty="0" err="1">
                    <a:solidFill>
                      <a:schemeClr val="tx1"/>
                    </a:solidFill>
                  </a:rPr>
                  <a:t>cũng</a:t>
                </a:r>
                <a:r>
                  <a:rPr lang="en-US" sz="2200" dirty="0">
                    <a:solidFill>
                      <a:schemeClr val="tx1"/>
                    </a:solidFill>
                  </a:rPr>
                  <a:t> </a:t>
                </a:r>
                <a:r>
                  <a:rPr lang="en-US" sz="2200" dirty="0" err="1">
                    <a:solidFill>
                      <a:schemeClr val="tx1"/>
                    </a:solidFill>
                  </a:rPr>
                  <a:t>là</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chemeClr val="tx1"/>
                    </a:solidFill>
                  </a:rPr>
                  <a:t>biến</a:t>
                </a:r>
                <a:r>
                  <a:rPr lang="en-US" sz="2200" dirty="0">
                    <a:solidFill>
                      <a:schemeClr val="tx1"/>
                    </a:solidFill>
                  </a:rPr>
                  <a:t> </a:t>
                </a:r>
                <a:r>
                  <a:rPr lang="en-US" sz="2200" dirty="0" err="1">
                    <a:solidFill>
                      <a:schemeClr val="tx1"/>
                    </a:solidFill>
                  </a:rPr>
                  <a:t>ngẫu</a:t>
                </a:r>
                <a:r>
                  <a:rPr lang="en-US" sz="2200" dirty="0">
                    <a:solidFill>
                      <a:schemeClr val="tx1"/>
                    </a:solidFill>
                  </a:rPr>
                  <a:t> </a:t>
                </a:r>
                <a:r>
                  <a:rPr lang="en-US" sz="2200" dirty="0" err="1">
                    <a:solidFill>
                      <a:schemeClr val="tx1"/>
                    </a:solidFill>
                  </a:rPr>
                  <a:t>nhiên</a:t>
                </a:r>
                <a:r>
                  <a:rPr lang="en-US" sz="2200" dirty="0">
                    <a:solidFill>
                      <a:schemeClr val="tx1"/>
                    </a:solidFill>
                  </a:rPr>
                  <a:t>.</a:t>
                </a:r>
              </a:p>
              <a:p>
                <a:pPr marL="635000" indent="-457200">
                  <a:lnSpc>
                    <a:spcPct val="150000"/>
                  </a:lnSpc>
                  <a:spcBef>
                    <a:spcPts val="0"/>
                  </a:spcBef>
                </a:pPr>
                <a:r>
                  <a:rPr lang="en-US" sz="2200" dirty="0" err="1"/>
                  <a:t>Mẫu</a:t>
                </a:r>
                <a:r>
                  <a:rPr lang="en-US" sz="2200" dirty="0"/>
                  <a:t> </a:t>
                </a:r>
                <a:r>
                  <a:rPr lang="en-US" sz="2200" dirty="0" err="1"/>
                  <a:t>thứ</a:t>
                </a:r>
                <a:r>
                  <a:rPr lang="en-US" sz="2200" dirty="0"/>
                  <a:t> 1 </a:t>
                </a:r>
                <a:r>
                  <a:rPr lang="en-US" sz="2200" dirty="0" err="1"/>
                  <a:t>có</a:t>
                </a:r>
                <a:r>
                  <a:rPr lang="en-US" sz="2200" dirty="0"/>
                  <a:t> </a:t>
                </a:r>
                <a:r>
                  <a:rPr lang="en-US" sz="2200" dirty="0" err="1"/>
                  <a:t>sai</a:t>
                </a:r>
                <a:r>
                  <a:rPr lang="en-US" sz="2200" dirty="0"/>
                  <a:t> </a:t>
                </a:r>
                <a:r>
                  <a:rPr lang="en-US" sz="2200" dirty="0" err="1"/>
                  <a:t>số</a:t>
                </a:r>
                <a:r>
                  <a:rPr lang="en-US" sz="2200" dirty="0"/>
                  <a:t> </a:t>
                </a:r>
                <a14:m>
                  <m:oMath xmlns:m="http://schemas.openxmlformats.org/officeDocument/2006/math">
                    <m:sSub>
                      <m:sSubPr>
                        <m:ctrlPr>
                          <a:rPr lang="en-US" sz="2200" i="1" smtClean="0">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r>
                      <a:rPr lang="en-US" sz="2200" i="1">
                        <a:latin typeface="Cambria Math" panose="02040503050406030204" pitchFamily="18" charset="0"/>
                        <a:ea typeface="Cambria Math" panose="02040503050406030204" pitchFamily="18" charset="0"/>
                      </a:rPr>
                      <m:t>𝜃</m:t>
                    </m:r>
                  </m:oMath>
                </a14:m>
                <a:r>
                  <a:rPr lang="en-US" sz="2200" dirty="0"/>
                  <a:t>.</a:t>
                </a:r>
              </a:p>
              <a:p>
                <a:pPr marL="635000" indent="-457200">
                  <a:lnSpc>
                    <a:spcPct val="150000"/>
                  </a:lnSpc>
                  <a:spcBef>
                    <a:spcPts val="0"/>
                  </a:spcBef>
                </a:pPr>
                <a:r>
                  <a:rPr lang="en-US" sz="2200" dirty="0"/>
                  <a:t>Mẫu </a:t>
                </a:r>
                <a:r>
                  <a:rPr lang="en-US" sz="2200" dirty="0" err="1"/>
                  <a:t>thứ</a:t>
                </a:r>
                <a:r>
                  <a:rPr lang="en-US" sz="2200" dirty="0"/>
                  <a:t> 2 </a:t>
                </a:r>
                <a:r>
                  <a:rPr lang="en-US" sz="2200" dirty="0" err="1"/>
                  <a:t>có</a:t>
                </a:r>
                <a:r>
                  <a:rPr lang="en-US" sz="2200" dirty="0"/>
                  <a:t> </a:t>
                </a:r>
                <a:r>
                  <a:rPr lang="en-US" sz="2200" dirty="0" err="1"/>
                  <a:t>sai</a:t>
                </a:r>
                <a:r>
                  <a:rPr lang="en-US" sz="2200" dirty="0"/>
                  <a:t> </a:t>
                </a:r>
                <a:r>
                  <a:rPr lang="en-US" sz="2200" dirty="0" err="1"/>
                  <a:t>số</a:t>
                </a:r>
                <a:r>
                  <a:rPr lang="en-US" sz="2200" dirty="0"/>
                  <a:t> </a:t>
                </a:r>
                <a14:m>
                  <m:oMath xmlns:m="http://schemas.openxmlformats.org/officeDocument/2006/math">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e>
                      <m:sub>
                        <m:r>
                          <a:rPr lang="en-US" sz="2200" b="0" i="1" smtClean="0">
                            <a:latin typeface="Cambria Math" panose="02040503050406030204" pitchFamily="18" charset="0"/>
                            <a:ea typeface="Cambria Math" panose="02040503050406030204" pitchFamily="18" charset="0"/>
                          </a:rPr>
                          <m:t>2</m:t>
                        </m:r>
                      </m:sub>
                    </m:sSub>
                    <m:r>
                      <a:rPr lang="en-US" sz="2200" i="1">
                        <a:latin typeface="Cambria Math" panose="02040503050406030204" pitchFamily="18" charset="0"/>
                      </a:rPr>
                      <m:t>−</m:t>
                    </m:r>
                    <m:r>
                      <a:rPr lang="en-US" sz="2200" i="1">
                        <a:latin typeface="Cambria Math" panose="02040503050406030204" pitchFamily="18" charset="0"/>
                        <a:ea typeface="Cambria Math" panose="02040503050406030204" pitchFamily="18" charset="0"/>
                      </a:rPr>
                      <m:t>𝜃</m:t>
                    </m:r>
                  </m:oMath>
                </a14:m>
                <a:r>
                  <a:rPr lang="en-US" sz="2200" dirty="0"/>
                  <a:t>.</a:t>
                </a:r>
              </a:p>
              <a:p>
                <a:pPr marL="635000" indent="-457200">
                  <a:lnSpc>
                    <a:spcPct val="100000"/>
                  </a:lnSpc>
                  <a:spcBef>
                    <a:spcPts val="0"/>
                  </a:spcBef>
                </a:pPr>
                <a:r>
                  <a:rPr lang="en-US" sz="2200" dirty="0"/>
                  <a:t>…</a:t>
                </a:r>
              </a:p>
            </p:txBody>
          </p:sp>
        </mc:Choice>
        <mc:Fallback xmlns="">
          <p:sp>
            <p:nvSpPr>
              <p:cNvPr id="374" name="Google Shape;374;p5">
                <a:extLst>
                  <a:ext uri="{FF2B5EF4-FFF2-40B4-BE49-F238E27FC236}">
                    <a16:creationId xmlns:a16="http://schemas.microsoft.com/office/drawing/2014/main" id="{CFD90962-1FC0-E4F2-7738-DB614EE419EB}"/>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r="-685" b="-4339"/>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04B229D1-148A-9F91-3644-CA1BA98E342C}"/>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ACB73A74-E110-3023-E9E5-FC4CCADB1F49}"/>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28</a:t>
            </a:fld>
            <a:endParaRPr/>
          </a:p>
        </p:txBody>
      </p:sp>
      <p:pic>
        <p:nvPicPr>
          <p:cNvPr id="3" name="Graphic 2">
            <a:extLst>
              <a:ext uri="{FF2B5EF4-FFF2-40B4-BE49-F238E27FC236}">
                <a16:creationId xmlns:a16="http://schemas.microsoft.com/office/drawing/2014/main" id="{9E0FC70A-4A4C-2D2F-3FCF-4AFD2AC3CE5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345873" y="774830"/>
            <a:ext cx="5112326" cy="2900918"/>
          </a:xfrm>
          <a:prstGeom prst="rect">
            <a:avLst/>
          </a:prstGeom>
        </p:spPr>
      </p:pic>
      <p:sp>
        <p:nvSpPr>
          <p:cNvPr id="2" name="TextBox 1">
            <a:extLst>
              <a:ext uri="{FF2B5EF4-FFF2-40B4-BE49-F238E27FC236}">
                <a16:creationId xmlns:a16="http://schemas.microsoft.com/office/drawing/2014/main" id="{1167E0CA-57EA-BA9D-716F-657D0C3C0587}"/>
              </a:ext>
            </a:extLst>
          </p:cNvPr>
          <p:cNvSpPr txBox="1"/>
          <p:nvPr/>
        </p:nvSpPr>
        <p:spPr>
          <a:xfrm>
            <a:off x="6063972" y="3759470"/>
            <a:ext cx="2244628" cy="215444"/>
          </a:xfrm>
          <a:prstGeom prst="rect">
            <a:avLst/>
          </a:prstGeom>
          <a:noFill/>
        </p:spPr>
        <p:txBody>
          <a:bodyPr wrap="square">
            <a:spAutoFit/>
          </a:bodyPr>
          <a:lstStyle/>
          <a:p>
            <a:pPr algn="ctr">
              <a:spcBef>
                <a:spcPct val="50000"/>
              </a:spcBef>
            </a:pPr>
            <a:r>
              <a:rPr lang="en-US" sz="800" dirty="0">
                <a:latin typeface="Calibri"/>
                <a:cs typeface="Calibri"/>
              </a:rPr>
              <a:t>[https://allmodelsarewrong.github.io/]</a:t>
            </a:r>
          </a:p>
        </p:txBody>
      </p:sp>
    </p:spTree>
    <p:extLst>
      <p:ext uri="{BB962C8B-B14F-4D97-AF65-F5344CB8AC3E}">
        <p14:creationId xmlns:p14="http://schemas.microsoft.com/office/powerpoint/2010/main" val="2490224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F913148A-B011-2E58-BB85-FD6DCDF32270}"/>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3056CE68-2F15-5503-D0C6-937233D22875}"/>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Phân</a:t>
            </a:r>
            <a:r>
              <a:rPr lang="en-US" dirty="0"/>
              <a:t> </a:t>
            </a:r>
            <a:r>
              <a:rPr lang="en-US" dirty="0" err="1"/>
              <a:t>phối</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ước</a:t>
            </a:r>
            <a:r>
              <a:rPr lang="en-US" dirty="0"/>
              <a:t> </a:t>
            </a:r>
            <a:r>
              <a:rPr lang="en-US" dirty="0" err="1"/>
              <a:t>lượng</a:t>
            </a:r>
            <a:r>
              <a:rPr lang="en-US" dirty="0"/>
              <a:t> (estimators)</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FBE27B9C-5AC0-4C41-6005-862778F00E18}"/>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a:p>
                <a:pPr marL="520700" indent="-342900">
                  <a:lnSpc>
                    <a:spcPct val="150000"/>
                  </a:lnSpc>
                  <a:spcBef>
                    <a:spcPts val="0"/>
                  </a:spcBef>
                </a:pPr>
                <a:r>
                  <a:rPr lang="en-US" sz="2200" dirty="0" err="1">
                    <a:solidFill>
                      <a:schemeClr val="tx1"/>
                    </a:solidFill>
                  </a:rPr>
                  <a:t>Để</a:t>
                </a:r>
                <a:r>
                  <a:rPr lang="en-US" sz="2200" dirty="0">
                    <a:solidFill>
                      <a:schemeClr val="tx1"/>
                    </a:solidFill>
                  </a:rPr>
                  <a:t> </a:t>
                </a:r>
                <a:r>
                  <a:rPr lang="en-US" sz="2200" dirty="0" err="1">
                    <a:solidFill>
                      <a:schemeClr val="tx1"/>
                    </a:solidFill>
                  </a:rPr>
                  <a:t>đo</a:t>
                </a:r>
                <a:r>
                  <a:rPr lang="en-US" sz="2200" dirty="0">
                    <a:solidFill>
                      <a:schemeClr val="tx1"/>
                    </a:solidFill>
                  </a:rPr>
                  <a:t> </a:t>
                </a:r>
                <a:r>
                  <a:rPr lang="en-US" sz="2200" dirty="0" err="1">
                    <a:solidFill>
                      <a:schemeClr val="tx1"/>
                    </a:solidFill>
                  </a:rPr>
                  <a:t>kích</a:t>
                </a:r>
                <a:r>
                  <a:rPr lang="en-US" sz="2200" dirty="0">
                    <a:solidFill>
                      <a:schemeClr val="tx1"/>
                    </a:solidFill>
                  </a:rPr>
                  <a:t> </a:t>
                </a:r>
                <a:r>
                  <a:rPr lang="en-US" sz="2200" dirty="0" err="1">
                    <a:solidFill>
                      <a:schemeClr val="tx1"/>
                    </a:solidFill>
                  </a:rPr>
                  <a:t>thước</a:t>
                </a:r>
                <a:r>
                  <a:rPr lang="en-US" sz="2200" dirty="0">
                    <a:solidFill>
                      <a:schemeClr val="tx1"/>
                    </a:solidFill>
                  </a:rPr>
                  <a:t> </a:t>
                </a:r>
                <a:r>
                  <a:rPr lang="en-US" sz="2200" dirty="0" err="1">
                    <a:solidFill>
                      <a:schemeClr val="tx1"/>
                    </a:solidFill>
                  </a:rPr>
                  <a:t>của</a:t>
                </a:r>
                <a:r>
                  <a:rPr lang="en-US" sz="2200" dirty="0">
                    <a:solidFill>
                      <a:schemeClr val="tx1"/>
                    </a:solidFill>
                  </a:rPr>
                  <a:t> </a:t>
                </a:r>
                <a:r>
                  <a:rPr lang="en-US" sz="2200" dirty="0" err="1">
                    <a:solidFill>
                      <a:schemeClr val="tx1"/>
                    </a:solidFill>
                  </a:rPr>
                  <a:t>sai</a:t>
                </a:r>
                <a:r>
                  <a:rPr lang="en-US" sz="2200" dirty="0">
                    <a:solidFill>
                      <a:schemeClr val="tx1"/>
                    </a:solidFill>
                  </a:rPr>
                  <a:t> </a:t>
                </a:r>
                <a:r>
                  <a:rPr lang="en-US" sz="2200" dirty="0" err="1">
                    <a:solidFill>
                      <a:schemeClr val="tx1"/>
                    </a:solidFill>
                  </a:rPr>
                  <a:t>số</a:t>
                </a:r>
                <a:r>
                  <a:rPr lang="en-US" sz="2200" dirty="0">
                    <a:solidFill>
                      <a:schemeClr val="tx1"/>
                    </a:solidFill>
                  </a:rPr>
                  <a:t> </a:t>
                </a:r>
                <a:r>
                  <a:rPr lang="en-US" sz="2200" dirty="0" err="1">
                    <a:solidFill>
                      <a:schemeClr val="tx1"/>
                    </a:solidFill>
                  </a:rPr>
                  <a:t>ước</a:t>
                </a:r>
                <a:r>
                  <a:rPr lang="en-US" sz="2200" dirty="0">
                    <a:solidFill>
                      <a:schemeClr val="tx1"/>
                    </a:solidFill>
                  </a:rPr>
                  <a:t> </a:t>
                </a:r>
                <a:r>
                  <a:rPr lang="en-US" sz="2200" dirty="0" err="1">
                    <a:solidFill>
                      <a:schemeClr val="tx1"/>
                    </a:solidFill>
                  </a:rPr>
                  <a:t>lượng</a:t>
                </a:r>
                <a:r>
                  <a:rPr lang="en-US" sz="2200" dirty="0">
                    <a:solidFill>
                      <a:schemeClr val="tx1"/>
                    </a:solidFill>
                  </a:rPr>
                  <a:t> (estimation error), ta </a:t>
                </a:r>
                <a:r>
                  <a:rPr lang="en-US" sz="2200" dirty="0" err="1">
                    <a:solidFill>
                      <a:schemeClr val="tx1"/>
                    </a:solidFill>
                  </a:rPr>
                  <a:t>sử</a:t>
                </a:r>
                <a:r>
                  <a:rPr lang="en-US" sz="2200" dirty="0">
                    <a:solidFill>
                      <a:schemeClr val="tx1"/>
                    </a:solidFill>
                  </a:rPr>
                  <a:t> </a:t>
                </a:r>
                <a:r>
                  <a:rPr lang="en-US" sz="2200" dirty="0" err="1">
                    <a:solidFill>
                      <a:schemeClr val="tx1"/>
                    </a:solidFill>
                  </a:rPr>
                  <a:t>dụng</a:t>
                </a:r>
                <a:r>
                  <a:rPr lang="en-US" sz="2200" dirty="0">
                    <a:solidFill>
                      <a:schemeClr val="tx1"/>
                    </a:solidFill>
                  </a:rPr>
                  <a:t> </a:t>
                </a:r>
                <a:r>
                  <a:rPr lang="en-US" sz="2200" dirty="0" err="1">
                    <a:solidFill>
                      <a:schemeClr val="tx1"/>
                    </a:solidFill>
                  </a:rPr>
                  <a:t>hàm</a:t>
                </a:r>
                <a:r>
                  <a:rPr lang="en-US" sz="2200" dirty="0">
                    <a:solidFill>
                      <a:schemeClr val="tx1"/>
                    </a:solidFill>
                  </a:rPr>
                  <a:t> </a:t>
                </a:r>
                <a:r>
                  <a:rPr lang="en-US" sz="2200" dirty="0" err="1">
                    <a:solidFill>
                      <a:srgbClr val="FF0000"/>
                    </a:solidFill>
                  </a:rPr>
                  <a:t>sai</a:t>
                </a:r>
                <a:r>
                  <a:rPr lang="en-US" sz="2200" dirty="0">
                    <a:solidFill>
                      <a:srgbClr val="FF0000"/>
                    </a:solidFill>
                  </a:rPr>
                  <a:t> </a:t>
                </a:r>
                <a:r>
                  <a:rPr lang="en-US" sz="2200" dirty="0" err="1">
                    <a:solidFill>
                      <a:srgbClr val="FF0000"/>
                    </a:solidFill>
                  </a:rPr>
                  <a:t>số</a:t>
                </a:r>
                <a:r>
                  <a:rPr lang="en-US" sz="2200" dirty="0">
                    <a:solidFill>
                      <a:srgbClr val="FF0000"/>
                    </a:solidFill>
                  </a:rPr>
                  <a:t> </a:t>
                </a:r>
                <a:r>
                  <a:rPr lang="en-US" sz="2200" dirty="0" err="1">
                    <a:solidFill>
                      <a:srgbClr val="FF0000"/>
                    </a:solidFill>
                  </a:rPr>
                  <a:t>bình</a:t>
                </a:r>
                <a:r>
                  <a:rPr lang="en-US" sz="2200" dirty="0">
                    <a:solidFill>
                      <a:srgbClr val="FF0000"/>
                    </a:solidFill>
                  </a:rPr>
                  <a:t> </a:t>
                </a:r>
                <a:r>
                  <a:rPr lang="en-US" sz="2200" dirty="0" err="1">
                    <a:solidFill>
                      <a:srgbClr val="FF0000"/>
                    </a:solidFill>
                  </a:rPr>
                  <a:t>phương</a:t>
                </a:r>
                <a:r>
                  <a:rPr lang="en-US" sz="2200" dirty="0">
                    <a:solidFill>
                      <a:srgbClr val="FF0000"/>
                    </a:solidFill>
                  </a:rPr>
                  <a:t> </a:t>
                </a:r>
                <a:r>
                  <a:rPr lang="en-US" sz="2200" dirty="0" err="1">
                    <a:solidFill>
                      <a:srgbClr val="FF0000"/>
                    </a:solidFill>
                  </a:rPr>
                  <a:t>trung</a:t>
                </a:r>
                <a:r>
                  <a:rPr lang="en-US" sz="2200" dirty="0">
                    <a:solidFill>
                      <a:srgbClr val="FF0000"/>
                    </a:solidFill>
                  </a:rPr>
                  <a:t> </a:t>
                </a:r>
                <a:r>
                  <a:rPr lang="en-US" sz="2200" dirty="0" err="1">
                    <a:solidFill>
                      <a:srgbClr val="FF0000"/>
                    </a:solidFill>
                  </a:rPr>
                  <a:t>bình</a:t>
                </a:r>
                <a:r>
                  <a:rPr lang="en-US" sz="2200" dirty="0">
                    <a:solidFill>
                      <a:srgbClr val="FF0000"/>
                    </a:solidFill>
                  </a:rPr>
                  <a:t> (mean squared error – MSE)</a:t>
                </a:r>
                <a:r>
                  <a:rPr lang="en-US" sz="2200" dirty="0">
                    <a:solidFill>
                      <a:schemeClr val="tx1"/>
                    </a:solidFill>
                  </a:rPr>
                  <a:t>.</a:t>
                </a:r>
              </a:p>
              <a:p>
                <a:pPr marL="177800" indent="0">
                  <a:lnSpc>
                    <a:spcPct val="100000"/>
                  </a:lnSpc>
                  <a:spcBef>
                    <a:spcPts val="0"/>
                  </a:spcBef>
                  <a:buNone/>
                </a:pPr>
                <a14:m>
                  <m:oMathPara xmlns:m="http://schemas.openxmlformats.org/officeDocument/2006/math">
                    <m:oMathParaPr>
                      <m:jc m:val="centerGroup"/>
                    </m:oMathParaPr>
                    <m:oMath xmlns:m="http://schemas.openxmlformats.org/officeDocument/2006/math">
                      <m:r>
                        <a:rPr lang="en-US" sz="2200" b="0" i="1" smtClean="0">
                          <a:solidFill>
                            <a:schemeClr val="tx1"/>
                          </a:solidFill>
                          <a:latin typeface="Cambria Math" panose="02040503050406030204" pitchFamily="18" charset="0"/>
                        </a:rPr>
                        <m:t>𝑀𝑆𝐸</m:t>
                      </m:r>
                      <m:d>
                        <m:dPr>
                          <m:ctrlPr>
                            <a:rPr lang="en-US" sz="2200" b="0" i="1" smtClean="0">
                              <a:solidFill>
                                <a:schemeClr val="tx1"/>
                              </a:solidFill>
                              <a:latin typeface="Cambria Math" panose="02040503050406030204" pitchFamily="18" charset="0"/>
                            </a:rPr>
                          </m:ctrlPr>
                        </m:d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e>
                      </m:d>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𝔼</m:t>
                      </m:r>
                      <m:d>
                        <m:dPr>
                          <m:begChr m:val="["/>
                          <m:endChr m:val="]"/>
                          <m:ctrlPr>
                            <a:rPr lang="en-US" sz="2200" b="0" i="1" smtClean="0">
                              <a:latin typeface="Cambria Math" panose="02040503050406030204" pitchFamily="18" charset="0"/>
                              <a:ea typeface="Cambria Math" panose="02040503050406030204" pitchFamily="18" charset="0"/>
                            </a:rPr>
                          </m:ctrlPr>
                        </m:dPr>
                        <m:e>
                          <m:sSup>
                            <m:sSupPr>
                              <m:ctrlPr>
                                <a:rPr lang="en-US" sz="2200" b="0" i="1" smtClean="0">
                                  <a:latin typeface="Cambria Math" panose="02040503050406030204" pitchFamily="18" charset="0"/>
                                  <a:ea typeface="Cambria Math" panose="02040503050406030204" pitchFamily="18" charset="0"/>
                                </a:rPr>
                              </m:ctrlPr>
                            </m:sSupPr>
                            <m:e>
                              <m:d>
                                <m:dPr>
                                  <m:ctrlPr>
                                    <a:rPr lang="en-US" sz="2200" b="0" i="1" smtClean="0">
                                      <a:latin typeface="Cambria Math" panose="02040503050406030204" pitchFamily="18" charset="0"/>
                                      <a:ea typeface="Cambria Math" panose="02040503050406030204" pitchFamily="18" charset="0"/>
                                    </a:rPr>
                                  </m:ctrlPr>
                                </m:d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r>
                                    <a:rPr lang="en-US" sz="2200" b="0" i="1" smtClean="0">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𝜃</m:t>
                                  </m:r>
                                </m:e>
                              </m:d>
                            </m:e>
                            <m:sup>
                              <m:r>
                                <a:rPr lang="en-US" sz="2200" b="0" i="1" smtClean="0">
                                  <a:latin typeface="Cambria Math" panose="02040503050406030204" pitchFamily="18" charset="0"/>
                                  <a:ea typeface="Cambria Math" panose="02040503050406030204" pitchFamily="18" charset="0"/>
                                </a:rPr>
                                <m:t>2</m:t>
                              </m:r>
                            </m:sup>
                          </m:sSup>
                        </m:e>
                      </m:d>
                    </m:oMath>
                  </m:oMathPara>
                </a14:m>
                <a:endParaRPr lang="en-US" sz="2200" dirty="0">
                  <a:solidFill>
                    <a:schemeClr val="tx1"/>
                  </a:solidFill>
                </a:endParaRPr>
              </a:p>
              <a:p>
                <a:pPr marL="635000" indent="-457200">
                  <a:lnSpc>
                    <a:spcPct val="150000"/>
                  </a:lnSpc>
                  <a:spcBef>
                    <a:spcPts val="0"/>
                  </a:spcBef>
                </a:pPr>
                <a:r>
                  <a:rPr lang="en-US" sz="2200" dirty="0"/>
                  <a:t>MSE </a:t>
                </a:r>
                <a:r>
                  <a:rPr lang="en-US" sz="2200" dirty="0" err="1"/>
                  <a:t>là</a:t>
                </a:r>
                <a:r>
                  <a:rPr lang="en-US" sz="2200" dirty="0"/>
                  <a:t> </a:t>
                </a:r>
                <a:r>
                  <a:rPr lang="en-US" sz="2200" dirty="0" err="1"/>
                  <a:t>bình</a:t>
                </a:r>
                <a:r>
                  <a:rPr lang="en-US" sz="2200" dirty="0"/>
                  <a:t> </a:t>
                </a:r>
                <a:r>
                  <a:rPr lang="en-US" sz="2200" dirty="0" err="1"/>
                  <a:t>phương</a:t>
                </a:r>
                <a:r>
                  <a:rPr lang="en-US" sz="2200" dirty="0"/>
                  <a:t> </a:t>
                </a:r>
                <a:r>
                  <a:rPr lang="en-US" sz="2200" dirty="0" err="1"/>
                  <a:t>khoảng</a:t>
                </a:r>
                <a:r>
                  <a:rPr lang="en-US" sz="2200" dirty="0"/>
                  <a:t> </a:t>
                </a:r>
                <a:r>
                  <a:rPr lang="en-US" sz="2200" dirty="0" err="1"/>
                  <a:t>cách</a:t>
                </a:r>
                <a:r>
                  <a:rPr lang="en-US" sz="2200" dirty="0"/>
                  <a:t> </a:t>
                </a:r>
                <a:r>
                  <a:rPr lang="en-US" sz="2200" dirty="0" err="1"/>
                  <a:t>giữa</a:t>
                </a:r>
                <a:r>
                  <a:rPr lang="en-US" sz="2200" dirty="0"/>
                  <a:t> </a:t>
                </a:r>
                <a:r>
                  <a:rPr lang="en-US" sz="2200" dirty="0" err="1"/>
                  <a:t>giá</a:t>
                </a:r>
                <a:r>
                  <a:rPr lang="en-US" sz="2200" dirty="0"/>
                  <a:t> </a:t>
                </a:r>
                <a:r>
                  <a:rPr lang="en-US" sz="2200" dirty="0" err="1"/>
                  <a:t>trị</a:t>
                </a:r>
                <a:r>
                  <a:rPr lang="en-US" sz="2200" dirty="0"/>
                  <a:t> </a:t>
                </a:r>
                <a:r>
                  <a:rPr lang="en-US" sz="2200" dirty="0" err="1"/>
                  <a:t>ước</a:t>
                </a:r>
                <a:r>
                  <a:rPr lang="en-US" sz="2200" dirty="0"/>
                  <a:t> </a:t>
                </a:r>
                <a:r>
                  <a:rPr lang="en-US" sz="2200" dirty="0" err="1"/>
                  <a:t>lượng</a:t>
                </a:r>
                <a:r>
                  <a:rPr lang="en-US" sz="2200" dirty="0"/>
                  <a:t>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r>
                      <a:rPr lang="en-US" sz="2200" i="1">
                        <a:latin typeface="Cambria Math" panose="02040503050406030204" pitchFamily="18" charset="0"/>
                        <a:ea typeface="Cambria Math" panose="02040503050406030204" pitchFamily="18" charset="0"/>
                      </a:rPr>
                      <m:t> </m:t>
                    </m:r>
                  </m:oMath>
                </a14:m>
                <a:r>
                  <a:rPr lang="en-US" sz="2200" dirty="0" err="1"/>
                  <a:t>tới</a:t>
                </a:r>
                <a:r>
                  <a:rPr lang="en-US" sz="2200" dirty="0"/>
                  <a:t> </a:t>
                </a:r>
                <a:r>
                  <a:rPr lang="en-US" sz="2200" dirty="0" err="1"/>
                  <a:t>giá</a:t>
                </a:r>
                <a:r>
                  <a:rPr lang="en-US" sz="2200" dirty="0"/>
                  <a:t> </a:t>
                </a:r>
                <a:r>
                  <a:rPr lang="en-US" sz="2200" dirty="0" err="1"/>
                  <a:t>trị</a:t>
                </a:r>
                <a:r>
                  <a:rPr lang="en-US" sz="2200" dirty="0"/>
                  <a:t> </a:t>
                </a:r>
                <a:r>
                  <a:rPr lang="en-US" sz="2200" dirty="0" err="1"/>
                  <a:t>thực</a:t>
                </a:r>
                <a:r>
                  <a:rPr lang="en-US" sz="2200" dirty="0"/>
                  <a:t> </a:t>
                </a:r>
                <a:r>
                  <a:rPr lang="en-US" sz="2200" dirty="0" err="1"/>
                  <a:t>sự</a:t>
                </a:r>
                <a:r>
                  <a:rPr lang="en-US" sz="2200" dirty="0"/>
                  <a:t> </a:t>
                </a:r>
                <a14:m>
                  <m:oMath xmlns:m="http://schemas.openxmlformats.org/officeDocument/2006/math">
                    <m:r>
                      <a:rPr lang="en-US" sz="2200" i="1" smtClean="0">
                        <a:latin typeface="Cambria Math" panose="02040503050406030204" pitchFamily="18" charset="0"/>
                        <a:ea typeface="Cambria Math" panose="02040503050406030204" pitchFamily="18" charset="0"/>
                      </a:rPr>
                      <m:t>𝜃</m:t>
                    </m:r>
                  </m:oMath>
                </a14:m>
                <a:r>
                  <a:rPr lang="en-US" sz="2200" dirty="0"/>
                  <a:t>, </a:t>
                </a:r>
                <a:r>
                  <a:rPr lang="en-US" sz="2200" dirty="0" err="1"/>
                  <a:t>tính</a:t>
                </a:r>
                <a:r>
                  <a:rPr lang="en-US" sz="2200" dirty="0"/>
                  <a:t> </a:t>
                </a:r>
                <a:r>
                  <a:rPr lang="en-US" sz="2200" dirty="0" err="1"/>
                  <a:t>trung</a:t>
                </a:r>
                <a:r>
                  <a:rPr lang="en-US" sz="2200" dirty="0"/>
                  <a:t> </a:t>
                </a:r>
                <a:r>
                  <a:rPr lang="en-US" sz="2200" dirty="0" err="1"/>
                  <a:t>bình</a:t>
                </a:r>
                <a:r>
                  <a:rPr lang="en-US" sz="2200" dirty="0"/>
                  <a:t> </a:t>
                </a:r>
                <a:r>
                  <a:rPr lang="en-US" sz="2200" dirty="0" err="1"/>
                  <a:t>trên</a:t>
                </a:r>
                <a:r>
                  <a:rPr lang="en-US" sz="2200" dirty="0"/>
                  <a:t> </a:t>
                </a:r>
                <a:r>
                  <a:rPr lang="en-US" sz="2200" dirty="0" err="1"/>
                  <a:t>tất</a:t>
                </a:r>
                <a:r>
                  <a:rPr lang="en-US" sz="2200" dirty="0"/>
                  <a:t> </a:t>
                </a:r>
                <a:r>
                  <a:rPr lang="en-US" sz="2200" dirty="0" err="1"/>
                  <a:t>cả</a:t>
                </a:r>
                <a:r>
                  <a:rPr lang="en-US" sz="2200" dirty="0"/>
                  <a:t> </a:t>
                </a:r>
                <a:r>
                  <a:rPr lang="en-US" sz="2200" dirty="0" err="1"/>
                  <a:t>các</a:t>
                </a:r>
                <a:r>
                  <a:rPr lang="en-US" sz="2200" dirty="0"/>
                  <a:t> </a:t>
                </a:r>
                <a:r>
                  <a:rPr lang="en-US" sz="2200" dirty="0" err="1"/>
                  <a:t>mẫu</a:t>
                </a:r>
                <a:r>
                  <a:rPr lang="en-US" sz="2200" dirty="0"/>
                  <a:t> </a:t>
                </a:r>
                <a:r>
                  <a:rPr lang="en-US" sz="2200" dirty="0" err="1"/>
                  <a:t>ngẫu</a:t>
                </a:r>
                <a:r>
                  <a:rPr lang="en-US" sz="2200" dirty="0"/>
                  <a:t> </a:t>
                </a:r>
                <a:r>
                  <a:rPr lang="en-US" sz="2200" dirty="0" err="1"/>
                  <a:t>nhiên</a:t>
                </a:r>
                <a:r>
                  <a:rPr lang="en-US" sz="2200" dirty="0"/>
                  <a:t> </a:t>
                </a:r>
                <a:r>
                  <a:rPr lang="en-US" sz="2200" dirty="0" err="1"/>
                  <a:t>có</a:t>
                </a:r>
                <a:r>
                  <a:rPr lang="en-US" sz="2200" dirty="0"/>
                  <a:t> </a:t>
                </a:r>
                <a:r>
                  <a:rPr lang="en-US" sz="2200" dirty="0" err="1"/>
                  <a:t>thể</a:t>
                </a:r>
                <a:r>
                  <a:rPr lang="en-US" sz="2200" dirty="0"/>
                  <a:t> (all possible samples).</a:t>
                </a:r>
              </a:p>
            </p:txBody>
          </p:sp>
        </mc:Choice>
        <mc:Fallback xmlns="">
          <p:sp>
            <p:nvSpPr>
              <p:cNvPr id="374" name="Google Shape;374;p5">
                <a:extLst>
                  <a:ext uri="{FF2B5EF4-FFF2-40B4-BE49-F238E27FC236}">
                    <a16:creationId xmlns:a16="http://schemas.microsoft.com/office/drawing/2014/main" id="{FBE27B9C-5AC0-4C41-6005-862778F00E18}"/>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r="-68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492780A1-93C2-E1A4-27A9-361F81493287}"/>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774E5E4C-DB5D-3B1D-402E-48D2675EA5C3}"/>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29</a:t>
            </a:fld>
            <a:endParaRPr/>
          </a:p>
        </p:txBody>
      </p:sp>
      <p:pic>
        <p:nvPicPr>
          <p:cNvPr id="3" name="Graphic 2">
            <a:extLst>
              <a:ext uri="{FF2B5EF4-FFF2-40B4-BE49-F238E27FC236}">
                <a16:creationId xmlns:a16="http://schemas.microsoft.com/office/drawing/2014/main" id="{1DB0F224-8B7E-B394-D952-0403813C86D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446203" y="1043761"/>
            <a:ext cx="8716223" cy="2884001"/>
          </a:xfrm>
          <a:prstGeom prst="rect">
            <a:avLst/>
          </a:prstGeom>
        </p:spPr>
      </p:pic>
      <p:sp>
        <p:nvSpPr>
          <p:cNvPr id="2" name="TextBox 1">
            <a:extLst>
              <a:ext uri="{FF2B5EF4-FFF2-40B4-BE49-F238E27FC236}">
                <a16:creationId xmlns:a16="http://schemas.microsoft.com/office/drawing/2014/main" id="{1E263AA8-375F-F085-F3E0-79A357EC573A}"/>
              </a:ext>
            </a:extLst>
          </p:cNvPr>
          <p:cNvSpPr txBox="1"/>
          <p:nvPr/>
        </p:nvSpPr>
        <p:spPr>
          <a:xfrm>
            <a:off x="9947372" y="3213556"/>
            <a:ext cx="2244628" cy="215444"/>
          </a:xfrm>
          <a:prstGeom prst="rect">
            <a:avLst/>
          </a:prstGeom>
          <a:noFill/>
        </p:spPr>
        <p:txBody>
          <a:bodyPr wrap="square">
            <a:spAutoFit/>
          </a:bodyPr>
          <a:lstStyle/>
          <a:p>
            <a:pPr algn="ctr">
              <a:spcBef>
                <a:spcPct val="50000"/>
              </a:spcBef>
            </a:pPr>
            <a:r>
              <a:rPr lang="en-US" sz="800" dirty="0">
                <a:latin typeface="Calibri"/>
                <a:cs typeface="Calibri"/>
              </a:rPr>
              <a:t>[https://allmodelsarewrong.github.io/]</a:t>
            </a:r>
          </a:p>
        </p:txBody>
      </p:sp>
    </p:spTree>
    <p:extLst>
      <p:ext uri="{BB962C8B-B14F-4D97-AF65-F5344CB8AC3E}">
        <p14:creationId xmlns:p14="http://schemas.microsoft.com/office/powerpoint/2010/main" val="2380549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
          <p:cNvSpPr txBox="1">
            <a:spLocks noGrp="1"/>
          </p:cNvSpPr>
          <p:nvPr>
            <p:ph type="body" idx="1"/>
          </p:nvPr>
        </p:nvSpPr>
        <p:spPr>
          <a:xfrm>
            <a:off x="1470929" y="2095027"/>
            <a:ext cx="9941071" cy="8846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F7FF"/>
              </a:buClr>
              <a:buSzPts val="4400"/>
              <a:buNone/>
            </a:pPr>
            <a:r>
              <a:rPr lang="en-US"/>
              <a:t>GIỚI THIỆU</a:t>
            </a:r>
            <a:endParaRPr dirty="0"/>
          </a:p>
        </p:txBody>
      </p:sp>
      <p:sp>
        <p:nvSpPr>
          <p:cNvPr id="364" name="Google Shape;364;p4"/>
          <p:cNvSpPr txBox="1">
            <a:spLocks noGrp="1"/>
          </p:cNvSpPr>
          <p:nvPr>
            <p:ph type="body" idx="2"/>
          </p:nvPr>
        </p:nvSpPr>
        <p:spPr>
          <a:xfrm>
            <a:off x="1470930" y="3169159"/>
            <a:ext cx="9941070" cy="695175"/>
          </a:xfrm>
          <a:prstGeom prst="rect">
            <a:avLst/>
          </a:prstGeom>
          <a:noFill/>
          <a:ln>
            <a:noFill/>
          </a:ln>
        </p:spPr>
        <p:txBody>
          <a:bodyPr spcFirstLastPara="1" wrap="square" lIns="91425" tIns="45700" rIns="91425" bIns="45700" anchor="ctr" anchorCtr="0">
            <a:normAutofit/>
          </a:bodyPr>
          <a:lstStyle/>
          <a:p>
            <a:pPr marL="0" lvl="0" indent="0" algn="l">
              <a:lnSpc>
                <a:spcPct val="90000"/>
              </a:lnSpc>
              <a:spcBef>
                <a:spcPts val="0"/>
              </a:spcBef>
              <a:spcAft>
                <a:spcPts val="0"/>
              </a:spcAft>
              <a:buClr>
                <a:schemeClr val="lt1"/>
              </a:buClr>
              <a:buSzPts val="2800"/>
              <a:buNone/>
            </a:pPr>
            <a:r>
              <a:rPr lang="en-US"/>
              <a:t>INTRODUCTION</a:t>
            </a:r>
            <a:endParaRPr dirty="0"/>
          </a:p>
        </p:txBody>
      </p:sp>
      <p:sp>
        <p:nvSpPr>
          <p:cNvPr id="365" name="Google Shape;365;p4"/>
          <p:cNvSpPr txBox="1">
            <a:spLocks noGrp="1"/>
          </p:cNvSpPr>
          <p:nvPr>
            <p:ph type="body" idx="3"/>
          </p:nvPr>
        </p:nvSpPr>
        <p:spPr>
          <a:xfrm>
            <a:off x="1470930" y="4137397"/>
            <a:ext cx="7147030" cy="916698"/>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rgbClr val="F2F2F2"/>
              </a:buClr>
              <a:buSzPts val="1000"/>
              <a:buNone/>
            </a:pPr>
            <a:endParaRPr/>
          </a:p>
        </p:txBody>
      </p:sp>
      <p:sp>
        <p:nvSpPr>
          <p:cNvPr id="366" name="Google Shape;366;p4"/>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lnSpcReduction="10000"/>
          </a:bodyPr>
          <a:lstStyle/>
          <a:p>
            <a:pPr marL="0" lvl="0" indent="0" algn="r" rtl="0">
              <a:lnSpc>
                <a:spcPct val="90000"/>
              </a:lnSpc>
              <a:spcBef>
                <a:spcPts val="0"/>
              </a:spcBef>
              <a:spcAft>
                <a:spcPts val="0"/>
              </a:spcAft>
              <a:buClr>
                <a:srgbClr val="00F7FF"/>
              </a:buClr>
              <a:buSzPts val="12000"/>
              <a:buNone/>
            </a:pPr>
            <a:endParaRPr/>
          </a:p>
        </p:txBody>
      </p:sp>
      <p:sp>
        <p:nvSpPr>
          <p:cNvPr id="367" name="Google Shape;367;p4"/>
          <p:cNvSpPr txBox="1">
            <a:spLocks noGrp="1"/>
          </p:cNvSpPr>
          <p:nvPr>
            <p:ph type="ftr" idx="11"/>
          </p:nvPr>
        </p:nvSpPr>
        <p:spPr>
          <a:xfrm>
            <a:off x="838200" y="6481647"/>
            <a:ext cx="4475922"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VN"/>
              <a:t>Thực hiện bởi Trường Đại học Công nghệ Thông tin, ĐHQG-HCM</a:t>
            </a:r>
            <a:endParaRPr/>
          </a:p>
        </p:txBody>
      </p:sp>
      <p:sp>
        <p:nvSpPr>
          <p:cNvPr id="368" name="Google Shape;368;p4"/>
          <p:cNvSpPr txBox="1">
            <a:spLocks noGrp="1"/>
          </p:cNvSpPr>
          <p:nvPr>
            <p:ph type="sldNum" idx="12"/>
          </p:nvPr>
        </p:nvSpPr>
        <p:spPr>
          <a:xfrm>
            <a:off x="65862" y="6542216"/>
            <a:ext cx="292608" cy="3157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BCA31300-CF06-4051-0639-62D468754F29}"/>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E8B4A2BD-0DFB-CCB4-978F-9123DED70E49}"/>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Phân</a:t>
            </a:r>
            <a:r>
              <a:rPr lang="en-US" dirty="0"/>
              <a:t> </a:t>
            </a:r>
            <a:r>
              <a:rPr lang="en-US" dirty="0" err="1"/>
              <a:t>phối</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ước</a:t>
            </a:r>
            <a:r>
              <a:rPr lang="en-US" dirty="0"/>
              <a:t> </a:t>
            </a:r>
            <a:r>
              <a:rPr lang="en-US" dirty="0" err="1"/>
              <a:t>lượng</a:t>
            </a:r>
            <a:r>
              <a:rPr lang="en-US" dirty="0"/>
              <a:t> (estimators)</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A1A86B2C-1607-3BFD-C755-76B78542D798}"/>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50000"/>
                  </a:lnSpc>
                  <a:spcBef>
                    <a:spcPts val="0"/>
                  </a:spcBef>
                  <a:buNone/>
                </a:pPr>
                <a14:m>
                  <m:oMathPara xmlns:m="http://schemas.openxmlformats.org/officeDocument/2006/math">
                    <m:oMathParaPr>
                      <m:jc m:val="centerGroup"/>
                    </m:oMathParaPr>
                    <m:oMath xmlns:m="http://schemas.openxmlformats.org/officeDocument/2006/math">
                      <m:sSup>
                        <m:sSupPr>
                          <m:ctrlPr>
                            <a:rPr lang="en-US" sz="2200" b="0" i="1" smtClean="0">
                              <a:solidFill>
                                <a:schemeClr val="tx1"/>
                              </a:solidFill>
                              <a:latin typeface="Cambria Math" panose="02040503050406030204" pitchFamily="18" charset="0"/>
                              <a:ea typeface="Cambria Math" panose="02040503050406030204" pitchFamily="18" charset="0"/>
                            </a:rPr>
                          </m:ctrlPr>
                        </m:sSupPr>
                        <m:e>
                          <m:d>
                            <m:dPr>
                              <m:ctrlPr>
                                <a:rPr lang="en-US" sz="2200" b="0" i="1" smtClean="0">
                                  <a:solidFill>
                                    <a:schemeClr val="tx1"/>
                                  </a:solidFill>
                                  <a:latin typeface="Cambria Math" panose="02040503050406030204" pitchFamily="18" charset="0"/>
                                  <a:ea typeface="Cambria Math" panose="02040503050406030204" pitchFamily="18" charset="0"/>
                                </a:rPr>
                              </m:ctrlPr>
                            </m:dPr>
                            <m:e>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ea typeface="Cambria Math" panose="02040503050406030204" pitchFamily="18" charset="0"/>
                                    </a:rPr>
                                    <m:t>𝜃</m:t>
                                  </m:r>
                                </m:e>
                              </m:acc>
                              <m:r>
                                <a:rPr lang="en-US" sz="2200" b="0" i="1" smtClean="0">
                                  <a:solidFill>
                                    <a:schemeClr val="tx1"/>
                                  </a:solidFill>
                                  <a:latin typeface="Cambria Math" panose="02040503050406030204" pitchFamily="18" charset="0"/>
                                  <a:ea typeface="Cambria Math" panose="02040503050406030204" pitchFamily="18" charset="0"/>
                                </a:rPr>
                                <m:t>−</m:t>
                              </m:r>
                              <m:r>
                                <a:rPr lang="en-US" sz="2200" i="1" smtClean="0">
                                  <a:solidFill>
                                    <a:srgbClr val="FF0000"/>
                                  </a:solidFill>
                                  <a:latin typeface="Cambria Math" panose="02040503050406030204" pitchFamily="18" charset="0"/>
                                  <a:ea typeface="Cambria Math" panose="02040503050406030204" pitchFamily="18" charset="0"/>
                                </a:rPr>
                                <m:t>𝜃</m:t>
                              </m:r>
                            </m:e>
                          </m:d>
                        </m:e>
                        <m:sup>
                          <m:r>
                            <a:rPr lang="en-US" sz="2200" b="0" i="1" smtClean="0">
                              <a:solidFill>
                                <a:schemeClr val="tx1"/>
                              </a:solidFill>
                              <a:latin typeface="Cambria Math" panose="02040503050406030204" pitchFamily="18" charset="0"/>
                              <a:ea typeface="Cambria Math" panose="02040503050406030204" pitchFamily="18" charset="0"/>
                            </a:rPr>
                            <m:t>2</m:t>
                          </m:r>
                        </m:sup>
                      </m:sSup>
                      <m:r>
                        <a:rPr lang="en-US" sz="2200" b="0" i="1" smtClean="0">
                          <a:solidFill>
                            <a:schemeClr val="tx1"/>
                          </a:solidFill>
                          <a:latin typeface="Cambria Math" panose="02040503050406030204" pitchFamily="18" charset="0"/>
                          <a:ea typeface="Cambria Math" panose="02040503050406030204" pitchFamily="18" charset="0"/>
                        </a:rPr>
                        <m:t>=</m:t>
                      </m:r>
                      <m:sSup>
                        <m:sSupPr>
                          <m:ctrlPr>
                            <a:rPr lang="en-US" sz="2200" i="1">
                              <a:solidFill>
                                <a:schemeClr val="tx1"/>
                              </a:solidFill>
                              <a:latin typeface="Cambria Math" panose="02040503050406030204" pitchFamily="18" charset="0"/>
                              <a:ea typeface="Cambria Math" panose="02040503050406030204" pitchFamily="18" charset="0"/>
                            </a:rPr>
                          </m:ctrlPr>
                        </m:sSupPr>
                        <m:e>
                          <m:d>
                            <m:dPr>
                              <m:ctrlPr>
                                <a:rPr lang="en-US" sz="2200" i="1">
                                  <a:solidFill>
                                    <a:schemeClr val="tx1"/>
                                  </a:solidFill>
                                  <a:latin typeface="Cambria Math" panose="02040503050406030204" pitchFamily="18" charset="0"/>
                                  <a:ea typeface="Cambria Math" panose="02040503050406030204" pitchFamily="18" charset="0"/>
                                </a:rPr>
                              </m:ctrlPr>
                            </m:dPr>
                            <m:e>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ea typeface="Cambria Math" panose="02040503050406030204" pitchFamily="18" charset="0"/>
                                    </a:rPr>
                                    <m:t>𝜃</m:t>
                                  </m:r>
                                </m:e>
                              </m:acc>
                              <m:r>
                                <a:rPr lang="en-US" sz="2200" i="1" smtClean="0">
                                  <a:solidFill>
                                    <a:schemeClr val="tx1"/>
                                  </a:solidFill>
                                  <a:latin typeface="Cambria Math" panose="02040503050406030204" pitchFamily="18" charset="0"/>
                                  <a:ea typeface="Cambria Math" panose="02040503050406030204" pitchFamily="18" charset="0"/>
                                </a:rPr>
                                <m:t>−</m:t>
                              </m:r>
                              <m:r>
                                <a:rPr lang="en-US" sz="2200" i="1" smtClean="0">
                                  <a:solidFill>
                                    <a:srgbClr val="0072FF"/>
                                  </a:solidFill>
                                  <a:latin typeface="Cambria Math" panose="02040503050406030204" pitchFamily="18" charset="0"/>
                                  <a:ea typeface="Cambria Math" panose="02040503050406030204" pitchFamily="18" charset="0"/>
                                </a:rPr>
                                <m:t>𝔼</m:t>
                              </m:r>
                              <m:d>
                                <m:dPr>
                                  <m:begChr m:val="["/>
                                  <m:endChr m:val="]"/>
                                  <m:ctrlPr>
                                    <a:rPr lang="en-US" sz="2200" i="1" smtClean="0">
                                      <a:solidFill>
                                        <a:srgbClr val="0072FF"/>
                                      </a:solidFill>
                                      <a:latin typeface="Cambria Math" panose="02040503050406030204" pitchFamily="18" charset="0"/>
                                      <a:ea typeface="Cambria Math" panose="02040503050406030204" pitchFamily="18" charset="0"/>
                                    </a:rPr>
                                  </m:ctrlPr>
                                </m:dPr>
                                <m:e>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e>
                              </m:d>
                              <m:r>
                                <a:rPr lang="en-US" sz="2200" b="0" i="1" smtClean="0">
                                  <a:solidFill>
                                    <a:schemeClr val="tx1"/>
                                  </a:solidFill>
                                  <a:latin typeface="Cambria Math" panose="02040503050406030204" pitchFamily="18" charset="0"/>
                                  <a:ea typeface="Cambria Math" panose="02040503050406030204" pitchFamily="18" charset="0"/>
                                </a:rPr>
                                <m:t>+</m:t>
                              </m:r>
                              <m:r>
                                <a:rPr lang="en-US" sz="2200" i="1" smtClean="0">
                                  <a:solidFill>
                                    <a:srgbClr val="0072FF"/>
                                  </a:solidFill>
                                  <a:latin typeface="Cambria Math" panose="02040503050406030204" pitchFamily="18" charset="0"/>
                                  <a:ea typeface="Cambria Math" panose="02040503050406030204" pitchFamily="18" charset="0"/>
                                </a:rPr>
                                <m:t>𝔼</m:t>
                              </m:r>
                              <m:d>
                                <m:dPr>
                                  <m:begChr m:val="["/>
                                  <m:endChr m:val="]"/>
                                  <m:ctrlPr>
                                    <a:rPr lang="en-US" sz="2200" i="1">
                                      <a:solidFill>
                                        <a:srgbClr val="0072FF"/>
                                      </a:solidFill>
                                      <a:latin typeface="Cambria Math" panose="02040503050406030204" pitchFamily="18" charset="0"/>
                                      <a:ea typeface="Cambria Math" panose="02040503050406030204" pitchFamily="18" charset="0"/>
                                    </a:rPr>
                                  </m:ctrlPr>
                                </m:dPr>
                                <m:e>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e>
                              </m:d>
                              <m:r>
                                <a:rPr lang="en-US" sz="2200" b="0" i="1" smtClean="0">
                                  <a:solidFill>
                                    <a:schemeClr val="tx1"/>
                                  </a:solidFill>
                                  <a:latin typeface="Cambria Math" panose="02040503050406030204" pitchFamily="18" charset="0"/>
                                  <a:ea typeface="Cambria Math" panose="02040503050406030204" pitchFamily="18" charset="0"/>
                                </a:rPr>
                                <m:t>−</m:t>
                              </m:r>
                              <m:r>
                                <a:rPr lang="en-US" sz="2200" i="1" smtClean="0">
                                  <a:solidFill>
                                    <a:srgbClr val="FF0000"/>
                                  </a:solidFill>
                                  <a:latin typeface="Cambria Math" panose="02040503050406030204" pitchFamily="18" charset="0"/>
                                  <a:ea typeface="Cambria Math" panose="02040503050406030204" pitchFamily="18" charset="0"/>
                                </a:rPr>
                                <m:t>𝜃</m:t>
                              </m:r>
                            </m:e>
                          </m:d>
                        </m:e>
                        <m:sup>
                          <m:r>
                            <a:rPr lang="en-US" sz="2200" i="1">
                              <a:solidFill>
                                <a:schemeClr val="tx1"/>
                              </a:solidFill>
                              <a:latin typeface="Cambria Math" panose="02040503050406030204" pitchFamily="18" charset="0"/>
                              <a:ea typeface="Cambria Math" panose="02040503050406030204" pitchFamily="18" charset="0"/>
                            </a:rPr>
                            <m:t>2</m:t>
                          </m:r>
                        </m:sup>
                      </m:sSup>
                    </m:oMath>
                    <m:oMath xmlns:m="http://schemas.openxmlformats.org/officeDocument/2006/math">
                      <m:r>
                        <a:rPr lang="en-US" sz="2200" b="0" i="1" smtClean="0">
                          <a:solidFill>
                            <a:schemeClr val="tx1"/>
                          </a:solidFill>
                          <a:latin typeface="Cambria Math" panose="02040503050406030204" pitchFamily="18" charset="0"/>
                          <a:ea typeface="Cambria Math" panose="02040503050406030204" pitchFamily="18" charset="0"/>
                        </a:rPr>
                        <m:t>                  =</m:t>
                      </m:r>
                      <m:sSup>
                        <m:sSupPr>
                          <m:ctrlPr>
                            <a:rPr lang="en-US" sz="2200" b="0" i="1" smtClean="0">
                              <a:solidFill>
                                <a:schemeClr val="tx1"/>
                              </a:solidFill>
                              <a:latin typeface="Cambria Math" panose="02040503050406030204" pitchFamily="18" charset="0"/>
                              <a:ea typeface="Cambria Math" panose="02040503050406030204" pitchFamily="18" charset="0"/>
                            </a:rPr>
                          </m:ctrlPr>
                        </m:sSupPr>
                        <m:e>
                          <m:r>
                            <a:rPr lang="en-US" sz="2200" b="0" i="1" smtClean="0">
                              <a:solidFill>
                                <a:schemeClr val="tx1"/>
                              </a:solidFill>
                              <a:latin typeface="Cambria Math" panose="02040503050406030204" pitchFamily="18" charset="0"/>
                              <a:ea typeface="Cambria Math" panose="02040503050406030204" pitchFamily="18" charset="0"/>
                            </a:rPr>
                            <m:t>(</m:t>
                          </m:r>
                          <m:limLow>
                            <m:limLowPr>
                              <m:ctrlPr>
                                <a:rPr lang="en-US" sz="2200" b="0" i="1" smtClean="0">
                                  <a:solidFill>
                                    <a:schemeClr val="tx1"/>
                                  </a:solidFill>
                                  <a:latin typeface="Cambria Math" panose="02040503050406030204" pitchFamily="18" charset="0"/>
                                  <a:ea typeface="Cambria Math" panose="02040503050406030204" pitchFamily="18" charset="0"/>
                                </a:rPr>
                              </m:ctrlPr>
                            </m:limLowPr>
                            <m:e>
                              <m:groupChr>
                                <m:groupChrPr>
                                  <m:chr m:val="⏟"/>
                                  <m:ctrlPr>
                                    <a:rPr lang="en-US" sz="2200" b="0" i="1" smtClean="0">
                                      <a:solidFill>
                                        <a:schemeClr val="tx1"/>
                                      </a:solidFill>
                                      <a:latin typeface="Cambria Math" panose="02040503050406030204" pitchFamily="18" charset="0"/>
                                      <a:ea typeface="Cambria Math" panose="02040503050406030204" pitchFamily="18" charset="0"/>
                                    </a:rPr>
                                  </m:ctrlPr>
                                </m:groupChrPr>
                                <m:e>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ea typeface="Cambria Math" panose="02040503050406030204" pitchFamily="18" charset="0"/>
                                        </a:rPr>
                                        <m:t>𝜃</m:t>
                                      </m:r>
                                    </m:e>
                                  </m:acc>
                                  <m:r>
                                    <a:rPr lang="en-US" sz="2200" i="1" smtClean="0">
                                      <a:solidFill>
                                        <a:schemeClr val="tx1"/>
                                      </a:solidFill>
                                      <a:latin typeface="Cambria Math" panose="02040503050406030204" pitchFamily="18" charset="0"/>
                                      <a:ea typeface="Cambria Math" panose="02040503050406030204" pitchFamily="18" charset="0"/>
                                    </a:rPr>
                                    <m:t>−</m:t>
                                  </m:r>
                                  <m:sSub>
                                    <m:sSubPr>
                                      <m:ctrlPr>
                                        <a:rPr lang="en-US" sz="2200" i="1" smtClean="0">
                                          <a:solidFill>
                                            <a:srgbClr val="0072FF"/>
                                          </a:solidFill>
                                          <a:latin typeface="Cambria Math" panose="02040503050406030204" pitchFamily="18" charset="0"/>
                                          <a:ea typeface="Cambria Math" panose="02040503050406030204" pitchFamily="18" charset="0"/>
                                        </a:rPr>
                                      </m:ctrlPr>
                                    </m:sSubPr>
                                    <m:e>
                                      <m:r>
                                        <a:rPr lang="en-US" sz="2200" i="1" smtClean="0">
                                          <a:solidFill>
                                            <a:srgbClr val="0072FF"/>
                                          </a:solidFill>
                                          <a:latin typeface="Cambria Math" panose="02040503050406030204" pitchFamily="18" charset="0"/>
                                          <a:ea typeface="Cambria Math" panose="02040503050406030204" pitchFamily="18" charset="0"/>
                                        </a:rPr>
                                        <m:t>𝜇</m:t>
                                      </m:r>
                                    </m:e>
                                    <m:sub>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sub>
                                  </m:sSub>
                                </m:e>
                              </m:groupChr>
                            </m:e>
                            <m:lim>
                              <m:r>
                                <a:rPr lang="en-US" sz="2200" b="0" i="1" smtClean="0">
                                  <a:solidFill>
                                    <a:schemeClr val="tx1"/>
                                  </a:solidFill>
                                  <a:latin typeface="Cambria Math" panose="02040503050406030204" pitchFamily="18" charset="0"/>
                                  <a:ea typeface="Cambria Math" panose="02040503050406030204" pitchFamily="18" charset="0"/>
                                </a:rPr>
                                <m:t>𝑎</m:t>
                              </m:r>
                            </m:lim>
                          </m:limLow>
                          <m:r>
                            <a:rPr lang="en-US" sz="2200" b="0" i="1" smtClean="0">
                              <a:solidFill>
                                <a:schemeClr val="tx1"/>
                              </a:solidFill>
                              <a:latin typeface="Cambria Math" panose="02040503050406030204" pitchFamily="18" charset="0"/>
                              <a:ea typeface="Cambria Math" panose="02040503050406030204" pitchFamily="18" charset="0"/>
                            </a:rPr>
                            <m:t>+</m:t>
                          </m:r>
                          <m:limLow>
                            <m:limLowPr>
                              <m:ctrlPr>
                                <a:rPr lang="en-US" sz="2200" i="1">
                                  <a:solidFill>
                                    <a:schemeClr val="tx1"/>
                                  </a:solidFill>
                                  <a:latin typeface="Cambria Math" panose="02040503050406030204" pitchFamily="18" charset="0"/>
                                  <a:ea typeface="Cambria Math" panose="02040503050406030204" pitchFamily="18" charset="0"/>
                                </a:rPr>
                              </m:ctrlPr>
                            </m:limLowPr>
                            <m:e>
                              <m:groupChr>
                                <m:groupChrPr>
                                  <m:chr m:val="⏟"/>
                                  <m:ctrlPr>
                                    <a:rPr lang="en-US" sz="2200" i="1">
                                      <a:solidFill>
                                        <a:schemeClr val="tx1"/>
                                      </a:solidFill>
                                      <a:latin typeface="Cambria Math" panose="02040503050406030204" pitchFamily="18" charset="0"/>
                                      <a:ea typeface="Cambria Math" panose="02040503050406030204" pitchFamily="18" charset="0"/>
                                    </a:rPr>
                                  </m:ctrlPr>
                                </m:groupChrPr>
                                <m:e>
                                  <m:sSub>
                                    <m:sSubPr>
                                      <m:ctrlPr>
                                        <a:rPr lang="en-US" sz="2200" i="1" smtClean="0">
                                          <a:solidFill>
                                            <a:srgbClr val="0072FF"/>
                                          </a:solidFill>
                                          <a:latin typeface="Cambria Math" panose="02040503050406030204" pitchFamily="18" charset="0"/>
                                          <a:ea typeface="Cambria Math" panose="02040503050406030204" pitchFamily="18" charset="0"/>
                                        </a:rPr>
                                      </m:ctrlPr>
                                    </m:sSubPr>
                                    <m:e>
                                      <m:r>
                                        <a:rPr lang="en-US" sz="2200" i="1">
                                          <a:solidFill>
                                            <a:srgbClr val="0072FF"/>
                                          </a:solidFill>
                                          <a:latin typeface="Cambria Math" panose="02040503050406030204" pitchFamily="18" charset="0"/>
                                          <a:ea typeface="Cambria Math" panose="02040503050406030204" pitchFamily="18" charset="0"/>
                                        </a:rPr>
                                        <m:t>𝜇</m:t>
                                      </m:r>
                                    </m:e>
                                    <m:sub>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sub>
                                  </m:sSub>
                                  <m:r>
                                    <a:rPr lang="en-US" sz="2200" i="1">
                                      <a:solidFill>
                                        <a:schemeClr val="tx1"/>
                                      </a:solidFill>
                                      <a:latin typeface="Cambria Math" panose="02040503050406030204" pitchFamily="18" charset="0"/>
                                      <a:ea typeface="Cambria Math" panose="02040503050406030204" pitchFamily="18" charset="0"/>
                                    </a:rPr>
                                    <m:t>−</m:t>
                                  </m:r>
                                  <m:r>
                                    <a:rPr lang="en-US" sz="2200" i="1" smtClean="0">
                                      <a:solidFill>
                                        <a:srgbClr val="FF0000"/>
                                      </a:solidFill>
                                      <a:latin typeface="Cambria Math" panose="02040503050406030204" pitchFamily="18" charset="0"/>
                                      <a:ea typeface="Cambria Math" panose="02040503050406030204" pitchFamily="18" charset="0"/>
                                    </a:rPr>
                                    <m:t>𝜃</m:t>
                                  </m:r>
                                </m:e>
                              </m:groupChr>
                            </m:e>
                            <m:lim>
                              <m:r>
                                <a:rPr lang="en-US" sz="2200" b="0" i="1" smtClean="0">
                                  <a:solidFill>
                                    <a:schemeClr val="tx1"/>
                                  </a:solidFill>
                                  <a:latin typeface="Cambria Math" panose="02040503050406030204" pitchFamily="18" charset="0"/>
                                  <a:ea typeface="Cambria Math" panose="02040503050406030204" pitchFamily="18" charset="0"/>
                                </a:rPr>
                                <m:t>𝑏</m:t>
                              </m:r>
                            </m:lim>
                          </m:limLow>
                          <m:r>
                            <a:rPr lang="en-US" sz="2200" b="0" i="1" smtClean="0">
                              <a:solidFill>
                                <a:schemeClr val="tx1"/>
                              </a:solidFill>
                              <a:latin typeface="Cambria Math" panose="02040503050406030204" pitchFamily="18" charset="0"/>
                              <a:ea typeface="Cambria Math" panose="02040503050406030204" pitchFamily="18" charset="0"/>
                            </a:rPr>
                            <m:t>)</m:t>
                          </m:r>
                        </m:e>
                        <m:sup>
                          <m:r>
                            <a:rPr lang="en-US" sz="2200" b="0" i="1" smtClean="0">
                              <a:solidFill>
                                <a:schemeClr val="tx1"/>
                              </a:solidFill>
                              <a:latin typeface="Cambria Math" panose="02040503050406030204" pitchFamily="18" charset="0"/>
                              <a:ea typeface="Cambria Math" panose="02040503050406030204" pitchFamily="18" charset="0"/>
                            </a:rPr>
                            <m:t>2</m:t>
                          </m:r>
                        </m:sup>
                      </m:sSup>
                    </m:oMath>
                    <m:oMath xmlns:m="http://schemas.openxmlformats.org/officeDocument/2006/math">
                      <m:r>
                        <a:rPr lang="en-US" sz="2200" b="0" i="1" smtClean="0">
                          <a:solidFill>
                            <a:schemeClr val="tx1"/>
                          </a:solidFill>
                          <a:latin typeface="Cambria Math" panose="02040503050406030204" pitchFamily="18" charset="0"/>
                          <a:ea typeface="Cambria Math" panose="02040503050406030204" pitchFamily="18" charset="0"/>
                        </a:rPr>
                        <m:t>                  =</m:t>
                      </m:r>
                      <m:sSup>
                        <m:sSupPr>
                          <m:ctrlPr>
                            <a:rPr lang="en-US" sz="2200" b="0" i="1" smtClean="0">
                              <a:solidFill>
                                <a:schemeClr val="tx1"/>
                              </a:solidFill>
                              <a:latin typeface="Cambria Math" panose="02040503050406030204" pitchFamily="18" charset="0"/>
                              <a:ea typeface="Cambria Math" panose="02040503050406030204" pitchFamily="18" charset="0"/>
                            </a:rPr>
                          </m:ctrlPr>
                        </m:sSupPr>
                        <m:e>
                          <m:r>
                            <a:rPr lang="en-US" sz="2200" b="0" i="1" smtClean="0">
                              <a:solidFill>
                                <a:schemeClr val="tx1"/>
                              </a:solidFill>
                              <a:latin typeface="Cambria Math" panose="02040503050406030204" pitchFamily="18" charset="0"/>
                              <a:ea typeface="Cambria Math" panose="02040503050406030204" pitchFamily="18" charset="0"/>
                            </a:rPr>
                            <m:t>𝑎</m:t>
                          </m:r>
                        </m:e>
                        <m:sup>
                          <m:r>
                            <a:rPr lang="en-US" sz="2200" b="0" i="1" smtClean="0">
                              <a:solidFill>
                                <a:schemeClr val="tx1"/>
                              </a:solidFill>
                              <a:latin typeface="Cambria Math" panose="02040503050406030204" pitchFamily="18" charset="0"/>
                              <a:ea typeface="Cambria Math" panose="02040503050406030204" pitchFamily="18" charset="0"/>
                            </a:rPr>
                            <m:t>2</m:t>
                          </m:r>
                        </m:sup>
                      </m:sSup>
                      <m:r>
                        <a:rPr lang="en-US" sz="2200" b="0" i="1" smtClean="0">
                          <a:solidFill>
                            <a:schemeClr val="tx1"/>
                          </a:solidFill>
                          <a:latin typeface="Cambria Math" panose="02040503050406030204" pitchFamily="18" charset="0"/>
                          <a:ea typeface="Cambria Math" panose="02040503050406030204" pitchFamily="18" charset="0"/>
                        </a:rPr>
                        <m:t>+</m:t>
                      </m:r>
                      <m:sSup>
                        <m:sSupPr>
                          <m:ctrlPr>
                            <a:rPr lang="en-US" sz="2200" i="1">
                              <a:solidFill>
                                <a:schemeClr val="tx1"/>
                              </a:solidFill>
                              <a:latin typeface="Cambria Math" panose="02040503050406030204" pitchFamily="18" charset="0"/>
                              <a:ea typeface="Cambria Math" panose="02040503050406030204" pitchFamily="18" charset="0"/>
                            </a:rPr>
                          </m:ctrlPr>
                        </m:sSupPr>
                        <m:e>
                          <m:r>
                            <a:rPr lang="en-US" sz="2200" b="0" i="1" smtClean="0">
                              <a:solidFill>
                                <a:schemeClr val="tx1"/>
                              </a:solidFill>
                              <a:latin typeface="Cambria Math" panose="02040503050406030204" pitchFamily="18" charset="0"/>
                              <a:ea typeface="Cambria Math" panose="02040503050406030204" pitchFamily="18" charset="0"/>
                            </a:rPr>
                            <m:t>𝑏</m:t>
                          </m:r>
                        </m:e>
                        <m:sup>
                          <m:r>
                            <a:rPr lang="en-US" sz="2200" i="1">
                              <a:solidFill>
                                <a:schemeClr val="tx1"/>
                              </a:solidFill>
                              <a:latin typeface="Cambria Math" panose="02040503050406030204" pitchFamily="18" charset="0"/>
                              <a:ea typeface="Cambria Math" panose="02040503050406030204" pitchFamily="18" charset="0"/>
                            </a:rPr>
                            <m:t>2</m:t>
                          </m:r>
                        </m:sup>
                      </m:sSup>
                      <m:r>
                        <a:rPr lang="en-US" sz="2200" i="1">
                          <a:solidFill>
                            <a:schemeClr val="tx1"/>
                          </a:solidFill>
                          <a:latin typeface="Cambria Math" panose="02040503050406030204" pitchFamily="18" charset="0"/>
                          <a:ea typeface="Cambria Math" panose="02040503050406030204" pitchFamily="18" charset="0"/>
                        </a:rPr>
                        <m:t>+</m:t>
                      </m:r>
                      <m:r>
                        <a:rPr lang="en-US" sz="2200" b="0" i="1" smtClean="0">
                          <a:solidFill>
                            <a:schemeClr val="tx1"/>
                          </a:solidFill>
                          <a:latin typeface="Cambria Math" panose="02040503050406030204" pitchFamily="18" charset="0"/>
                          <a:ea typeface="Cambria Math" panose="02040503050406030204" pitchFamily="18" charset="0"/>
                        </a:rPr>
                        <m:t>2</m:t>
                      </m:r>
                      <m:r>
                        <a:rPr lang="en-US" sz="2200" b="0" i="1" smtClean="0">
                          <a:solidFill>
                            <a:schemeClr val="tx1"/>
                          </a:solidFill>
                          <a:latin typeface="Cambria Math" panose="02040503050406030204" pitchFamily="18" charset="0"/>
                          <a:ea typeface="Cambria Math" panose="02040503050406030204" pitchFamily="18" charset="0"/>
                        </a:rPr>
                        <m:t>𝑎𝑏</m:t>
                      </m:r>
                    </m:oMath>
                  </m:oMathPara>
                </a14:m>
                <a:endParaRPr lang="en-US" sz="2200" dirty="0">
                  <a:solidFill>
                    <a:schemeClr val="tx1"/>
                  </a:solidFill>
                </a:endParaRPr>
              </a:p>
              <a:p>
                <a:pPr marL="177800" indent="0">
                  <a:lnSpc>
                    <a:spcPct val="150000"/>
                  </a:lnSpc>
                  <a:spcBef>
                    <a:spcPts val="0"/>
                  </a:spcBef>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𝑀𝑆𝐸</m:t>
                      </m:r>
                      <m:d>
                        <m:dPr>
                          <m:ctrlPr>
                            <a:rPr lang="en-US" sz="2200" b="0" i="1" smtClean="0">
                              <a:latin typeface="Cambria Math" panose="02040503050406030204" pitchFamily="18" charset="0"/>
                            </a:rPr>
                          </m:ctrlPr>
                        </m:d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e>
                      </m:d>
                      <m:r>
                        <a:rPr lang="en-US" sz="2200" b="0" i="1" smtClean="0">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𝔼</m:t>
                      </m:r>
                      <m:d>
                        <m:dPr>
                          <m:begChr m:val="["/>
                          <m:endChr m:val="]"/>
                          <m:ctrlPr>
                            <a:rPr lang="en-US" sz="2200" i="1">
                              <a:latin typeface="Cambria Math" panose="02040503050406030204" pitchFamily="18" charset="0"/>
                              <a:ea typeface="Cambria Math" panose="02040503050406030204" pitchFamily="18" charset="0"/>
                            </a:rPr>
                          </m:ctrlPr>
                        </m:dPr>
                        <m:e>
                          <m:sSup>
                            <m:sSupPr>
                              <m:ctrlPr>
                                <a:rPr lang="en-US" sz="2200" i="1">
                                  <a:latin typeface="Cambria Math" panose="02040503050406030204" pitchFamily="18" charset="0"/>
                                  <a:ea typeface="Cambria Math" panose="02040503050406030204" pitchFamily="18" charset="0"/>
                                </a:rPr>
                              </m:ctrlPr>
                            </m:sSupPr>
                            <m:e>
                              <m:d>
                                <m:dPr>
                                  <m:ctrlPr>
                                    <a:rPr lang="en-US" sz="2200" i="1">
                                      <a:latin typeface="Cambria Math" panose="02040503050406030204" pitchFamily="18" charset="0"/>
                                      <a:ea typeface="Cambria Math" panose="02040503050406030204" pitchFamily="18" charset="0"/>
                                    </a:rPr>
                                  </m:ctrlPr>
                                </m:d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r>
                                    <a:rPr lang="en-US" sz="2200" i="1">
                                      <a:latin typeface="Cambria Math" panose="02040503050406030204" pitchFamily="18" charset="0"/>
                                      <a:ea typeface="Cambria Math" panose="02040503050406030204" pitchFamily="18" charset="0"/>
                                    </a:rPr>
                                    <m:t>−</m:t>
                                  </m:r>
                                  <m:r>
                                    <a:rPr lang="en-US" sz="2200" i="1" smtClean="0">
                                      <a:solidFill>
                                        <a:srgbClr val="FF0000"/>
                                      </a:solidFill>
                                      <a:latin typeface="Cambria Math" panose="02040503050406030204" pitchFamily="18" charset="0"/>
                                      <a:ea typeface="Cambria Math" panose="02040503050406030204" pitchFamily="18" charset="0"/>
                                    </a:rPr>
                                    <m:t>𝜃</m:t>
                                  </m:r>
                                </m:e>
                              </m:d>
                            </m:e>
                            <m:sup>
                              <m:r>
                                <a:rPr lang="en-US" sz="2200" i="1">
                                  <a:latin typeface="Cambria Math" panose="02040503050406030204" pitchFamily="18" charset="0"/>
                                  <a:ea typeface="Cambria Math" panose="02040503050406030204" pitchFamily="18" charset="0"/>
                                </a:rPr>
                                <m:t>2</m:t>
                              </m:r>
                            </m:sup>
                          </m:sSup>
                        </m:e>
                      </m:d>
                      <m:r>
                        <a:rPr lang="en-US" sz="2200" b="0" i="1" smtClean="0">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𝔼</m:t>
                      </m:r>
                      <m:d>
                        <m:dPr>
                          <m:begChr m:val="["/>
                          <m:endChr m:val="]"/>
                          <m:ctrlPr>
                            <a:rPr lang="en-US" sz="2200" i="1">
                              <a:latin typeface="Cambria Math" panose="02040503050406030204" pitchFamily="18" charset="0"/>
                              <a:ea typeface="Cambria Math" panose="02040503050406030204" pitchFamily="18" charset="0"/>
                            </a:rPr>
                          </m:ctrlPr>
                        </m:dPr>
                        <m:e>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𝑎</m:t>
                              </m:r>
                            </m:e>
                            <m:sup>
                              <m:r>
                                <a:rPr lang="en-US" sz="2200" i="1">
                                  <a:latin typeface="Cambria Math" panose="02040503050406030204" pitchFamily="18" charset="0"/>
                                  <a:ea typeface="Cambria Math" panose="02040503050406030204" pitchFamily="18" charset="0"/>
                                </a:rPr>
                                <m:t>2</m:t>
                              </m:r>
                            </m:sup>
                          </m:sSup>
                          <m:r>
                            <a:rPr lang="en-US" sz="2200" i="1">
                              <a:latin typeface="Cambria Math" panose="02040503050406030204" pitchFamily="18" charset="0"/>
                              <a:ea typeface="Cambria Math" panose="02040503050406030204" pitchFamily="18" charset="0"/>
                            </a:rPr>
                            <m:t>+</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𝑏</m:t>
                              </m:r>
                            </m:e>
                            <m:sup>
                              <m:r>
                                <a:rPr lang="en-US" sz="2200" i="1">
                                  <a:latin typeface="Cambria Math" panose="02040503050406030204" pitchFamily="18" charset="0"/>
                                  <a:ea typeface="Cambria Math" panose="02040503050406030204" pitchFamily="18" charset="0"/>
                                </a:rPr>
                                <m:t>2</m:t>
                              </m:r>
                            </m:sup>
                          </m:sSup>
                          <m:r>
                            <a:rPr lang="en-US" sz="2200" i="1">
                              <a:latin typeface="Cambria Math" panose="02040503050406030204" pitchFamily="18" charset="0"/>
                              <a:ea typeface="Cambria Math" panose="02040503050406030204" pitchFamily="18" charset="0"/>
                            </a:rPr>
                            <m:t>+2</m:t>
                          </m:r>
                          <m:r>
                            <a:rPr lang="en-US" sz="2200" i="1">
                              <a:latin typeface="Cambria Math" panose="02040503050406030204" pitchFamily="18" charset="0"/>
                              <a:ea typeface="Cambria Math" panose="02040503050406030204" pitchFamily="18" charset="0"/>
                            </a:rPr>
                            <m:t>𝑎𝑏</m:t>
                          </m:r>
                        </m:e>
                      </m:d>
                    </m:oMath>
                  </m:oMathPara>
                </a14:m>
                <a:endParaRPr lang="en-US" sz="2200" dirty="0">
                  <a:solidFill>
                    <a:schemeClr val="tx1"/>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A1A86B2C-1607-3BFD-C755-76B78542D798}"/>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D95A32C7-0C72-1631-836D-608C5627D122}"/>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4A819178-253C-68F3-E3B6-D82A810AB4BE}"/>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30</a:t>
            </a:fld>
            <a:endParaRPr/>
          </a:p>
        </p:txBody>
      </p:sp>
      <p:pic>
        <p:nvPicPr>
          <p:cNvPr id="3" name="Graphic 2">
            <a:extLst>
              <a:ext uri="{FF2B5EF4-FFF2-40B4-BE49-F238E27FC236}">
                <a16:creationId xmlns:a16="http://schemas.microsoft.com/office/drawing/2014/main" id="{FA298909-B8CD-09E8-0579-02F17D0B67C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446203" y="1043761"/>
            <a:ext cx="8716223" cy="2884001"/>
          </a:xfrm>
          <a:prstGeom prst="rect">
            <a:avLst/>
          </a:prstGeom>
        </p:spPr>
      </p:pic>
      <p:sp>
        <p:nvSpPr>
          <p:cNvPr id="2" name="TextBox 1">
            <a:extLst>
              <a:ext uri="{FF2B5EF4-FFF2-40B4-BE49-F238E27FC236}">
                <a16:creationId xmlns:a16="http://schemas.microsoft.com/office/drawing/2014/main" id="{44A21A41-9B01-BDBC-4DE9-0517CEB7C6A2}"/>
              </a:ext>
            </a:extLst>
          </p:cNvPr>
          <p:cNvSpPr txBox="1"/>
          <p:nvPr/>
        </p:nvSpPr>
        <p:spPr>
          <a:xfrm>
            <a:off x="9947372" y="3213556"/>
            <a:ext cx="2244628" cy="215444"/>
          </a:xfrm>
          <a:prstGeom prst="rect">
            <a:avLst/>
          </a:prstGeom>
          <a:noFill/>
        </p:spPr>
        <p:txBody>
          <a:bodyPr wrap="square">
            <a:spAutoFit/>
          </a:bodyPr>
          <a:lstStyle/>
          <a:p>
            <a:pPr algn="ctr">
              <a:spcBef>
                <a:spcPct val="50000"/>
              </a:spcBef>
            </a:pPr>
            <a:r>
              <a:rPr lang="en-US" sz="800" dirty="0">
                <a:latin typeface="Calibri"/>
                <a:cs typeface="Calibri"/>
              </a:rPr>
              <a:t>[https://allmodelsarewrong.github.io/]</a:t>
            </a:r>
          </a:p>
        </p:txBody>
      </p:sp>
    </p:spTree>
    <p:extLst>
      <p:ext uri="{BB962C8B-B14F-4D97-AF65-F5344CB8AC3E}">
        <p14:creationId xmlns:p14="http://schemas.microsoft.com/office/powerpoint/2010/main" val="4249062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C826F40F-E1C9-8218-CDCE-85769D1C7977}"/>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3756B236-02ED-20DE-664C-D5F0D59F7D1C}"/>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a:t>MSE </a:t>
            </a:r>
            <a:r>
              <a:rPr lang="en-US" dirty="0" err="1"/>
              <a:t>của</a:t>
            </a:r>
            <a:r>
              <a:rPr lang="en-US" dirty="0"/>
              <a:t> </a:t>
            </a:r>
            <a:r>
              <a:rPr lang="en-US" dirty="0" err="1"/>
              <a:t>giá</a:t>
            </a:r>
            <a:r>
              <a:rPr lang="en-US" dirty="0"/>
              <a:t> </a:t>
            </a:r>
            <a:r>
              <a:rPr lang="en-US" dirty="0" err="1"/>
              <a:t>trị</a:t>
            </a:r>
            <a:r>
              <a:rPr lang="en-US" dirty="0"/>
              <a:t> </a:t>
            </a:r>
            <a:r>
              <a:rPr lang="en-US" dirty="0" err="1"/>
              <a:t>ước</a:t>
            </a:r>
            <a:r>
              <a:rPr lang="en-US" dirty="0"/>
              <a:t> </a:t>
            </a:r>
            <a:r>
              <a:rPr lang="en-US" dirty="0" err="1"/>
              <a:t>lượng</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5C859637-11BD-CFF7-6C9F-64F1738373DA}"/>
                  </a:ext>
                </a:extLst>
              </p:cNvPr>
              <p:cNvSpPr txBox="1">
                <a:spLocks noGrp="1"/>
              </p:cNvSpPr>
              <p:nvPr>
                <p:ph type="body" idx="1"/>
              </p:nvPr>
            </p:nvSpPr>
            <p:spPr>
              <a:xfrm>
                <a:off x="408022" y="794380"/>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14000"/>
                  </a:lnSpc>
                  <a:spcBef>
                    <a:spcPts val="0"/>
                  </a:spcBef>
                </a:pPr>
                <a14:m>
                  <m:oMath xmlns:m="http://schemas.openxmlformats.org/officeDocument/2006/math">
                    <m:r>
                      <a:rPr lang="en-US" sz="2200" b="0" i="1" smtClean="0">
                        <a:solidFill>
                          <a:schemeClr val="tx1"/>
                        </a:solidFill>
                        <a:latin typeface="Cambria Math" panose="02040503050406030204" pitchFamily="18" charset="0"/>
                      </a:rPr>
                      <m:t>𝑀𝑆𝐸</m:t>
                    </m:r>
                    <m:d>
                      <m:dPr>
                        <m:ctrlPr>
                          <a:rPr lang="en-US" sz="2200" i="1" smtClean="0">
                            <a:solidFill>
                              <a:schemeClr val="tx1"/>
                            </a:solidFill>
                            <a:latin typeface="Cambria Math" panose="02040503050406030204" pitchFamily="18" charset="0"/>
                          </a:rPr>
                        </m:ctrlPr>
                      </m:dPr>
                      <m:e>
                        <m:acc>
                          <m:accPr>
                            <m:chr m:val="̂"/>
                            <m:ctrlPr>
                              <a:rPr lang="en-US" sz="2200" i="1">
                                <a:solidFill>
                                  <a:schemeClr val="tx1"/>
                                </a:solidFill>
                                <a:latin typeface="Cambria Math" panose="02040503050406030204" pitchFamily="18" charset="0"/>
                              </a:rPr>
                            </m:ctrlPr>
                          </m:accPr>
                          <m:e>
                            <m:r>
                              <a:rPr lang="en-US" sz="2200" b="0" i="1">
                                <a:solidFill>
                                  <a:schemeClr val="tx1"/>
                                </a:solidFill>
                                <a:latin typeface="Cambria Math" panose="02040503050406030204" pitchFamily="18" charset="0"/>
                                <a:ea typeface="Cambria Math" panose="02040503050406030204" pitchFamily="18" charset="0"/>
                              </a:rPr>
                              <m:t>𝜃</m:t>
                            </m:r>
                          </m:e>
                        </m:acc>
                      </m:e>
                    </m:d>
                    <m:r>
                      <a:rPr lang="en-US" sz="2200" b="0" i="1" smtClean="0">
                        <a:solidFill>
                          <a:schemeClr val="tx1"/>
                        </a:solidFill>
                        <a:latin typeface="Cambria Math" panose="02040503050406030204" pitchFamily="18" charset="0"/>
                        <a:ea typeface="Cambria Math" panose="02040503050406030204" pitchFamily="18" charset="0"/>
                      </a:rPr>
                      <m:t>=</m:t>
                    </m:r>
                    <m:r>
                      <a:rPr lang="en-US" sz="2200" b="0" i="1">
                        <a:solidFill>
                          <a:schemeClr val="tx1"/>
                        </a:solidFill>
                        <a:latin typeface="Cambria Math" panose="02040503050406030204" pitchFamily="18" charset="0"/>
                        <a:ea typeface="Cambria Math" panose="02040503050406030204" pitchFamily="18" charset="0"/>
                      </a:rPr>
                      <m:t>𝔼</m:t>
                    </m:r>
                    <m:d>
                      <m:dPr>
                        <m:begChr m:val="["/>
                        <m:endChr m:val="]"/>
                        <m:ctrlPr>
                          <a:rPr lang="en-US" sz="2200" i="1">
                            <a:solidFill>
                              <a:schemeClr val="tx1"/>
                            </a:solidFill>
                            <a:latin typeface="Cambria Math" panose="02040503050406030204" pitchFamily="18" charset="0"/>
                            <a:ea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d>
                              <m:dPr>
                                <m:ctrlPr>
                                  <a:rPr lang="en-US" sz="2200" i="1">
                                    <a:solidFill>
                                      <a:schemeClr val="tx1"/>
                                    </a:solidFill>
                                    <a:latin typeface="Cambria Math" panose="02040503050406030204" pitchFamily="18" charset="0"/>
                                    <a:ea typeface="Cambria Math" panose="02040503050406030204" pitchFamily="18" charset="0"/>
                                  </a:rPr>
                                </m:ctrlPr>
                              </m:dPr>
                              <m:e>
                                <m:acc>
                                  <m:accPr>
                                    <m:chr m:val="̂"/>
                                    <m:ctrlPr>
                                      <a:rPr lang="en-US" sz="2200" i="1">
                                        <a:solidFill>
                                          <a:schemeClr val="tx1"/>
                                        </a:solidFill>
                                        <a:latin typeface="Cambria Math" panose="02040503050406030204" pitchFamily="18" charset="0"/>
                                      </a:rPr>
                                    </m:ctrlPr>
                                  </m:accPr>
                                  <m:e>
                                    <m:r>
                                      <a:rPr lang="en-US" sz="2200" b="0" i="1">
                                        <a:solidFill>
                                          <a:schemeClr val="tx1"/>
                                        </a:solidFill>
                                        <a:latin typeface="Cambria Math" panose="02040503050406030204" pitchFamily="18" charset="0"/>
                                        <a:ea typeface="Cambria Math" panose="02040503050406030204" pitchFamily="18" charset="0"/>
                                      </a:rPr>
                                      <m:t>𝜃</m:t>
                                    </m:r>
                                  </m:e>
                                </m:acc>
                                <m:r>
                                  <a:rPr lang="en-US" sz="2200" b="0" i="1">
                                    <a:solidFill>
                                      <a:schemeClr val="tx1"/>
                                    </a:solidFill>
                                    <a:latin typeface="Cambria Math" panose="02040503050406030204" pitchFamily="18" charset="0"/>
                                    <a:ea typeface="Cambria Math" panose="02040503050406030204" pitchFamily="18" charset="0"/>
                                  </a:rPr>
                                  <m:t>−</m:t>
                                </m:r>
                                <m:r>
                                  <a:rPr lang="en-US" sz="2200" b="0" i="1" smtClean="0">
                                    <a:solidFill>
                                      <a:srgbClr val="FF0000"/>
                                    </a:solidFill>
                                    <a:latin typeface="Cambria Math" panose="02040503050406030204" pitchFamily="18" charset="0"/>
                                    <a:ea typeface="Cambria Math" panose="02040503050406030204" pitchFamily="18" charset="0"/>
                                  </a:rPr>
                                  <m:t>𝜃</m:t>
                                </m:r>
                              </m:e>
                            </m:d>
                          </m:e>
                          <m:sup>
                            <m:r>
                              <a:rPr lang="en-US" sz="2200" b="0" i="1">
                                <a:solidFill>
                                  <a:schemeClr val="tx1"/>
                                </a:solidFill>
                                <a:latin typeface="Cambria Math" panose="02040503050406030204" pitchFamily="18" charset="0"/>
                                <a:ea typeface="Cambria Math" panose="02040503050406030204" pitchFamily="18" charset="0"/>
                              </a:rPr>
                              <m:t>2</m:t>
                            </m:r>
                          </m:sup>
                        </m:sSup>
                      </m:e>
                    </m:d>
                  </m:oMath>
                </a14:m>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thể</a:t>
                </a:r>
                <a:r>
                  <a:rPr lang="en-US" sz="2200" dirty="0">
                    <a:solidFill>
                      <a:schemeClr val="tx1"/>
                    </a:solidFill>
                  </a:rPr>
                  <a:t> </a:t>
                </a:r>
                <a:r>
                  <a:rPr lang="en-US" sz="2200" dirty="0" err="1">
                    <a:solidFill>
                      <a:schemeClr val="tx1"/>
                    </a:solidFill>
                  </a:rPr>
                  <a:t>được</a:t>
                </a:r>
                <a:r>
                  <a:rPr lang="en-US" sz="2200" dirty="0">
                    <a:solidFill>
                      <a:schemeClr val="tx1"/>
                    </a:solidFill>
                  </a:rPr>
                  <a:t> </a:t>
                </a:r>
                <a:r>
                  <a:rPr lang="en-US" sz="2200" dirty="0" err="1">
                    <a:solidFill>
                      <a:schemeClr val="tx1"/>
                    </a:solidFill>
                  </a:rPr>
                  <a:t>phân</a:t>
                </a:r>
                <a:r>
                  <a:rPr lang="en-US" sz="2200" dirty="0">
                    <a:solidFill>
                      <a:schemeClr val="tx1"/>
                    </a:solidFill>
                  </a:rPr>
                  <a:t> </a:t>
                </a:r>
                <a:r>
                  <a:rPr lang="en-US" sz="2200" dirty="0" err="1">
                    <a:solidFill>
                      <a:schemeClr val="tx1"/>
                    </a:solidFill>
                  </a:rPr>
                  <a:t>rã</a:t>
                </a:r>
                <a:r>
                  <a:rPr lang="en-US" sz="2200" dirty="0">
                    <a:solidFill>
                      <a:schemeClr val="tx1"/>
                    </a:solidFill>
                  </a:rPr>
                  <a:t> </a:t>
                </a:r>
                <a:r>
                  <a:rPr lang="en-US" sz="2200" dirty="0" err="1">
                    <a:solidFill>
                      <a:schemeClr val="tx1"/>
                    </a:solidFill>
                  </a:rPr>
                  <a:t>như</a:t>
                </a:r>
                <a:r>
                  <a:rPr lang="en-US" sz="2200" dirty="0">
                    <a:solidFill>
                      <a:schemeClr val="tx1"/>
                    </a:solidFill>
                  </a:rPr>
                  <a:t> </a:t>
                </a:r>
                <a:r>
                  <a:rPr lang="en-US" sz="2200" dirty="0" err="1">
                    <a:solidFill>
                      <a:schemeClr val="tx1"/>
                    </a:solidFill>
                  </a:rPr>
                  <a:t>sau</a:t>
                </a:r>
                <a:r>
                  <a:rPr lang="en-US" sz="2200" dirty="0">
                    <a:solidFill>
                      <a:schemeClr val="tx1"/>
                    </a:solidFill>
                  </a:rPr>
                  <a:t>:</a:t>
                </a:r>
              </a:p>
              <a:p>
                <a:pPr marL="177800" indent="0">
                  <a:lnSpc>
                    <a:spcPct val="114000"/>
                  </a:lnSpc>
                  <a:spcBef>
                    <a:spcPts val="0"/>
                  </a:spcBef>
                  <a:buNone/>
                </a:pPr>
                <a14:m>
                  <m:oMathPara xmlns:m="http://schemas.openxmlformats.org/officeDocument/2006/math">
                    <m:oMathParaPr>
                      <m:jc m:val="centerGroup"/>
                    </m:oMathParaPr>
                    <m:oMath xmlns:m="http://schemas.openxmlformats.org/officeDocument/2006/math">
                      <m:r>
                        <a:rPr lang="en-US" sz="2200" b="0" i="1" smtClean="0">
                          <a:solidFill>
                            <a:schemeClr val="tx1"/>
                          </a:solidFill>
                          <a:latin typeface="Cambria Math" panose="02040503050406030204" pitchFamily="18" charset="0"/>
                        </a:rPr>
                        <m:t>𝑀𝑆𝐸</m:t>
                      </m:r>
                      <m:d>
                        <m:dPr>
                          <m:ctrlPr>
                            <a:rPr lang="en-US" sz="2200" b="0" i="1" smtClean="0">
                              <a:solidFill>
                                <a:schemeClr val="tx1"/>
                              </a:solidFill>
                              <a:latin typeface="Cambria Math" panose="02040503050406030204" pitchFamily="18" charset="0"/>
                            </a:rPr>
                          </m:ctrlPr>
                        </m:dPr>
                        <m:e>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ea typeface="Cambria Math" panose="02040503050406030204" pitchFamily="18" charset="0"/>
                                </a:rPr>
                                <m:t>𝜃</m:t>
                              </m:r>
                            </m:e>
                          </m:acc>
                        </m:e>
                      </m:d>
                      <m:r>
                        <a:rPr lang="en-US" sz="2200" b="0" i="1" smtClean="0">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𝔼</m:t>
                      </m:r>
                      <m:d>
                        <m:dPr>
                          <m:begChr m:val="["/>
                          <m:endChr m:val="]"/>
                          <m:ctrlPr>
                            <a:rPr lang="en-US" sz="2200" i="1">
                              <a:solidFill>
                                <a:schemeClr val="tx1"/>
                              </a:solidFill>
                              <a:latin typeface="Cambria Math" panose="02040503050406030204" pitchFamily="18" charset="0"/>
                              <a:ea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d>
                                <m:dPr>
                                  <m:ctrlPr>
                                    <a:rPr lang="en-US" sz="2200" i="1">
                                      <a:solidFill>
                                        <a:schemeClr val="tx1"/>
                                      </a:solidFill>
                                      <a:latin typeface="Cambria Math" panose="02040503050406030204" pitchFamily="18" charset="0"/>
                                      <a:ea typeface="Cambria Math" panose="02040503050406030204" pitchFamily="18" charset="0"/>
                                    </a:rPr>
                                  </m:ctrlPr>
                                </m:dPr>
                                <m:e>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ea typeface="Cambria Math" panose="02040503050406030204" pitchFamily="18" charset="0"/>
                                        </a:rPr>
                                        <m:t>𝜃</m:t>
                                      </m:r>
                                    </m:e>
                                  </m:acc>
                                  <m:r>
                                    <a:rPr lang="en-US" sz="2200" i="1">
                                      <a:solidFill>
                                        <a:schemeClr val="tx1"/>
                                      </a:solidFill>
                                      <a:latin typeface="Cambria Math" panose="02040503050406030204" pitchFamily="18" charset="0"/>
                                      <a:ea typeface="Cambria Math" panose="02040503050406030204" pitchFamily="18" charset="0"/>
                                    </a:rPr>
                                    <m:t>−</m:t>
                                  </m:r>
                                  <m:r>
                                    <a:rPr lang="en-US" sz="2200" i="1" smtClean="0">
                                      <a:solidFill>
                                        <a:srgbClr val="FF0000"/>
                                      </a:solidFill>
                                      <a:latin typeface="Cambria Math" panose="02040503050406030204" pitchFamily="18" charset="0"/>
                                      <a:ea typeface="Cambria Math" panose="02040503050406030204" pitchFamily="18" charset="0"/>
                                    </a:rPr>
                                    <m:t>𝜃</m:t>
                                  </m:r>
                                </m:e>
                              </m:d>
                            </m:e>
                            <m:sup>
                              <m:r>
                                <a:rPr lang="en-US" sz="2200" i="1">
                                  <a:solidFill>
                                    <a:schemeClr val="tx1"/>
                                  </a:solidFill>
                                  <a:latin typeface="Cambria Math" panose="02040503050406030204" pitchFamily="18" charset="0"/>
                                  <a:ea typeface="Cambria Math" panose="02040503050406030204" pitchFamily="18" charset="0"/>
                                </a:rPr>
                                <m:t>2</m:t>
                              </m:r>
                            </m:sup>
                          </m:sSup>
                        </m:e>
                      </m:d>
                      <m:r>
                        <a:rPr lang="en-US" sz="2200" b="0" i="1" smtClean="0">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𝔼</m:t>
                      </m:r>
                      <m:d>
                        <m:dPr>
                          <m:begChr m:val="["/>
                          <m:endChr m:val="]"/>
                          <m:ctrlPr>
                            <a:rPr lang="en-US" sz="2200" i="1">
                              <a:solidFill>
                                <a:schemeClr val="tx1"/>
                              </a:solidFill>
                              <a:latin typeface="Cambria Math" panose="02040503050406030204" pitchFamily="18" charset="0"/>
                              <a:ea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r>
                                <a:rPr lang="en-US" sz="2200" i="1">
                                  <a:solidFill>
                                    <a:schemeClr val="tx1"/>
                                  </a:solidFill>
                                  <a:latin typeface="Cambria Math" panose="02040503050406030204" pitchFamily="18" charset="0"/>
                                  <a:ea typeface="Cambria Math" panose="02040503050406030204" pitchFamily="18" charset="0"/>
                                </a:rPr>
                                <m:t>𝑎</m:t>
                              </m:r>
                            </m:e>
                            <m:sup>
                              <m:r>
                                <a:rPr lang="en-US" sz="2200" i="1">
                                  <a:solidFill>
                                    <a:schemeClr val="tx1"/>
                                  </a:solidFill>
                                  <a:latin typeface="Cambria Math" panose="02040503050406030204" pitchFamily="18" charset="0"/>
                                  <a:ea typeface="Cambria Math" panose="02040503050406030204" pitchFamily="18" charset="0"/>
                                </a:rPr>
                                <m:t>2</m:t>
                              </m:r>
                            </m:sup>
                          </m:sSup>
                          <m:r>
                            <a:rPr lang="en-US" sz="2200" i="1">
                              <a:solidFill>
                                <a:schemeClr val="tx1"/>
                              </a:solidFill>
                              <a:latin typeface="Cambria Math" panose="02040503050406030204" pitchFamily="18" charset="0"/>
                              <a:ea typeface="Cambria Math" panose="02040503050406030204" pitchFamily="18" charset="0"/>
                            </a:rPr>
                            <m:t>+</m:t>
                          </m:r>
                          <m:sSup>
                            <m:sSupPr>
                              <m:ctrlPr>
                                <a:rPr lang="en-US" sz="2200" i="1">
                                  <a:solidFill>
                                    <a:schemeClr val="tx1"/>
                                  </a:solidFill>
                                  <a:latin typeface="Cambria Math" panose="02040503050406030204" pitchFamily="18" charset="0"/>
                                  <a:ea typeface="Cambria Math" panose="02040503050406030204" pitchFamily="18" charset="0"/>
                                </a:rPr>
                              </m:ctrlPr>
                            </m:sSupPr>
                            <m:e>
                              <m:r>
                                <a:rPr lang="en-US" sz="2200" i="1">
                                  <a:solidFill>
                                    <a:schemeClr val="tx1"/>
                                  </a:solidFill>
                                  <a:latin typeface="Cambria Math" panose="02040503050406030204" pitchFamily="18" charset="0"/>
                                  <a:ea typeface="Cambria Math" panose="02040503050406030204" pitchFamily="18" charset="0"/>
                                </a:rPr>
                                <m:t>𝑏</m:t>
                              </m:r>
                            </m:e>
                            <m:sup>
                              <m:r>
                                <a:rPr lang="en-US" sz="2200" i="1">
                                  <a:solidFill>
                                    <a:schemeClr val="tx1"/>
                                  </a:solidFill>
                                  <a:latin typeface="Cambria Math" panose="02040503050406030204" pitchFamily="18" charset="0"/>
                                  <a:ea typeface="Cambria Math" panose="02040503050406030204" pitchFamily="18" charset="0"/>
                                </a:rPr>
                                <m:t>2</m:t>
                              </m:r>
                            </m:sup>
                          </m:sSup>
                          <m:r>
                            <a:rPr lang="en-US" sz="2200" i="1">
                              <a:solidFill>
                                <a:schemeClr val="tx1"/>
                              </a:solidFill>
                              <a:latin typeface="Cambria Math" panose="02040503050406030204" pitchFamily="18" charset="0"/>
                              <a:ea typeface="Cambria Math" panose="02040503050406030204" pitchFamily="18" charset="0"/>
                            </a:rPr>
                            <m:t>+2</m:t>
                          </m:r>
                          <m:r>
                            <a:rPr lang="en-US" sz="2200" i="1">
                              <a:solidFill>
                                <a:schemeClr val="tx1"/>
                              </a:solidFill>
                              <a:latin typeface="Cambria Math" panose="02040503050406030204" pitchFamily="18" charset="0"/>
                              <a:ea typeface="Cambria Math" panose="02040503050406030204" pitchFamily="18" charset="0"/>
                            </a:rPr>
                            <m:t>𝑎𝑏</m:t>
                          </m:r>
                        </m:e>
                      </m:d>
                    </m:oMath>
                    <m:oMath xmlns:m="http://schemas.openxmlformats.org/officeDocument/2006/math">
                      <m:r>
                        <a:rPr lang="en-US" sz="2200" b="0" i="1" smtClean="0">
                          <a:solidFill>
                            <a:schemeClr val="tx1"/>
                          </a:solidFill>
                          <a:latin typeface="Cambria Math" panose="02040503050406030204" pitchFamily="18" charset="0"/>
                          <a:ea typeface="Cambria Math" panose="02040503050406030204" pitchFamily="18" charset="0"/>
                        </a:rPr>
                        <m:t>                                               =</m:t>
                      </m:r>
                      <m:r>
                        <a:rPr lang="en-US" sz="2200" i="1">
                          <a:solidFill>
                            <a:schemeClr val="tx1"/>
                          </a:solidFill>
                          <a:latin typeface="Cambria Math" panose="02040503050406030204" pitchFamily="18" charset="0"/>
                          <a:ea typeface="Cambria Math" panose="02040503050406030204" pitchFamily="18" charset="0"/>
                        </a:rPr>
                        <m:t>𝔼</m:t>
                      </m:r>
                      <m:d>
                        <m:dPr>
                          <m:ctrlPr>
                            <a:rPr lang="en-US" sz="2200" i="1" smtClean="0">
                              <a:solidFill>
                                <a:schemeClr val="tx1"/>
                              </a:solidFill>
                              <a:latin typeface="Cambria Math" panose="02040503050406030204" pitchFamily="18" charset="0"/>
                              <a:ea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r>
                                <a:rPr lang="en-US" sz="2200" i="1">
                                  <a:solidFill>
                                    <a:schemeClr val="tx1"/>
                                  </a:solidFill>
                                  <a:latin typeface="Cambria Math" panose="02040503050406030204" pitchFamily="18" charset="0"/>
                                  <a:ea typeface="Cambria Math" panose="02040503050406030204" pitchFamily="18" charset="0"/>
                                </a:rPr>
                                <m:t>𝑎</m:t>
                              </m:r>
                            </m:e>
                            <m:sup>
                              <m:r>
                                <a:rPr lang="en-US" sz="2200" i="1">
                                  <a:solidFill>
                                    <a:schemeClr val="tx1"/>
                                  </a:solidFill>
                                  <a:latin typeface="Cambria Math" panose="02040503050406030204" pitchFamily="18" charset="0"/>
                                  <a:ea typeface="Cambria Math" panose="02040503050406030204" pitchFamily="18" charset="0"/>
                                </a:rPr>
                                <m:t>2</m:t>
                              </m:r>
                            </m:sup>
                          </m:sSup>
                        </m:e>
                      </m:d>
                      <m:r>
                        <a:rPr lang="en-US" sz="2200" b="0" i="1" smtClean="0">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𝔼</m:t>
                      </m:r>
                      <m:d>
                        <m:dPr>
                          <m:ctrlPr>
                            <a:rPr lang="en-US" sz="2200" i="1">
                              <a:solidFill>
                                <a:schemeClr val="tx1"/>
                              </a:solidFill>
                              <a:latin typeface="Cambria Math" panose="02040503050406030204" pitchFamily="18" charset="0"/>
                              <a:ea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r>
                                <a:rPr lang="en-US" sz="2200" b="0" i="1" smtClean="0">
                                  <a:solidFill>
                                    <a:schemeClr val="tx1"/>
                                  </a:solidFill>
                                  <a:latin typeface="Cambria Math" panose="02040503050406030204" pitchFamily="18" charset="0"/>
                                  <a:ea typeface="Cambria Math" panose="02040503050406030204" pitchFamily="18" charset="0"/>
                                </a:rPr>
                                <m:t>𝑏</m:t>
                              </m:r>
                            </m:e>
                            <m:sup>
                              <m:r>
                                <a:rPr lang="en-US" sz="2200" i="1">
                                  <a:solidFill>
                                    <a:schemeClr val="tx1"/>
                                  </a:solidFill>
                                  <a:latin typeface="Cambria Math" panose="02040503050406030204" pitchFamily="18" charset="0"/>
                                  <a:ea typeface="Cambria Math" panose="02040503050406030204" pitchFamily="18" charset="0"/>
                                </a:rPr>
                                <m:t>2</m:t>
                              </m:r>
                            </m:sup>
                          </m:sSup>
                        </m:e>
                      </m:d>
                      <m:r>
                        <a:rPr lang="en-US" sz="2200" b="0" i="1" smtClean="0">
                          <a:solidFill>
                            <a:schemeClr val="tx1"/>
                          </a:solidFill>
                          <a:latin typeface="Cambria Math" panose="02040503050406030204" pitchFamily="18" charset="0"/>
                          <a:ea typeface="Cambria Math" panose="02040503050406030204" pitchFamily="18" charset="0"/>
                        </a:rPr>
                        <m:t>+2</m:t>
                      </m:r>
                      <m:r>
                        <a:rPr lang="en-US" sz="2200" i="1">
                          <a:solidFill>
                            <a:schemeClr val="tx1"/>
                          </a:solidFill>
                          <a:latin typeface="Cambria Math" panose="02040503050406030204" pitchFamily="18" charset="0"/>
                          <a:ea typeface="Cambria Math" panose="02040503050406030204" pitchFamily="18" charset="0"/>
                        </a:rPr>
                        <m:t>𝔼</m:t>
                      </m:r>
                      <m:d>
                        <m:dPr>
                          <m:ctrlPr>
                            <a:rPr lang="en-US" sz="2200" i="1">
                              <a:solidFill>
                                <a:schemeClr val="tx1"/>
                              </a:solidFill>
                              <a:latin typeface="Cambria Math" panose="02040503050406030204" pitchFamily="18" charset="0"/>
                              <a:ea typeface="Cambria Math" panose="02040503050406030204" pitchFamily="18" charset="0"/>
                            </a:rPr>
                          </m:ctrlPr>
                        </m:dPr>
                        <m:e>
                          <m:r>
                            <a:rPr lang="en-US" sz="2200" b="0" i="1" smtClean="0">
                              <a:solidFill>
                                <a:schemeClr val="tx1"/>
                              </a:solidFill>
                              <a:latin typeface="Cambria Math" panose="02040503050406030204" pitchFamily="18" charset="0"/>
                              <a:ea typeface="Cambria Math" panose="02040503050406030204" pitchFamily="18" charset="0"/>
                            </a:rPr>
                            <m:t>𝑎𝑏</m:t>
                          </m:r>
                        </m:e>
                      </m:d>
                    </m:oMath>
                    <m:oMath xmlns:m="http://schemas.openxmlformats.org/officeDocument/2006/math">
                      <m:r>
                        <a:rPr lang="en-US" sz="2200" b="0" i="0" smtClean="0">
                          <a:solidFill>
                            <a:schemeClr val="tx1"/>
                          </a:solidFill>
                          <a:latin typeface="Cambria Math" panose="02040503050406030204" pitchFamily="18" charset="0"/>
                          <a:ea typeface="Cambria Math" panose="02040503050406030204" pitchFamily="18" charset="0"/>
                        </a:rPr>
                        <m:t>                                               </m:t>
                      </m:r>
                      <m:r>
                        <a:rPr lang="en-US" sz="2200" i="1">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𝔼</m:t>
                      </m:r>
                      <m:d>
                        <m:dPr>
                          <m:begChr m:val="["/>
                          <m:endChr m:val="]"/>
                          <m:ctrlPr>
                            <a:rPr lang="en-US" sz="2200" i="1" smtClean="0">
                              <a:solidFill>
                                <a:schemeClr val="tx1"/>
                              </a:solidFill>
                              <a:latin typeface="Cambria Math" panose="02040503050406030204" pitchFamily="18" charset="0"/>
                              <a:ea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d>
                                <m:dPr>
                                  <m:ctrlPr>
                                    <a:rPr lang="en-US" sz="2200" i="1">
                                      <a:solidFill>
                                        <a:schemeClr val="tx1"/>
                                      </a:solidFill>
                                      <a:latin typeface="Cambria Math" panose="02040503050406030204" pitchFamily="18" charset="0"/>
                                      <a:ea typeface="Cambria Math" panose="02040503050406030204" pitchFamily="18" charset="0"/>
                                    </a:rPr>
                                  </m:ctrlPr>
                                </m:dPr>
                                <m:e>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ea typeface="Cambria Math" panose="02040503050406030204" pitchFamily="18" charset="0"/>
                                        </a:rPr>
                                        <m:t>𝜃</m:t>
                                      </m:r>
                                    </m:e>
                                  </m:acc>
                                  <m:r>
                                    <a:rPr lang="en-US" sz="2200" i="1">
                                      <a:solidFill>
                                        <a:schemeClr val="tx1"/>
                                      </a:solidFill>
                                      <a:latin typeface="Cambria Math" panose="02040503050406030204" pitchFamily="18" charset="0"/>
                                      <a:ea typeface="Cambria Math" panose="02040503050406030204" pitchFamily="18" charset="0"/>
                                    </a:rPr>
                                    <m:t>−</m:t>
                                  </m:r>
                                  <m:sSub>
                                    <m:sSubPr>
                                      <m:ctrlPr>
                                        <a:rPr lang="en-US" sz="2200" i="1" smtClean="0">
                                          <a:solidFill>
                                            <a:srgbClr val="0072FF"/>
                                          </a:solidFill>
                                          <a:latin typeface="Cambria Math" panose="02040503050406030204" pitchFamily="18" charset="0"/>
                                          <a:ea typeface="Cambria Math" panose="02040503050406030204" pitchFamily="18" charset="0"/>
                                        </a:rPr>
                                      </m:ctrlPr>
                                    </m:sSubPr>
                                    <m:e>
                                      <m:r>
                                        <a:rPr lang="en-US" sz="2200" i="1">
                                          <a:solidFill>
                                            <a:srgbClr val="0072FF"/>
                                          </a:solidFill>
                                          <a:latin typeface="Cambria Math" panose="02040503050406030204" pitchFamily="18" charset="0"/>
                                          <a:ea typeface="Cambria Math" panose="02040503050406030204" pitchFamily="18" charset="0"/>
                                        </a:rPr>
                                        <m:t>𝜇</m:t>
                                      </m:r>
                                    </m:e>
                                    <m:sub>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sub>
                                  </m:sSub>
                                </m:e>
                              </m:d>
                            </m:e>
                            <m:sup>
                              <m:r>
                                <a:rPr lang="en-US" sz="2200" i="1">
                                  <a:solidFill>
                                    <a:schemeClr val="tx1"/>
                                  </a:solidFill>
                                  <a:latin typeface="Cambria Math" panose="02040503050406030204" pitchFamily="18" charset="0"/>
                                  <a:ea typeface="Cambria Math" panose="02040503050406030204" pitchFamily="18" charset="0"/>
                                </a:rPr>
                                <m:t>2</m:t>
                              </m:r>
                            </m:sup>
                          </m:sSup>
                        </m:e>
                      </m:d>
                      <m:r>
                        <a:rPr lang="en-US" sz="2200" i="1">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𝔼</m:t>
                      </m:r>
                      <m:d>
                        <m:dPr>
                          <m:begChr m:val="["/>
                          <m:endChr m:val="]"/>
                          <m:ctrlPr>
                            <a:rPr lang="en-US" sz="2200" i="1" smtClean="0">
                              <a:solidFill>
                                <a:schemeClr val="tx1"/>
                              </a:solidFill>
                              <a:latin typeface="Cambria Math" panose="02040503050406030204" pitchFamily="18" charset="0"/>
                              <a:ea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d>
                                <m:dPr>
                                  <m:ctrlPr>
                                    <a:rPr lang="en-US" sz="2200" i="1">
                                      <a:solidFill>
                                        <a:schemeClr val="tx1"/>
                                      </a:solidFill>
                                      <a:latin typeface="Cambria Math" panose="02040503050406030204" pitchFamily="18" charset="0"/>
                                      <a:ea typeface="Cambria Math" panose="02040503050406030204" pitchFamily="18" charset="0"/>
                                    </a:rPr>
                                  </m:ctrlPr>
                                </m:dPr>
                                <m:e>
                                  <m:sSub>
                                    <m:sSubPr>
                                      <m:ctrlPr>
                                        <a:rPr lang="en-US" sz="2200" i="1" smtClean="0">
                                          <a:solidFill>
                                            <a:srgbClr val="0072FF"/>
                                          </a:solidFill>
                                          <a:latin typeface="Cambria Math" panose="02040503050406030204" pitchFamily="18" charset="0"/>
                                          <a:ea typeface="Cambria Math" panose="02040503050406030204" pitchFamily="18" charset="0"/>
                                        </a:rPr>
                                      </m:ctrlPr>
                                    </m:sSubPr>
                                    <m:e>
                                      <m:r>
                                        <a:rPr lang="en-US" sz="2200" i="1">
                                          <a:solidFill>
                                            <a:srgbClr val="0072FF"/>
                                          </a:solidFill>
                                          <a:latin typeface="Cambria Math" panose="02040503050406030204" pitchFamily="18" charset="0"/>
                                          <a:ea typeface="Cambria Math" panose="02040503050406030204" pitchFamily="18" charset="0"/>
                                        </a:rPr>
                                        <m:t>𝜇</m:t>
                                      </m:r>
                                    </m:e>
                                    <m:sub>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sub>
                                  </m:sSub>
                                  <m:r>
                                    <a:rPr lang="en-US" sz="2200" i="1">
                                      <a:solidFill>
                                        <a:schemeClr val="tx1"/>
                                      </a:solidFill>
                                      <a:latin typeface="Cambria Math" panose="02040503050406030204" pitchFamily="18" charset="0"/>
                                      <a:ea typeface="Cambria Math" panose="02040503050406030204" pitchFamily="18" charset="0"/>
                                    </a:rPr>
                                    <m:t>−</m:t>
                                  </m:r>
                                  <m:r>
                                    <a:rPr lang="en-US" sz="2200" i="1" smtClean="0">
                                      <a:solidFill>
                                        <a:srgbClr val="FF0000"/>
                                      </a:solidFill>
                                      <a:latin typeface="Cambria Math" panose="02040503050406030204" pitchFamily="18" charset="0"/>
                                      <a:ea typeface="Cambria Math" panose="02040503050406030204" pitchFamily="18" charset="0"/>
                                    </a:rPr>
                                    <m:t>𝜃</m:t>
                                  </m:r>
                                </m:e>
                              </m:d>
                            </m:e>
                            <m:sup>
                              <m:r>
                                <a:rPr lang="en-US" sz="2200" i="1">
                                  <a:solidFill>
                                    <a:schemeClr val="tx1"/>
                                  </a:solidFill>
                                  <a:latin typeface="Cambria Math" panose="02040503050406030204" pitchFamily="18" charset="0"/>
                                  <a:ea typeface="Cambria Math" panose="02040503050406030204" pitchFamily="18" charset="0"/>
                                </a:rPr>
                                <m:t>2</m:t>
                              </m:r>
                            </m:sup>
                          </m:sSup>
                        </m:e>
                      </m:d>
                      <m:r>
                        <a:rPr lang="en-US" sz="2200" i="1">
                          <a:solidFill>
                            <a:schemeClr val="tx1"/>
                          </a:solidFill>
                          <a:latin typeface="Cambria Math" panose="02040503050406030204" pitchFamily="18" charset="0"/>
                          <a:ea typeface="Cambria Math" panose="02040503050406030204" pitchFamily="18" charset="0"/>
                        </a:rPr>
                        <m:t>+</m:t>
                      </m:r>
                      <m:r>
                        <a:rPr lang="en-US" sz="2200" b="0" i="1" smtClean="0">
                          <a:solidFill>
                            <a:schemeClr val="tx1"/>
                          </a:solidFill>
                          <a:latin typeface="Cambria Math" panose="02040503050406030204" pitchFamily="18" charset="0"/>
                          <a:ea typeface="Cambria Math" panose="02040503050406030204" pitchFamily="18" charset="0"/>
                        </a:rPr>
                        <m:t>2</m:t>
                      </m:r>
                      <m:r>
                        <a:rPr lang="en-US" sz="2200" i="1">
                          <a:solidFill>
                            <a:schemeClr val="tx1"/>
                          </a:solidFill>
                          <a:latin typeface="Cambria Math" panose="02040503050406030204" pitchFamily="18" charset="0"/>
                          <a:ea typeface="Cambria Math" panose="02040503050406030204" pitchFamily="18" charset="0"/>
                        </a:rPr>
                        <m:t>𝔼</m:t>
                      </m:r>
                      <m:d>
                        <m:dPr>
                          <m:ctrlPr>
                            <a:rPr lang="en-US" sz="2200" i="1">
                              <a:solidFill>
                                <a:schemeClr val="tx1"/>
                              </a:solidFill>
                              <a:latin typeface="Cambria Math" panose="02040503050406030204" pitchFamily="18" charset="0"/>
                              <a:ea typeface="Cambria Math" panose="02040503050406030204" pitchFamily="18" charset="0"/>
                            </a:rPr>
                          </m:ctrlPr>
                        </m:dPr>
                        <m:e>
                          <m:r>
                            <a:rPr lang="en-US" sz="2200" i="1">
                              <a:solidFill>
                                <a:schemeClr val="tx1"/>
                              </a:solidFill>
                              <a:latin typeface="Cambria Math" panose="02040503050406030204" pitchFamily="18" charset="0"/>
                              <a:ea typeface="Cambria Math" panose="02040503050406030204" pitchFamily="18" charset="0"/>
                            </a:rPr>
                            <m:t>𝑎𝑏</m:t>
                          </m:r>
                        </m:e>
                      </m:d>
                    </m:oMath>
                  </m:oMathPara>
                </a14:m>
                <a:endParaRPr lang="en-US" sz="2200" dirty="0">
                  <a:solidFill>
                    <a:schemeClr val="tx1"/>
                  </a:solidFill>
                </a:endParaRPr>
              </a:p>
              <a:p>
                <a:pPr marL="520700" indent="-342900">
                  <a:lnSpc>
                    <a:spcPct val="114000"/>
                  </a:lnSpc>
                  <a:spcBef>
                    <a:spcPts val="0"/>
                  </a:spcBef>
                </a:pPr>
                <a:r>
                  <a:rPr lang="en-US" sz="2200" dirty="0">
                    <a:solidFill>
                      <a:schemeClr val="tx1"/>
                    </a:solidFill>
                  </a:rPr>
                  <a:t>Ta </a:t>
                </a:r>
                <a:r>
                  <a:rPr lang="en-US" sz="2200" dirty="0" err="1">
                    <a:solidFill>
                      <a:schemeClr val="tx1"/>
                    </a:solidFill>
                  </a:rPr>
                  <a:t>có</a:t>
                </a:r>
                <a:r>
                  <a:rPr lang="en-US" sz="2200" dirty="0">
                    <a:solidFill>
                      <a:schemeClr val="tx1"/>
                    </a:solidFill>
                  </a:rPr>
                  <a:t>:</a:t>
                </a:r>
              </a:p>
              <a:p>
                <a:pPr marL="177800" indent="0">
                  <a:lnSpc>
                    <a:spcPct val="114000"/>
                  </a:lnSpc>
                  <a:spcBef>
                    <a:spcPts val="0"/>
                  </a:spcBef>
                  <a:buNone/>
                </a:pPr>
                <a14:m>
                  <m:oMathPara xmlns:m="http://schemas.openxmlformats.org/officeDocument/2006/math">
                    <m:oMathParaPr>
                      <m:jc m:val="centerGroup"/>
                    </m:oMathParaPr>
                    <m:oMath xmlns:m="http://schemas.openxmlformats.org/officeDocument/2006/math">
                      <m:r>
                        <a:rPr lang="en-US" sz="2200" i="1" smtClean="0">
                          <a:solidFill>
                            <a:schemeClr val="tx1"/>
                          </a:solidFill>
                          <a:latin typeface="Cambria Math" panose="02040503050406030204" pitchFamily="18" charset="0"/>
                          <a:ea typeface="Cambria Math" panose="02040503050406030204" pitchFamily="18" charset="0"/>
                        </a:rPr>
                        <m:t>𝔼</m:t>
                      </m:r>
                      <m:d>
                        <m:dPr>
                          <m:ctrlPr>
                            <a:rPr lang="en-US" sz="2200" i="1">
                              <a:solidFill>
                                <a:schemeClr val="tx1"/>
                              </a:solidFill>
                              <a:latin typeface="Cambria Math" panose="02040503050406030204" pitchFamily="18" charset="0"/>
                              <a:ea typeface="Cambria Math" panose="02040503050406030204" pitchFamily="18" charset="0"/>
                            </a:rPr>
                          </m:ctrlPr>
                        </m:dPr>
                        <m:e>
                          <m:r>
                            <a:rPr lang="en-US" sz="2200" i="1">
                              <a:solidFill>
                                <a:schemeClr val="tx1"/>
                              </a:solidFill>
                              <a:latin typeface="Cambria Math" panose="02040503050406030204" pitchFamily="18" charset="0"/>
                              <a:ea typeface="Cambria Math" panose="02040503050406030204" pitchFamily="18" charset="0"/>
                            </a:rPr>
                            <m:t>𝑎𝑏</m:t>
                          </m:r>
                        </m:e>
                      </m:d>
                      <m:r>
                        <a:rPr lang="en-US" sz="2200" b="0" i="1" smtClean="0">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𝔼</m:t>
                      </m:r>
                      <m:d>
                        <m:dPr>
                          <m:begChr m:val="["/>
                          <m:endChr m:val="]"/>
                          <m:ctrlPr>
                            <a:rPr lang="en-US" sz="2200" i="1">
                              <a:solidFill>
                                <a:schemeClr val="tx1"/>
                              </a:solidFill>
                              <a:latin typeface="Cambria Math" panose="02040503050406030204" pitchFamily="18" charset="0"/>
                              <a:ea typeface="Cambria Math" panose="02040503050406030204" pitchFamily="18" charset="0"/>
                            </a:rPr>
                          </m:ctrlPr>
                        </m:dPr>
                        <m:e>
                          <m:d>
                            <m:dPr>
                              <m:ctrlPr>
                                <a:rPr lang="en-US" sz="2200" i="1">
                                  <a:solidFill>
                                    <a:schemeClr val="tx1"/>
                                  </a:solidFill>
                                  <a:latin typeface="Cambria Math" panose="02040503050406030204" pitchFamily="18" charset="0"/>
                                  <a:ea typeface="Cambria Math" panose="02040503050406030204" pitchFamily="18" charset="0"/>
                                </a:rPr>
                              </m:ctrlPr>
                            </m:dPr>
                            <m:e>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ea typeface="Cambria Math" panose="02040503050406030204" pitchFamily="18" charset="0"/>
                                    </a:rPr>
                                    <m:t>𝜃</m:t>
                                  </m:r>
                                </m:e>
                              </m:acc>
                              <m:r>
                                <a:rPr lang="en-US" sz="2200" i="1" smtClean="0">
                                  <a:solidFill>
                                    <a:schemeClr val="tx1"/>
                                  </a:solidFill>
                                  <a:latin typeface="Cambria Math" panose="02040503050406030204" pitchFamily="18" charset="0"/>
                                  <a:ea typeface="Cambria Math" panose="02040503050406030204" pitchFamily="18" charset="0"/>
                                </a:rPr>
                                <m:t>−</m:t>
                              </m:r>
                              <m:sSub>
                                <m:sSubPr>
                                  <m:ctrlPr>
                                    <a:rPr lang="en-US" sz="2200" i="1" smtClean="0">
                                      <a:solidFill>
                                        <a:srgbClr val="0072FF"/>
                                      </a:solidFill>
                                      <a:latin typeface="Cambria Math" panose="02040503050406030204" pitchFamily="18" charset="0"/>
                                      <a:ea typeface="Cambria Math" panose="02040503050406030204" pitchFamily="18" charset="0"/>
                                    </a:rPr>
                                  </m:ctrlPr>
                                </m:sSubPr>
                                <m:e>
                                  <m:r>
                                    <a:rPr lang="en-US" sz="2200" i="1">
                                      <a:solidFill>
                                        <a:srgbClr val="0072FF"/>
                                      </a:solidFill>
                                      <a:latin typeface="Cambria Math" panose="02040503050406030204" pitchFamily="18" charset="0"/>
                                      <a:ea typeface="Cambria Math" panose="02040503050406030204" pitchFamily="18" charset="0"/>
                                    </a:rPr>
                                    <m:t>𝜇</m:t>
                                  </m:r>
                                </m:e>
                                <m:sub>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sub>
                              </m:sSub>
                            </m:e>
                          </m:d>
                          <m:d>
                            <m:dPr>
                              <m:ctrlPr>
                                <a:rPr lang="en-US" sz="2200" i="1">
                                  <a:solidFill>
                                    <a:schemeClr val="tx1"/>
                                  </a:solidFill>
                                  <a:latin typeface="Cambria Math" panose="02040503050406030204" pitchFamily="18" charset="0"/>
                                  <a:ea typeface="Cambria Math" panose="02040503050406030204" pitchFamily="18" charset="0"/>
                                </a:rPr>
                              </m:ctrlPr>
                            </m:dPr>
                            <m:e>
                              <m:sSub>
                                <m:sSubPr>
                                  <m:ctrlPr>
                                    <a:rPr lang="en-US" sz="2200" i="1" smtClean="0">
                                      <a:solidFill>
                                        <a:srgbClr val="0072FF"/>
                                      </a:solidFill>
                                      <a:latin typeface="Cambria Math" panose="02040503050406030204" pitchFamily="18" charset="0"/>
                                      <a:ea typeface="Cambria Math" panose="02040503050406030204" pitchFamily="18" charset="0"/>
                                    </a:rPr>
                                  </m:ctrlPr>
                                </m:sSubPr>
                                <m:e>
                                  <m:r>
                                    <a:rPr lang="en-US" sz="2200" i="1">
                                      <a:solidFill>
                                        <a:srgbClr val="0072FF"/>
                                      </a:solidFill>
                                      <a:latin typeface="Cambria Math" panose="02040503050406030204" pitchFamily="18" charset="0"/>
                                      <a:ea typeface="Cambria Math" panose="02040503050406030204" pitchFamily="18" charset="0"/>
                                    </a:rPr>
                                    <m:t>𝜇</m:t>
                                  </m:r>
                                </m:e>
                                <m:sub>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sub>
                              </m:sSub>
                              <m:r>
                                <a:rPr lang="en-US" sz="2200" i="1">
                                  <a:solidFill>
                                    <a:schemeClr val="tx1"/>
                                  </a:solidFill>
                                  <a:latin typeface="Cambria Math" panose="02040503050406030204" pitchFamily="18" charset="0"/>
                                  <a:ea typeface="Cambria Math" panose="02040503050406030204" pitchFamily="18" charset="0"/>
                                </a:rPr>
                                <m:t>−</m:t>
                              </m:r>
                              <m:r>
                                <a:rPr lang="en-US" sz="2200" i="1" smtClean="0">
                                  <a:solidFill>
                                    <a:srgbClr val="FF0000"/>
                                  </a:solidFill>
                                  <a:latin typeface="Cambria Math" panose="02040503050406030204" pitchFamily="18" charset="0"/>
                                  <a:ea typeface="Cambria Math" panose="02040503050406030204" pitchFamily="18" charset="0"/>
                                </a:rPr>
                                <m:t>𝜃</m:t>
                              </m:r>
                            </m:e>
                          </m:d>
                        </m:e>
                      </m:d>
                      <m:r>
                        <a:rPr lang="en-US" sz="2200" b="0" i="1" smtClean="0">
                          <a:solidFill>
                            <a:schemeClr val="tx1"/>
                          </a:solidFill>
                          <a:latin typeface="Cambria Math" panose="02040503050406030204" pitchFamily="18" charset="0"/>
                          <a:ea typeface="Cambria Math" panose="02040503050406030204" pitchFamily="18" charset="0"/>
                        </a:rPr>
                        <m:t>=</m:t>
                      </m:r>
                      <m:d>
                        <m:dPr>
                          <m:ctrlPr>
                            <a:rPr lang="en-US" sz="2200" i="1">
                              <a:solidFill>
                                <a:schemeClr val="tx1"/>
                              </a:solidFill>
                              <a:latin typeface="Cambria Math" panose="02040503050406030204" pitchFamily="18" charset="0"/>
                              <a:ea typeface="Cambria Math" panose="02040503050406030204" pitchFamily="18" charset="0"/>
                            </a:rPr>
                          </m:ctrlPr>
                        </m:dPr>
                        <m:e>
                          <m:sSub>
                            <m:sSubPr>
                              <m:ctrlPr>
                                <a:rPr lang="en-US" sz="2200" i="1" smtClean="0">
                                  <a:solidFill>
                                    <a:srgbClr val="0072FF"/>
                                  </a:solidFill>
                                  <a:latin typeface="Cambria Math" panose="02040503050406030204" pitchFamily="18" charset="0"/>
                                  <a:ea typeface="Cambria Math" panose="02040503050406030204" pitchFamily="18" charset="0"/>
                                </a:rPr>
                              </m:ctrlPr>
                            </m:sSubPr>
                            <m:e>
                              <m:r>
                                <a:rPr lang="en-US" sz="2200" i="1">
                                  <a:solidFill>
                                    <a:srgbClr val="0072FF"/>
                                  </a:solidFill>
                                  <a:latin typeface="Cambria Math" panose="02040503050406030204" pitchFamily="18" charset="0"/>
                                  <a:ea typeface="Cambria Math" panose="02040503050406030204" pitchFamily="18" charset="0"/>
                                </a:rPr>
                                <m:t>𝜇</m:t>
                              </m:r>
                            </m:e>
                            <m:sub>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sub>
                          </m:sSub>
                          <m:r>
                            <a:rPr lang="en-US" sz="2200" i="1">
                              <a:solidFill>
                                <a:schemeClr val="tx1"/>
                              </a:solidFill>
                              <a:latin typeface="Cambria Math" panose="02040503050406030204" pitchFamily="18" charset="0"/>
                              <a:ea typeface="Cambria Math" panose="02040503050406030204" pitchFamily="18" charset="0"/>
                            </a:rPr>
                            <m:t>−</m:t>
                          </m:r>
                          <m:r>
                            <a:rPr lang="en-US" sz="2200" i="1" smtClean="0">
                              <a:solidFill>
                                <a:srgbClr val="FF0000"/>
                              </a:solidFill>
                              <a:latin typeface="Cambria Math" panose="02040503050406030204" pitchFamily="18" charset="0"/>
                              <a:ea typeface="Cambria Math" panose="02040503050406030204" pitchFamily="18" charset="0"/>
                            </a:rPr>
                            <m:t>𝜃</m:t>
                          </m:r>
                        </m:e>
                      </m:d>
                      <m:r>
                        <a:rPr lang="en-US" sz="2200" i="1">
                          <a:solidFill>
                            <a:schemeClr val="tx1"/>
                          </a:solidFill>
                          <a:latin typeface="Cambria Math" panose="02040503050406030204" pitchFamily="18" charset="0"/>
                          <a:ea typeface="Cambria Math" panose="02040503050406030204" pitchFamily="18" charset="0"/>
                        </a:rPr>
                        <m:t>𝔼</m:t>
                      </m:r>
                      <m:d>
                        <m:dPr>
                          <m:begChr m:val="["/>
                          <m:endChr m:val="]"/>
                          <m:ctrlPr>
                            <a:rPr lang="en-US" sz="2200" i="1">
                              <a:solidFill>
                                <a:schemeClr val="tx1"/>
                              </a:solidFill>
                              <a:latin typeface="Cambria Math" panose="02040503050406030204" pitchFamily="18" charset="0"/>
                              <a:ea typeface="Cambria Math" panose="02040503050406030204" pitchFamily="18" charset="0"/>
                            </a:rPr>
                          </m:ctrlPr>
                        </m:dPr>
                        <m:e>
                          <m:d>
                            <m:dPr>
                              <m:ctrlPr>
                                <a:rPr lang="en-US" sz="2200" i="1">
                                  <a:solidFill>
                                    <a:schemeClr val="tx1"/>
                                  </a:solidFill>
                                  <a:latin typeface="Cambria Math" panose="02040503050406030204" pitchFamily="18" charset="0"/>
                                  <a:ea typeface="Cambria Math" panose="02040503050406030204" pitchFamily="18" charset="0"/>
                                </a:rPr>
                              </m:ctrlPr>
                            </m:dPr>
                            <m:e>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ea typeface="Cambria Math" panose="02040503050406030204" pitchFamily="18" charset="0"/>
                                    </a:rPr>
                                    <m:t>𝜃</m:t>
                                  </m:r>
                                </m:e>
                              </m:acc>
                              <m:r>
                                <a:rPr lang="en-US" sz="2200" i="1" smtClean="0">
                                  <a:solidFill>
                                    <a:schemeClr val="tx1"/>
                                  </a:solidFill>
                                  <a:latin typeface="Cambria Math" panose="02040503050406030204" pitchFamily="18" charset="0"/>
                                  <a:ea typeface="Cambria Math" panose="02040503050406030204" pitchFamily="18" charset="0"/>
                                </a:rPr>
                                <m:t>−</m:t>
                              </m:r>
                              <m:sSub>
                                <m:sSubPr>
                                  <m:ctrlPr>
                                    <a:rPr lang="en-US" sz="2200" i="1" smtClean="0">
                                      <a:solidFill>
                                        <a:srgbClr val="0072FF"/>
                                      </a:solidFill>
                                      <a:latin typeface="Cambria Math" panose="02040503050406030204" pitchFamily="18" charset="0"/>
                                      <a:ea typeface="Cambria Math" panose="02040503050406030204" pitchFamily="18" charset="0"/>
                                    </a:rPr>
                                  </m:ctrlPr>
                                </m:sSubPr>
                                <m:e>
                                  <m:r>
                                    <a:rPr lang="en-US" sz="2200" i="1">
                                      <a:solidFill>
                                        <a:srgbClr val="0072FF"/>
                                      </a:solidFill>
                                      <a:latin typeface="Cambria Math" panose="02040503050406030204" pitchFamily="18" charset="0"/>
                                      <a:ea typeface="Cambria Math" panose="02040503050406030204" pitchFamily="18" charset="0"/>
                                    </a:rPr>
                                    <m:t>𝜇</m:t>
                                  </m:r>
                                </m:e>
                                <m:sub>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sub>
                              </m:sSub>
                            </m:e>
                          </m:d>
                        </m:e>
                      </m:d>
                    </m:oMath>
                    <m:oMath xmlns:m="http://schemas.openxmlformats.org/officeDocument/2006/math">
                      <m:r>
                        <a:rPr lang="en-US" sz="2200" b="0" i="1" smtClean="0">
                          <a:solidFill>
                            <a:schemeClr val="tx1"/>
                          </a:solidFill>
                          <a:latin typeface="Cambria Math" panose="02040503050406030204" pitchFamily="18" charset="0"/>
                          <a:ea typeface="Cambria Math" panose="02040503050406030204" pitchFamily="18" charset="0"/>
                        </a:rPr>
                        <m:t>             =</m:t>
                      </m:r>
                      <m:d>
                        <m:dPr>
                          <m:ctrlPr>
                            <a:rPr lang="en-US" sz="2200" i="1">
                              <a:solidFill>
                                <a:schemeClr val="tx1"/>
                              </a:solidFill>
                              <a:latin typeface="Cambria Math" panose="02040503050406030204" pitchFamily="18" charset="0"/>
                              <a:ea typeface="Cambria Math" panose="02040503050406030204" pitchFamily="18" charset="0"/>
                            </a:rPr>
                          </m:ctrlPr>
                        </m:dPr>
                        <m:e>
                          <m:sSub>
                            <m:sSubPr>
                              <m:ctrlPr>
                                <a:rPr lang="en-US" sz="2200" i="1" smtClean="0">
                                  <a:solidFill>
                                    <a:srgbClr val="0072FF"/>
                                  </a:solidFill>
                                  <a:latin typeface="Cambria Math" panose="02040503050406030204" pitchFamily="18" charset="0"/>
                                  <a:ea typeface="Cambria Math" panose="02040503050406030204" pitchFamily="18" charset="0"/>
                                </a:rPr>
                              </m:ctrlPr>
                            </m:sSubPr>
                            <m:e>
                              <m:r>
                                <a:rPr lang="en-US" sz="2200" i="1">
                                  <a:solidFill>
                                    <a:srgbClr val="0072FF"/>
                                  </a:solidFill>
                                  <a:latin typeface="Cambria Math" panose="02040503050406030204" pitchFamily="18" charset="0"/>
                                  <a:ea typeface="Cambria Math" panose="02040503050406030204" pitchFamily="18" charset="0"/>
                                </a:rPr>
                                <m:t>𝜇</m:t>
                              </m:r>
                            </m:e>
                            <m:sub>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sub>
                          </m:sSub>
                          <m:r>
                            <a:rPr lang="en-US" sz="2200" i="1">
                              <a:solidFill>
                                <a:schemeClr val="tx1"/>
                              </a:solidFill>
                              <a:latin typeface="Cambria Math" panose="02040503050406030204" pitchFamily="18" charset="0"/>
                              <a:ea typeface="Cambria Math" panose="02040503050406030204" pitchFamily="18" charset="0"/>
                            </a:rPr>
                            <m:t>−</m:t>
                          </m:r>
                          <m:r>
                            <a:rPr lang="en-US" sz="2200" i="1" smtClean="0">
                              <a:solidFill>
                                <a:srgbClr val="FF0000"/>
                              </a:solidFill>
                              <a:latin typeface="Cambria Math" panose="02040503050406030204" pitchFamily="18" charset="0"/>
                              <a:ea typeface="Cambria Math" panose="02040503050406030204" pitchFamily="18" charset="0"/>
                            </a:rPr>
                            <m:t>𝜃</m:t>
                          </m:r>
                        </m:e>
                      </m:d>
                      <m:d>
                        <m:dPr>
                          <m:begChr m:val="["/>
                          <m:endChr m:val="]"/>
                          <m:ctrlPr>
                            <a:rPr lang="en-US" sz="2200" i="1">
                              <a:solidFill>
                                <a:schemeClr val="tx1"/>
                              </a:solidFill>
                              <a:latin typeface="Cambria Math" panose="02040503050406030204" pitchFamily="18" charset="0"/>
                              <a:ea typeface="Cambria Math" panose="02040503050406030204" pitchFamily="18" charset="0"/>
                            </a:rPr>
                          </m:ctrlPr>
                        </m:dPr>
                        <m:e>
                          <m:r>
                            <a:rPr lang="en-US" sz="2200" i="1">
                              <a:solidFill>
                                <a:schemeClr val="tx1"/>
                              </a:solidFill>
                              <a:latin typeface="Cambria Math" panose="02040503050406030204" pitchFamily="18" charset="0"/>
                              <a:ea typeface="Cambria Math" panose="02040503050406030204" pitchFamily="18" charset="0"/>
                            </a:rPr>
                            <m:t>𝔼</m:t>
                          </m:r>
                          <m:d>
                            <m:dPr>
                              <m:ctrlPr>
                                <a:rPr lang="en-US" sz="2200" i="1">
                                  <a:solidFill>
                                    <a:schemeClr val="tx1"/>
                                  </a:solidFill>
                                  <a:latin typeface="Cambria Math" panose="02040503050406030204" pitchFamily="18" charset="0"/>
                                  <a:ea typeface="Cambria Math" panose="02040503050406030204" pitchFamily="18" charset="0"/>
                                </a:rPr>
                              </m:ctrlPr>
                            </m:dPr>
                            <m:e>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ea typeface="Cambria Math" panose="02040503050406030204" pitchFamily="18" charset="0"/>
                                    </a:rPr>
                                    <m:t>𝜃</m:t>
                                  </m:r>
                                </m:e>
                              </m:acc>
                            </m:e>
                          </m:d>
                          <m:r>
                            <a:rPr lang="en-US" sz="2200" b="0" i="1" smtClean="0">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𝔼</m:t>
                          </m:r>
                          <m:d>
                            <m:dPr>
                              <m:ctrlPr>
                                <a:rPr lang="en-US" sz="2200" i="1">
                                  <a:solidFill>
                                    <a:schemeClr val="tx1"/>
                                  </a:solidFill>
                                  <a:latin typeface="Cambria Math" panose="02040503050406030204" pitchFamily="18" charset="0"/>
                                  <a:ea typeface="Cambria Math" panose="02040503050406030204" pitchFamily="18" charset="0"/>
                                </a:rPr>
                              </m:ctrlPr>
                            </m:dPr>
                            <m:e>
                              <m:sSub>
                                <m:sSubPr>
                                  <m:ctrlPr>
                                    <a:rPr lang="en-US" sz="2200" i="1" smtClean="0">
                                      <a:solidFill>
                                        <a:srgbClr val="0072FF"/>
                                      </a:solidFill>
                                      <a:latin typeface="Cambria Math" panose="02040503050406030204" pitchFamily="18" charset="0"/>
                                      <a:ea typeface="Cambria Math" panose="02040503050406030204" pitchFamily="18" charset="0"/>
                                    </a:rPr>
                                  </m:ctrlPr>
                                </m:sSubPr>
                                <m:e>
                                  <m:r>
                                    <a:rPr lang="en-US" sz="2200" i="1">
                                      <a:solidFill>
                                        <a:srgbClr val="0072FF"/>
                                      </a:solidFill>
                                      <a:latin typeface="Cambria Math" panose="02040503050406030204" pitchFamily="18" charset="0"/>
                                      <a:ea typeface="Cambria Math" panose="02040503050406030204" pitchFamily="18" charset="0"/>
                                    </a:rPr>
                                    <m:t>𝜇</m:t>
                                  </m:r>
                                </m:e>
                                <m:sub>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sub>
                              </m:sSub>
                            </m:e>
                          </m:d>
                        </m:e>
                      </m:d>
                      <m:r>
                        <a:rPr lang="en-US" sz="2200" b="0" i="1" smtClean="0">
                          <a:solidFill>
                            <a:schemeClr val="tx1"/>
                          </a:solidFill>
                          <a:latin typeface="Cambria Math" panose="02040503050406030204" pitchFamily="18" charset="0"/>
                          <a:ea typeface="Cambria Math" panose="02040503050406030204" pitchFamily="18" charset="0"/>
                        </a:rPr>
                        <m:t>=0</m:t>
                      </m:r>
                    </m:oMath>
                  </m:oMathPara>
                </a14:m>
                <a:endParaRPr lang="en-US" sz="2200" dirty="0">
                  <a:solidFill>
                    <a:schemeClr val="tx1"/>
                  </a:solidFill>
                </a:endParaRPr>
              </a:p>
              <a:p>
                <a:pPr marL="520700" indent="-342900">
                  <a:lnSpc>
                    <a:spcPct val="114000"/>
                  </a:lnSpc>
                  <a:spcBef>
                    <a:spcPts val="0"/>
                  </a:spcBef>
                </a:pPr>
                <a:r>
                  <a:rPr lang="en-US" sz="2200" dirty="0">
                    <a:solidFill>
                      <a:schemeClr val="tx1"/>
                    </a:solidFill>
                  </a:rPr>
                  <a:t>Do </a:t>
                </a:r>
                <a:r>
                  <a:rPr lang="en-US" sz="2200" dirty="0" err="1">
                    <a:solidFill>
                      <a:schemeClr val="tx1"/>
                    </a:solidFill>
                  </a:rPr>
                  <a:t>đó</a:t>
                </a:r>
                <a:r>
                  <a:rPr lang="en-US" sz="2200" dirty="0">
                    <a:solidFill>
                      <a:schemeClr val="tx1"/>
                    </a:solidFill>
                  </a:rPr>
                  <a:t>:</a:t>
                </a:r>
              </a:p>
              <a:p>
                <a:pPr marL="177800" indent="0">
                  <a:lnSpc>
                    <a:spcPct val="150000"/>
                  </a:lnSpc>
                  <a:spcBef>
                    <a:spcPts val="0"/>
                  </a:spcBef>
                  <a:buNone/>
                </a:pPr>
                <a14:m>
                  <m:oMathPara xmlns:m="http://schemas.openxmlformats.org/officeDocument/2006/math">
                    <m:oMathParaPr>
                      <m:jc m:val="centerGroup"/>
                    </m:oMathParaPr>
                    <m:oMath xmlns:m="http://schemas.openxmlformats.org/officeDocument/2006/math">
                      <m:r>
                        <a:rPr lang="en-US" sz="2200" b="0" i="1" smtClean="0">
                          <a:solidFill>
                            <a:schemeClr val="tx1"/>
                          </a:solidFill>
                          <a:latin typeface="Cambria Math" panose="02040503050406030204" pitchFamily="18" charset="0"/>
                        </a:rPr>
                        <m:t>𝑀𝑆𝐸</m:t>
                      </m:r>
                      <m:d>
                        <m:dPr>
                          <m:ctrlPr>
                            <a:rPr lang="en-US" sz="2200" b="0" i="1" smtClean="0">
                              <a:solidFill>
                                <a:schemeClr val="tx1"/>
                              </a:solidFill>
                              <a:latin typeface="Cambria Math" panose="02040503050406030204" pitchFamily="18" charset="0"/>
                            </a:rPr>
                          </m:ctrlPr>
                        </m:dPr>
                        <m:e>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ea typeface="Cambria Math" panose="02040503050406030204" pitchFamily="18" charset="0"/>
                                </a:rPr>
                                <m:t>𝜃</m:t>
                              </m:r>
                            </m:e>
                          </m:acc>
                        </m:e>
                      </m:d>
                      <m:r>
                        <a:rPr lang="en-US" sz="2200" b="0" i="1" smtClean="0">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𝔼</m:t>
                      </m:r>
                      <m:d>
                        <m:dPr>
                          <m:begChr m:val="["/>
                          <m:endChr m:val="]"/>
                          <m:ctrlPr>
                            <a:rPr lang="en-US" sz="2200" i="1">
                              <a:solidFill>
                                <a:schemeClr val="tx1"/>
                              </a:solidFill>
                              <a:latin typeface="Cambria Math" panose="02040503050406030204" pitchFamily="18" charset="0"/>
                              <a:ea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d>
                                <m:dPr>
                                  <m:ctrlPr>
                                    <a:rPr lang="en-US" sz="2200" i="1">
                                      <a:solidFill>
                                        <a:schemeClr val="tx1"/>
                                      </a:solidFill>
                                      <a:latin typeface="Cambria Math" panose="02040503050406030204" pitchFamily="18" charset="0"/>
                                      <a:ea typeface="Cambria Math" panose="02040503050406030204" pitchFamily="18" charset="0"/>
                                    </a:rPr>
                                  </m:ctrlPr>
                                </m:dPr>
                                <m:e>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ea typeface="Cambria Math" panose="02040503050406030204" pitchFamily="18" charset="0"/>
                                        </a:rPr>
                                        <m:t>𝜃</m:t>
                                      </m:r>
                                    </m:e>
                                  </m:acc>
                                  <m:r>
                                    <a:rPr lang="en-US" sz="2200" i="1">
                                      <a:solidFill>
                                        <a:schemeClr val="tx1"/>
                                      </a:solidFill>
                                      <a:latin typeface="Cambria Math" panose="02040503050406030204" pitchFamily="18" charset="0"/>
                                      <a:ea typeface="Cambria Math" panose="02040503050406030204" pitchFamily="18" charset="0"/>
                                    </a:rPr>
                                    <m:t>−</m:t>
                                  </m:r>
                                  <m:sSub>
                                    <m:sSubPr>
                                      <m:ctrlPr>
                                        <a:rPr lang="en-US" sz="2200" i="1" smtClean="0">
                                          <a:solidFill>
                                            <a:srgbClr val="0072FF"/>
                                          </a:solidFill>
                                          <a:latin typeface="Cambria Math" panose="02040503050406030204" pitchFamily="18" charset="0"/>
                                          <a:ea typeface="Cambria Math" panose="02040503050406030204" pitchFamily="18" charset="0"/>
                                        </a:rPr>
                                      </m:ctrlPr>
                                    </m:sSubPr>
                                    <m:e>
                                      <m:r>
                                        <a:rPr lang="en-US" sz="2200" i="1">
                                          <a:solidFill>
                                            <a:srgbClr val="0072FF"/>
                                          </a:solidFill>
                                          <a:latin typeface="Cambria Math" panose="02040503050406030204" pitchFamily="18" charset="0"/>
                                          <a:ea typeface="Cambria Math" panose="02040503050406030204" pitchFamily="18" charset="0"/>
                                        </a:rPr>
                                        <m:t>𝜇</m:t>
                                      </m:r>
                                    </m:e>
                                    <m:sub>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sub>
                                  </m:sSub>
                                </m:e>
                              </m:d>
                            </m:e>
                            <m:sup>
                              <m:r>
                                <a:rPr lang="en-US" sz="2200" i="1">
                                  <a:solidFill>
                                    <a:schemeClr val="tx1"/>
                                  </a:solidFill>
                                  <a:latin typeface="Cambria Math" panose="02040503050406030204" pitchFamily="18" charset="0"/>
                                  <a:ea typeface="Cambria Math" panose="02040503050406030204" pitchFamily="18" charset="0"/>
                                </a:rPr>
                                <m:t>2</m:t>
                              </m:r>
                            </m:sup>
                          </m:sSup>
                        </m:e>
                      </m:d>
                      <m:r>
                        <a:rPr lang="en-US" sz="2200" i="1">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𝔼</m:t>
                      </m:r>
                      <m:d>
                        <m:dPr>
                          <m:begChr m:val="["/>
                          <m:endChr m:val="]"/>
                          <m:ctrlPr>
                            <a:rPr lang="en-US" sz="2200" i="1">
                              <a:solidFill>
                                <a:schemeClr val="tx1"/>
                              </a:solidFill>
                              <a:latin typeface="Cambria Math" panose="02040503050406030204" pitchFamily="18" charset="0"/>
                              <a:ea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d>
                                <m:dPr>
                                  <m:ctrlPr>
                                    <a:rPr lang="en-US" sz="2200" i="1">
                                      <a:solidFill>
                                        <a:schemeClr val="tx1"/>
                                      </a:solidFill>
                                      <a:latin typeface="Cambria Math" panose="02040503050406030204" pitchFamily="18" charset="0"/>
                                      <a:ea typeface="Cambria Math" panose="02040503050406030204" pitchFamily="18" charset="0"/>
                                    </a:rPr>
                                  </m:ctrlPr>
                                </m:dPr>
                                <m:e>
                                  <m:sSub>
                                    <m:sSubPr>
                                      <m:ctrlPr>
                                        <a:rPr lang="en-US" sz="2200" i="1" smtClean="0">
                                          <a:solidFill>
                                            <a:srgbClr val="0072FF"/>
                                          </a:solidFill>
                                          <a:latin typeface="Cambria Math" panose="02040503050406030204" pitchFamily="18" charset="0"/>
                                          <a:ea typeface="Cambria Math" panose="02040503050406030204" pitchFamily="18" charset="0"/>
                                        </a:rPr>
                                      </m:ctrlPr>
                                    </m:sSubPr>
                                    <m:e>
                                      <m:r>
                                        <a:rPr lang="en-US" sz="2200" i="1">
                                          <a:solidFill>
                                            <a:srgbClr val="0072FF"/>
                                          </a:solidFill>
                                          <a:latin typeface="Cambria Math" panose="02040503050406030204" pitchFamily="18" charset="0"/>
                                          <a:ea typeface="Cambria Math" panose="02040503050406030204" pitchFamily="18" charset="0"/>
                                        </a:rPr>
                                        <m:t>𝜇</m:t>
                                      </m:r>
                                    </m:e>
                                    <m:sub>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sub>
                                  </m:sSub>
                                  <m:r>
                                    <a:rPr lang="en-US" sz="2200" i="1">
                                      <a:solidFill>
                                        <a:schemeClr val="tx1"/>
                                      </a:solidFill>
                                      <a:latin typeface="Cambria Math" panose="02040503050406030204" pitchFamily="18" charset="0"/>
                                      <a:ea typeface="Cambria Math" panose="02040503050406030204" pitchFamily="18" charset="0"/>
                                    </a:rPr>
                                    <m:t>−</m:t>
                                  </m:r>
                                  <m:r>
                                    <a:rPr lang="en-US" sz="2200" i="1" smtClean="0">
                                      <a:solidFill>
                                        <a:srgbClr val="FF0000"/>
                                      </a:solidFill>
                                      <a:latin typeface="Cambria Math" panose="02040503050406030204" pitchFamily="18" charset="0"/>
                                      <a:ea typeface="Cambria Math" panose="02040503050406030204" pitchFamily="18" charset="0"/>
                                    </a:rPr>
                                    <m:t>𝜃</m:t>
                                  </m:r>
                                </m:e>
                              </m:d>
                            </m:e>
                            <m:sup>
                              <m:r>
                                <a:rPr lang="en-US" sz="2200" i="1">
                                  <a:solidFill>
                                    <a:schemeClr val="tx1"/>
                                  </a:solidFill>
                                  <a:latin typeface="Cambria Math" panose="02040503050406030204" pitchFamily="18" charset="0"/>
                                  <a:ea typeface="Cambria Math" panose="02040503050406030204" pitchFamily="18" charset="0"/>
                                </a:rPr>
                                <m:t>2</m:t>
                              </m:r>
                            </m:sup>
                          </m:sSup>
                        </m:e>
                      </m:d>
                    </m:oMath>
                    <m:oMath xmlns:m="http://schemas.openxmlformats.org/officeDocument/2006/math">
                      <m:r>
                        <a:rPr lang="en-US" sz="2200" b="0" i="1" smtClean="0">
                          <a:solidFill>
                            <a:schemeClr val="tx1"/>
                          </a:solidFill>
                          <a:latin typeface="Cambria Math" panose="02040503050406030204" pitchFamily="18" charset="0"/>
                          <a:ea typeface="Cambria Math" panose="02040503050406030204" pitchFamily="18" charset="0"/>
                        </a:rPr>
                        <m:t>                 =</m:t>
                      </m:r>
                      <m:r>
                        <a:rPr lang="en-US" sz="2200" i="1">
                          <a:solidFill>
                            <a:schemeClr val="tx1"/>
                          </a:solidFill>
                          <a:latin typeface="Cambria Math" panose="02040503050406030204" pitchFamily="18" charset="0"/>
                          <a:ea typeface="Cambria Math" panose="02040503050406030204" pitchFamily="18" charset="0"/>
                        </a:rPr>
                        <m:t>𝔼</m:t>
                      </m:r>
                      <m:d>
                        <m:dPr>
                          <m:begChr m:val="["/>
                          <m:endChr m:val="]"/>
                          <m:ctrlPr>
                            <a:rPr lang="en-US" sz="2200" i="1">
                              <a:solidFill>
                                <a:schemeClr val="tx1"/>
                              </a:solidFill>
                              <a:latin typeface="Cambria Math" panose="02040503050406030204" pitchFamily="18" charset="0"/>
                              <a:ea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d>
                                <m:dPr>
                                  <m:ctrlPr>
                                    <a:rPr lang="en-US" sz="2200" i="1">
                                      <a:solidFill>
                                        <a:schemeClr val="tx1"/>
                                      </a:solidFill>
                                      <a:latin typeface="Cambria Math" panose="02040503050406030204" pitchFamily="18" charset="0"/>
                                      <a:ea typeface="Cambria Math" panose="02040503050406030204" pitchFamily="18" charset="0"/>
                                    </a:rPr>
                                  </m:ctrlPr>
                                </m:dPr>
                                <m:e>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ea typeface="Cambria Math" panose="02040503050406030204" pitchFamily="18" charset="0"/>
                                        </a:rPr>
                                        <m:t>𝜃</m:t>
                                      </m:r>
                                    </m:e>
                                  </m:acc>
                                  <m:r>
                                    <a:rPr lang="en-US" sz="2200" i="1">
                                      <a:solidFill>
                                        <a:schemeClr val="tx1"/>
                                      </a:solidFill>
                                      <a:latin typeface="Cambria Math" panose="02040503050406030204" pitchFamily="18" charset="0"/>
                                      <a:ea typeface="Cambria Math" panose="02040503050406030204" pitchFamily="18" charset="0"/>
                                    </a:rPr>
                                    <m:t>−</m:t>
                                  </m:r>
                                  <m:sSub>
                                    <m:sSubPr>
                                      <m:ctrlPr>
                                        <a:rPr lang="en-US" sz="2200" i="1" smtClean="0">
                                          <a:solidFill>
                                            <a:srgbClr val="0072FF"/>
                                          </a:solidFill>
                                          <a:latin typeface="Cambria Math" panose="02040503050406030204" pitchFamily="18" charset="0"/>
                                          <a:ea typeface="Cambria Math" panose="02040503050406030204" pitchFamily="18" charset="0"/>
                                        </a:rPr>
                                      </m:ctrlPr>
                                    </m:sSubPr>
                                    <m:e>
                                      <m:r>
                                        <a:rPr lang="en-US" sz="2200" i="1">
                                          <a:solidFill>
                                            <a:srgbClr val="0072FF"/>
                                          </a:solidFill>
                                          <a:latin typeface="Cambria Math" panose="02040503050406030204" pitchFamily="18" charset="0"/>
                                          <a:ea typeface="Cambria Math" panose="02040503050406030204" pitchFamily="18" charset="0"/>
                                        </a:rPr>
                                        <m:t>𝜇</m:t>
                                      </m:r>
                                    </m:e>
                                    <m:sub>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sub>
                                  </m:sSub>
                                </m:e>
                              </m:d>
                            </m:e>
                            <m:sup>
                              <m:r>
                                <a:rPr lang="en-US" sz="2200" i="1">
                                  <a:solidFill>
                                    <a:schemeClr val="tx1"/>
                                  </a:solidFill>
                                  <a:latin typeface="Cambria Math" panose="02040503050406030204" pitchFamily="18" charset="0"/>
                                  <a:ea typeface="Cambria Math" panose="02040503050406030204" pitchFamily="18" charset="0"/>
                                </a:rPr>
                                <m:t>2</m:t>
                              </m:r>
                            </m:sup>
                          </m:sSup>
                        </m:e>
                      </m:d>
                      <m:r>
                        <a:rPr lang="en-US" sz="2200" i="1">
                          <a:solidFill>
                            <a:schemeClr val="tx1"/>
                          </a:solidFill>
                          <a:latin typeface="Cambria Math" panose="02040503050406030204" pitchFamily="18" charset="0"/>
                          <a:ea typeface="Cambria Math" panose="02040503050406030204" pitchFamily="18" charset="0"/>
                        </a:rPr>
                        <m:t>+</m:t>
                      </m:r>
                      <m:sSup>
                        <m:sSupPr>
                          <m:ctrlPr>
                            <a:rPr lang="en-US" sz="2200" i="1">
                              <a:solidFill>
                                <a:schemeClr val="tx1"/>
                              </a:solidFill>
                              <a:latin typeface="Cambria Math" panose="02040503050406030204" pitchFamily="18" charset="0"/>
                              <a:ea typeface="Cambria Math" panose="02040503050406030204" pitchFamily="18" charset="0"/>
                            </a:rPr>
                          </m:ctrlPr>
                        </m:sSupPr>
                        <m:e>
                          <m:d>
                            <m:dPr>
                              <m:ctrlPr>
                                <a:rPr lang="en-US" sz="2200" i="1">
                                  <a:solidFill>
                                    <a:schemeClr val="tx1"/>
                                  </a:solidFill>
                                  <a:latin typeface="Cambria Math" panose="02040503050406030204" pitchFamily="18" charset="0"/>
                                  <a:ea typeface="Cambria Math" panose="02040503050406030204" pitchFamily="18" charset="0"/>
                                </a:rPr>
                              </m:ctrlPr>
                            </m:dPr>
                            <m:e>
                              <m:sSub>
                                <m:sSubPr>
                                  <m:ctrlPr>
                                    <a:rPr lang="en-US" sz="2200" i="1" smtClean="0">
                                      <a:solidFill>
                                        <a:srgbClr val="0072FF"/>
                                      </a:solidFill>
                                      <a:latin typeface="Cambria Math" panose="02040503050406030204" pitchFamily="18" charset="0"/>
                                      <a:ea typeface="Cambria Math" panose="02040503050406030204" pitchFamily="18" charset="0"/>
                                    </a:rPr>
                                  </m:ctrlPr>
                                </m:sSubPr>
                                <m:e>
                                  <m:r>
                                    <a:rPr lang="en-US" sz="2200" i="1">
                                      <a:solidFill>
                                        <a:srgbClr val="0072FF"/>
                                      </a:solidFill>
                                      <a:latin typeface="Cambria Math" panose="02040503050406030204" pitchFamily="18" charset="0"/>
                                      <a:ea typeface="Cambria Math" panose="02040503050406030204" pitchFamily="18" charset="0"/>
                                    </a:rPr>
                                    <m:t>𝜇</m:t>
                                  </m:r>
                                </m:e>
                                <m:sub>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sub>
                              </m:sSub>
                              <m:r>
                                <a:rPr lang="en-US" sz="2200" i="1">
                                  <a:solidFill>
                                    <a:schemeClr val="tx1"/>
                                  </a:solidFill>
                                  <a:latin typeface="Cambria Math" panose="02040503050406030204" pitchFamily="18" charset="0"/>
                                  <a:ea typeface="Cambria Math" panose="02040503050406030204" pitchFamily="18" charset="0"/>
                                </a:rPr>
                                <m:t>−</m:t>
                              </m:r>
                              <m:r>
                                <a:rPr lang="en-US" sz="2200" i="1" smtClean="0">
                                  <a:solidFill>
                                    <a:srgbClr val="FF0000"/>
                                  </a:solidFill>
                                  <a:latin typeface="Cambria Math" panose="02040503050406030204" pitchFamily="18" charset="0"/>
                                  <a:ea typeface="Cambria Math" panose="02040503050406030204" pitchFamily="18" charset="0"/>
                                </a:rPr>
                                <m:t>𝜃</m:t>
                              </m:r>
                            </m:e>
                          </m:d>
                        </m:e>
                        <m:sup>
                          <m:r>
                            <a:rPr lang="en-US" sz="2200" i="1">
                              <a:solidFill>
                                <a:schemeClr val="tx1"/>
                              </a:solidFill>
                              <a:latin typeface="Cambria Math" panose="02040503050406030204" pitchFamily="18" charset="0"/>
                              <a:ea typeface="Cambria Math" panose="02040503050406030204" pitchFamily="18" charset="0"/>
                            </a:rPr>
                            <m:t>2</m:t>
                          </m:r>
                        </m:sup>
                      </m:sSup>
                    </m:oMath>
                    <m:oMath xmlns:m="http://schemas.openxmlformats.org/officeDocument/2006/math">
                      <m:r>
                        <a:rPr lang="en-US" sz="2200" b="0" i="1" smtClean="0">
                          <a:solidFill>
                            <a:schemeClr val="tx1"/>
                          </a:solidFill>
                          <a:latin typeface="Cambria Math" panose="02040503050406030204" pitchFamily="18" charset="0"/>
                          <a:ea typeface="Cambria Math" panose="02040503050406030204" pitchFamily="18" charset="0"/>
                        </a:rPr>
                        <m:t>                 =</m:t>
                      </m:r>
                      <m:r>
                        <a:rPr lang="en-US" sz="2200" b="0" i="1" smtClean="0">
                          <a:solidFill>
                            <a:schemeClr val="tx1"/>
                          </a:solidFill>
                          <a:latin typeface="Cambria Math" panose="02040503050406030204" pitchFamily="18" charset="0"/>
                          <a:ea typeface="Cambria Math" panose="02040503050406030204" pitchFamily="18" charset="0"/>
                        </a:rPr>
                        <m:t>𝑉𝑎𝑟</m:t>
                      </m:r>
                      <m:d>
                        <m:dPr>
                          <m:ctrlPr>
                            <a:rPr lang="en-US" sz="2200" b="0" i="1" smtClean="0">
                              <a:solidFill>
                                <a:schemeClr val="tx1"/>
                              </a:solidFill>
                              <a:latin typeface="Cambria Math" panose="02040503050406030204" pitchFamily="18" charset="0"/>
                              <a:ea typeface="Cambria Math" panose="02040503050406030204" pitchFamily="18" charset="0"/>
                            </a:rPr>
                          </m:ctrlPr>
                        </m:dPr>
                        <m:e>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ea typeface="Cambria Math" panose="02040503050406030204" pitchFamily="18" charset="0"/>
                                </a:rPr>
                                <m:t>𝜃</m:t>
                              </m:r>
                            </m:e>
                          </m:acc>
                        </m:e>
                      </m:d>
                      <m:r>
                        <a:rPr lang="en-US" sz="2200" b="0" i="1" smtClean="0">
                          <a:solidFill>
                            <a:schemeClr val="tx1"/>
                          </a:solidFill>
                          <a:latin typeface="Cambria Math" panose="02040503050406030204" pitchFamily="18" charset="0"/>
                          <a:ea typeface="Cambria Math" panose="02040503050406030204" pitchFamily="18" charset="0"/>
                        </a:rPr>
                        <m:t>+</m:t>
                      </m:r>
                      <m:sSup>
                        <m:sSupPr>
                          <m:ctrlPr>
                            <a:rPr lang="en-US" sz="2200" b="0" i="1" smtClean="0">
                              <a:solidFill>
                                <a:schemeClr val="tx1"/>
                              </a:solidFill>
                              <a:latin typeface="Cambria Math" panose="02040503050406030204" pitchFamily="18" charset="0"/>
                              <a:ea typeface="Cambria Math" panose="02040503050406030204" pitchFamily="18" charset="0"/>
                            </a:rPr>
                          </m:ctrlPr>
                        </m:sSupPr>
                        <m:e>
                          <m:r>
                            <a:rPr lang="en-US" sz="2200" b="0" i="1" smtClean="0">
                              <a:solidFill>
                                <a:schemeClr val="tx1"/>
                              </a:solidFill>
                              <a:latin typeface="Cambria Math" panose="02040503050406030204" pitchFamily="18" charset="0"/>
                              <a:ea typeface="Cambria Math" panose="02040503050406030204" pitchFamily="18" charset="0"/>
                            </a:rPr>
                            <m:t>𝐵𝑖𝑎𝑠</m:t>
                          </m:r>
                        </m:e>
                        <m:sup>
                          <m:r>
                            <a:rPr lang="en-US" sz="2200" b="0" i="1" smtClean="0">
                              <a:solidFill>
                                <a:schemeClr val="tx1"/>
                              </a:solidFill>
                              <a:latin typeface="Cambria Math" panose="02040503050406030204" pitchFamily="18" charset="0"/>
                              <a:ea typeface="Cambria Math" panose="02040503050406030204" pitchFamily="18" charset="0"/>
                            </a:rPr>
                            <m:t>2</m:t>
                          </m:r>
                        </m:sup>
                      </m:sSup>
                      <m:r>
                        <a:rPr lang="en-US" sz="2200" b="0" i="1" smtClean="0">
                          <a:solidFill>
                            <a:schemeClr val="tx1"/>
                          </a:solidFill>
                          <a:latin typeface="Cambria Math" panose="02040503050406030204" pitchFamily="18" charset="0"/>
                          <a:ea typeface="Cambria Math" panose="02040503050406030204" pitchFamily="18" charset="0"/>
                        </a:rPr>
                        <m:t>(</m:t>
                      </m:r>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ea typeface="Cambria Math" panose="02040503050406030204" pitchFamily="18" charset="0"/>
                            </a:rPr>
                            <m:t>𝜃</m:t>
                          </m:r>
                        </m:e>
                      </m:acc>
                      <m:r>
                        <a:rPr lang="en-US" sz="2200" b="0" i="1" smtClean="0">
                          <a:solidFill>
                            <a:schemeClr val="tx1"/>
                          </a:solidFill>
                          <a:latin typeface="Cambria Math" panose="02040503050406030204" pitchFamily="18" charset="0"/>
                          <a:ea typeface="Cambria Math" panose="02040503050406030204" pitchFamily="18" charset="0"/>
                        </a:rPr>
                        <m:t>)</m:t>
                      </m:r>
                    </m:oMath>
                  </m:oMathPara>
                </a14:m>
                <a:br>
                  <a:rPr lang="en-US" sz="2200" dirty="0">
                    <a:ea typeface="Cambria Math" panose="02040503050406030204" pitchFamily="18" charset="0"/>
                  </a:rPr>
                </a:b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5C859637-11BD-CFF7-6C9F-64F1738373DA}"/>
                  </a:ext>
                </a:extLst>
              </p:cNvPr>
              <p:cNvSpPr txBox="1">
                <a:spLocks noGrp="1" noRot="1" noChangeAspect="1" noMove="1" noResize="1" noEditPoints="1" noAdjustHandles="1" noChangeArrowheads="1" noChangeShapeType="1" noTextEdit="1"/>
              </p:cNvSpPr>
              <p:nvPr>
                <p:ph type="body" idx="1"/>
              </p:nvPr>
            </p:nvSpPr>
            <p:spPr>
              <a:xfrm>
                <a:off x="408022" y="794380"/>
                <a:ext cx="11562305" cy="5763924"/>
              </a:xfrm>
              <a:prstGeom prst="rect">
                <a:avLst/>
              </a:prstGeom>
              <a:blipFill>
                <a:blip r:embed="rId3"/>
                <a:stretch>
                  <a:fillRect b="-740"/>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678F4B7D-03C5-F194-5369-0F7194F0DA5E}"/>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710A796F-15EB-9E43-7E2F-A0D140BAA358}"/>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31</a:t>
            </a:fld>
            <a:endParaRPr/>
          </a:p>
        </p:txBody>
      </p:sp>
    </p:spTree>
    <p:extLst>
      <p:ext uri="{BB962C8B-B14F-4D97-AF65-F5344CB8AC3E}">
        <p14:creationId xmlns:p14="http://schemas.microsoft.com/office/powerpoint/2010/main" val="37803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914AF388-D9B7-5118-6B71-2785E3C17A50}"/>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536E342A-E278-E284-02F5-4BCAAB85A66A}"/>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a:t>MSE </a:t>
            </a:r>
            <a:r>
              <a:rPr lang="en-US" dirty="0" err="1"/>
              <a:t>của</a:t>
            </a:r>
            <a:r>
              <a:rPr lang="en-US" dirty="0"/>
              <a:t> </a:t>
            </a:r>
            <a:r>
              <a:rPr lang="en-US" dirty="0" err="1"/>
              <a:t>giá</a:t>
            </a:r>
            <a:r>
              <a:rPr lang="en-US" dirty="0"/>
              <a:t> </a:t>
            </a:r>
            <a:r>
              <a:rPr lang="en-US" dirty="0" err="1"/>
              <a:t>trị</a:t>
            </a:r>
            <a:r>
              <a:rPr lang="en-US" dirty="0"/>
              <a:t> </a:t>
            </a:r>
            <a:r>
              <a:rPr lang="en-US" dirty="0" err="1"/>
              <a:t>ước</a:t>
            </a:r>
            <a:r>
              <a:rPr lang="en-US" dirty="0"/>
              <a:t> </a:t>
            </a:r>
            <a:r>
              <a:rPr lang="en-US" dirty="0" err="1"/>
              <a:t>lượng</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AE181FFC-E9E8-9A6B-C5EC-A7DD2272774C}"/>
                  </a:ext>
                </a:extLst>
              </p:cNvPr>
              <p:cNvSpPr txBox="1">
                <a:spLocks noGrp="1"/>
              </p:cNvSpPr>
              <p:nvPr>
                <p:ph type="body" idx="1"/>
              </p:nvPr>
            </p:nvSpPr>
            <p:spPr>
              <a:xfrm>
                <a:off x="408022" y="794380"/>
                <a:ext cx="11562305" cy="5763924"/>
              </a:xfrm>
              <a:prstGeom prst="rect">
                <a:avLst/>
              </a:prstGeom>
              <a:noFill/>
              <a:ln>
                <a:noFill/>
              </a:ln>
            </p:spPr>
            <p:txBody>
              <a:bodyPr spcFirstLastPara="1" wrap="square" lIns="91425" tIns="45700" rIns="91425" bIns="45700" anchor="t" anchorCtr="0">
                <a:noAutofit/>
              </a:bodyPr>
              <a:lstStyle/>
              <a:p>
                <a:pPr marL="177800" indent="0">
                  <a:lnSpc>
                    <a:spcPct val="150000"/>
                  </a:lnSpc>
                  <a:spcBef>
                    <a:spcPts val="0"/>
                  </a:spcBef>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𝑀𝑆𝐸</m:t>
                      </m:r>
                      <m:d>
                        <m:dPr>
                          <m:ctrlPr>
                            <a:rPr lang="en-US" sz="2200" b="0" i="1" smtClean="0">
                              <a:latin typeface="Cambria Math" panose="02040503050406030204" pitchFamily="18" charset="0"/>
                            </a:rPr>
                          </m:ctrlPr>
                        </m:d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e>
                      </m:d>
                      <m:r>
                        <a:rPr lang="en-US" sz="2200" b="0" i="1" smtClean="0">
                          <a:latin typeface="Cambria Math" panose="02040503050406030204" pitchFamily="18" charset="0"/>
                          <a:ea typeface="Cambria Math" panose="02040503050406030204" pitchFamily="18" charset="0"/>
                        </a:rPr>
                        <m:t>=</m:t>
                      </m:r>
                      <m:r>
                        <a:rPr lang="en-US" sz="2200" i="1" smtClean="0">
                          <a:solidFill>
                            <a:schemeClr val="tx1"/>
                          </a:solidFill>
                          <a:latin typeface="Cambria Math" panose="02040503050406030204" pitchFamily="18" charset="0"/>
                          <a:ea typeface="Cambria Math" panose="02040503050406030204" pitchFamily="18" charset="0"/>
                        </a:rPr>
                        <m:t>𝔼</m:t>
                      </m:r>
                      <m:d>
                        <m:dPr>
                          <m:begChr m:val="["/>
                          <m:endChr m:val="]"/>
                          <m:ctrlPr>
                            <a:rPr lang="en-US" sz="2200" i="1">
                              <a:solidFill>
                                <a:schemeClr val="tx1"/>
                              </a:solidFill>
                              <a:latin typeface="Cambria Math" panose="02040503050406030204" pitchFamily="18" charset="0"/>
                              <a:ea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d>
                                <m:dPr>
                                  <m:ctrlPr>
                                    <a:rPr lang="en-US" sz="2200" i="1">
                                      <a:solidFill>
                                        <a:schemeClr val="tx1"/>
                                      </a:solidFill>
                                      <a:latin typeface="Cambria Math" panose="02040503050406030204" pitchFamily="18" charset="0"/>
                                      <a:ea typeface="Cambria Math" panose="02040503050406030204" pitchFamily="18" charset="0"/>
                                    </a:rPr>
                                  </m:ctrlPr>
                                </m:dPr>
                                <m:e>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ea typeface="Cambria Math" panose="02040503050406030204" pitchFamily="18" charset="0"/>
                                        </a:rPr>
                                        <m:t>𝜃</m:t>
                                      </m:r>
                                    </m:e>
                                  </m:acc>
                                  <m:r>
                                    <a:rPr lang="en-US" sz="2200" i="1">
                                      <a:solidFill>
                                        <a:schemeClr val="tx1"/>
                                      </a:solidFill>
                                      <a:latin typeface="Cambria Math" panose="02040503050406030204" pitchFamily="18" charset="0"/>
                                      <a:ea typeface="Cambria Math" panose="02040503050406030204" pitchFamily="18" charset="0"/>
                                    </a:rPr>
                                    <m:t>−</m:t>
                                  </m:r>
                                  <m:sSub>
                                    <m:sSubPr>
                                      <m:ctrlPr>
                                        <a:rPr lang="en-US" sz="2200" i="1" smtClean="0">
                                          <a:solidFill>
                                            <a:srgbClr val="0072FF"/>
                                          </a:solidFill>
                                          <a:latin typeface="Cambria Math" panose="02040503050406030204" pitchFamily="18" charset="0"/>
                                          <a:ea typeface="Cambria Math" panose="02040503050406030204" pitchFamily="18" charset="0"/>
                                        </a:rPr>
                                      </m:ctrlPr>
                                    </m:sSubPr>
                                    <m:e>
                                      <m:r>
                                        <a:rPr lang="en-US" sz="2200" i="1">
                                          <a:solidFill>
                                            <a:srgbClr val="0072FF"/>
                                          </a:solidFill>
                                          <a:latin typeface="Cambria Math" panose="02040503050406030204" pitchFamily="18" charset="0"/>
                                          <a:ea typeface="Cambria Math" panose="02040503050406030204" pitchFamily="18" charset="0"/>
                                        </a:rPr>
                                        <m:t>𝜇</m:t>
                                      </m:r>
                                    </m:e>
                                    <m:sub>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sub>
                                  </m:sSub>
                                </m:e>
                              </m:d>
                            </m:e>
                            <m:sup>
                              <m:r>
                                <a:rPr lang="en-US" sz="2200" i="1">
                                  <a:solidFill>
                                    <a:schemeClr val="tx1"/>
                                  </a:solidFill>
                                  <a:latin typeface="Cambria Math" panose="02040503050406030204" pitchFamily="18" charset="0"/>
                                  <a:ea typeface="Cambria Math" panose="02040503050406030204" pitchFamily="18" charset="0"/>
                                </a:rPr>
                                <m:t>2</m:t>
                              </m:r>
                            </m:sup>
                          </m:sSup>
                        </m:e>
                      </m:d>
                      <m:r>
                        <a:rPr lang="en-US" sz="2200" i="1">
                          <a:solidFill>
                            <a:schemeClr val="tx1"/>
                          </a:solidFill>
                          <a:latin typeface="Cambria Math" panose="02040503050406030204" pitchFamily="18" charset="0"/>
                          <a:ea typeface="Cambria Math" panose="02040503050406030204" pitchFamily="18" charset="0"/>
                        </a:rPr>
                        <m:t>+</m:t>
                      </m:r>
                      <m:sSup>
                        <m:sSupPr>
                          <m:ctrlPr>
                            <a:rPr lang="en-US" sz="2200" i="1">
                              <a:solidFill>
                                <a:schemeClr val="tx1"/>
                              </a:solidFill>
                              <a:latin typeface="Cambria Math" panose="02040503050406030204" pitchFamily="18" charset="0"/>
                              <a:ea typeface="Cambria Math" panose="02040503050406030204" pitchFamily="18" charset="0"/>
                            </a:rPr>
                          </m:ctrlPr>
                        </m:sSupPr>
                        <m:e>
                          <m:d>
                            <m:dPr>
                              <m:ctrlPr>
                                <a:rPr lang="en-US" sz="2200" i="1">
                                  <a:solidFill>
                                    <a:schemeClr val="tx1"/>
                                  </a:solidFill>
                                  <a:latin typeface="Cambria Math" panose="02040503050406030204" pitchFamily="18" charset="0"/>
                                  <a:ea typeface="Cambria Math" panose="02040503050406030204" pitchFamily="18" charset="0"/>
                                </a:rPr>
                              </m:ctrlPr>
                            </m:dPr>
                            <m:e>
                              <m:sSub>
                                <m:sSubPr>
                                  <m:ctrlPr>
                                    <a:rPr lang="en-US" sz="2200" i="1" smtClean="0">
                                      <a:solidFill>
                                        <a:srgbClr val="0072FF"/>
                                      </a:solidFill>
                                      <a:latin typeface="Cambria Math" panose="02040503050406030204" pitchFamily="18" charset="0"/>
                                      <a:ea typeface="Cambria Math" panose="02040503050406030204" pitchFamily="18" charset="0"/>
                                    </a:rPr>
                                  </m:ctrlPr>
                                </m:sSubPr>
                                <m:e>
                                  <m:r>
                                    <a:rPr lang="en-US" sz="2200" i="1">
                                      <a:solidFill>
                                        <a:srgbClr val="0072FF"/>
                                      </a:solidFill>
                                      <a:latin typeface="Cambria Math" panose="02040503050406030204" pitchFamily="18" charset="0"/>
                                      <a:ea typeface="Cambria Math" panose="02040503050406030204" pitchFamily="18" charset="0"/>
                                    </a:rPr>
                                    <m:t>𝜇</m:t>
                                  </m:r>
                                </m:e>
                                <m:sub>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sub>
                              </m:sSub>
                              <m:r>
                                <a:rPr lang="en-US" sz="2200" i="1">
                                  <a:solidFill>
                                    <a:schemeClr val="tx1"/>
                                  </a:solidFill>
                                  <a:latin typeface="Cambria Math" panose="02040503050406030204" pitchFamily="18" charset="0"/>
                                  <a:ea typeface="Cambria Math" panose="02040503050406030204" pitchFamily="18" charset="0"/>
                                </a:rPr>
                                <m:t>−</m:t>
                              </m:r>
                              <m:r>
                                <a:rPr lang="en-US" sz="2200" i="1" smtClean="0">
                                  <a:solidFill>
                                    <a:srgbClr val="FF0000"/>
                                  </a:solidFill>
                                  <a:latin typeface="Cambria Math" panose="02040503050406030204" pitchFamily="18" charset="0"/>
                                  <a:ea typeface="Cambria Math" panose="02040503050406030204" pitchFamily="18" charset="0"/>
                                </a:rPr>
                                <m:t>𝜃</m:t>
                              </m:r>
                            </m:e>
                          </m:d>
                        </m:e>
                        <m:sup>
                          <m:r>
                            <a:rPr lang="en-US" sz="2200" i="1">
                              <a:solidFill>
                                <a:schemeClr val="tx1"/>
                              </a:solidFill>
                              <a:latin typeface="Cambria Math" panose="02040503050406030204" pitchFamily="18" charset="0"/>
                              <a:ea typeface="Cambria Math" panose="02040503050406030204" pitchFamily="18" charset="0"/>
                            </a:rPr>
                            <m:t>2</m:t>
                          </m:r>
                        </m:sup>
                      </m:sSup>
                    </m:oMath>
                    <m:oMath xmlns:m="http://schemas.openxmlformats.org/officeDocument/2006/math">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𝑉𝑎𝑟</m:t>
                      </m:r>
                      <m:d>
                        <m:dPr>
                          <m:ctrlPr>
                            <a:rPr lang="en-US" sz="2200" b="0" i="1" smtClean="0">
                              <a:latin typeface="Cambria Math" panose="02040503050406030204" pitchFamily="18" charset="0"/>
                              <a:ea typeface="Cambria Math" panose="02040503050406030204" pitchFamily="18" charset="0"/>
                            </a:rPr>
                          </m:ctrlPr>
                        </m:d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e>
                      </m:d>
                      <m:r>
                        <a:rPr lang="en-US" sz="2200" b="0" i="1" smtClean="0">
                          <a:latin typeface="Cambria Math" panose="02040503050406030204" pitchFamily="18" charset="0"/>
                          <a:ea typeface="Cambria Math" panose="02040503050406030204" pitchFamily="18" charset="0"/>
                        </a:rPr>
                        <m:t>+</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𝐵𝑖𝑎𝑠</m:t>
                          </m:r>
                        </m:e>
                        <m:sup>
                          <m:r>
                            <a:rPr lang="en-US" sz="2200" b="0" i="1" smtClean="0">
                              <a:latin typeface="Cambria Math" panose="02040503050406030204" pitchFamily="18" charset="0"/>
                              <a:ea typeface="Cambria Math" panose="02040503050406030204" pitchFamily="18" charset="0"/>
                            </a:rPr>
                            <m:t>2</m:t>
                          </m:r>
                        </m:sup>
                      </m:sSup>
                      <m:r>
                        <a:rPr lang="en-US" sz="2200" b="0" i="1" smtClean="0">
                          <a:latin typeface="Cambria Math" panose="02040503050406030204" pitchFamily="18" charset="0"/>
                          <a:ea typeface="Cambria Math" panose="02040503050406030204" pitchFamily="18" charset="0"/>
                        </a:rPr>
                        <m:t>(</m:t>
                      </m:r>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r>
                        <a:rPr lang="en-US" sz="2200" b="0" i="1" smtClean="0">
                          <a:latin typeface="Cambria Math" panose="02040503050406030204" pitchFamily="18" charset="0"/>
                          <a:ea typeface="Cambria Math" panose="02040503050406030204" pitchFamily="18" charset="0"/>
                        </a:rPr>
                        <m:t>)</m:t>
                      </m:r>
                    </m:oMath>
                  </m:oMathPara>
                </a14:m>
                <a:endParaRPr lang="en-US" sz="2200" dirty="0">
                  <a:ea typeface="Cambria Math" panose="02040503050406030204" pitchFamily="18" charset="0"/>
                </a:endParaRPr>
              </a:p>
              <a:p>
                <a:pPr marL="177800" indent="0" algn="l">
                  <a:lnSpc>
                    <a:spcPct val="150000"/>
                  </a:lnSpc>
                  <a:spcBef>
                    <a:spcPts val="0"/>
                  </a:spcBef>
                  <a:buNone/>
                </a:pPr>
                <a:br>
                  <a:rPr lang="en-US" sz="2200" dirty="0">
                    <a:ea typeface="Cambria Math" panose="02040503050406030204" pitchFamily="18" charset="0"/>
                  </a:rPr>
                </a:br>
                <a:r>
                  <a:rPr lang="en-US" sz="2200" dirty="0">
                    <a:solidFill>
                      <a:schemeClr val="tx1"/>
                    </a:solidFill>
                  </a:rPr>
                  <a:t>MSE </a:t>
                </a:r>
                <a:r>
                  <a:rPr lang="en-US" sz="2200" dirty="0" err="1">
                    <a:solidFill>
                      <a:schemeClr val="tx1"/>
                    </a:solidFill>
                  </a:rPr>
                  <a:t>của</a:t>
                </a:r>
                <a:r>
                  <a:rPr lang="en-US" sz="2200" dirty="0">
                    <a:solidFill>
                      <a:schemeClr val="tx1"/>
                    </a:solidFill>
                  </a:rPr>
                  <a:t> </a:t>
                </a:r>
                <a:r>
                  <a:rPr lang="en-US" sz="2200" dirty="0" err="1">
                    <a:solidFill>
                      <a:schemeClr val="tx1"/>
                    </a:solidFill>
                  </a:rPr>
                  <a:t>ước</a:t>
                </a:r>
                <a:r>
                  <a:rPr lang="en-US" sz="2200" dirty="0">
                    <a:solidFill>
                      <a:schemeClr val="tx1"/>
                    </a:solidFill>
                  </a:rPr>
                  <a:t> </a:t>
                </a:r>
                <a:r>
                  <a:rPr lang="en-US" sz="2200" dirty="0" err="1">
                    <a:solidFill>
                      <a:schemeClr val="tx1"/>
                    </a:solidFill>
                  </a:rPr>
                  <a:t>lượng</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thể</a:t>
                </a:r>
                <a:r>
                  <a:rPr lang="en-US" sz="2200" dirty="0">
                    <a:solidFill>
                      <a:schemeClr val="tx1"/>
                    </a:solidFill>
                  </a:rPr>
                  <a:t> </a:t>
                </a:r>
                <a:r>
                  <a:rPr lang="en-US" sz="2200" dirty="0" err="1">
                    <a:solidFill>
                      <a:schemeClr val="tx1"/>
                    </a:solidFill>
                  </a:rPr>
                  <a:t>được</a:t>
                </a:r>
                <a:r>
                  <a:rPr lang="en-US" sz="2200" dirty="0">
                    <a:solidFill>
                      <a:schemeClr val="tx1"/>
                    </a:solidFill>
                  </a:rPr>
                  <a:t> </a:t>
                </a:r>
                <a:r>
                  <a:rPr lang="en-US" sz="2200" dirty="0" err="1">
                    <a:solidFill>
                      <a:schemeClr val="tx1"/>
                    </a:solidFill>
                  </a:rPr>
                  <a:t>phân</a:t>
                </a:r>
                <a:r>
                  <a:rPr lang="en-US" sz="2200" dirty="0">
                    <a:solidFill>
                      <a:schemeClr val="tx1"/>
                    </a:solidFill>
                  </a:rPr>
                  <a:t> </a:t>
                </a:r>
                <a:r>
                  <a:rPr lang="en-US" sz="2200" dirty="0" err="1">
                    <a:solidFill>
                      <a:schemeClr val="tx1"/>
                    </a:solidFill>
                  </a:rPr>
                  <a:t>rã</a:t>
                </a:r>
                <a:r>
                  <a:rPr lang="en-US" sz="2200" dirty="0">
                    <a:solidFill>
                      <a:schemeClr val="tx1"/>
                    </a:solidFill>
                  </a:rPr>
                  <a:t> </a:t>
                </a:r>
                <a:r>
                  <a:rPr lang="en-US" sz="2200" dirty="0" err="1">
                    <a:solidFill>
                      <a:schemeClr val="tx1"/>
                    </a:solidFill>
                  </a:rPr>
                  <a:t>thành</a:t>
                </a:r>
                <a:r>
                  <a:rPr lang="en-US" sz="2200" dirty="0">
                    <a:solidFill>
                      <a:schemeClr val="tx1"/>
                    </a:solidFill>
                  </a:rPr>
                  <a:t> 2 </a:t>
                </a:r>
                <a:r>
                  <a:rPr lang="en-US" sz="2200" dirty="0" err="1">
                    <a:solidFill>
                      <a:schemeClr val="tx1"/>
                    </a:solidFill>
                  </a:rPr>
                  <a:t>thành</a:t>
                </a:r>
                <a:r>
                  <a:rPr lang="en-US" sz="2200" dirty="0">
                    <a:solidFill>
                      <a:schemeClr val="tx1"/>
                    </a:solidFill>
                  </a:rPr>
                  <a:t> </a:t>
                </a:r>
                <a:r>
                  <a:rPr lang="en-US" sz="2200" dirty="0" err="1">
                    <a:solidFill>
                      <a:schemeClr val="tx1"/>
                    </a:solidFill>
                  </a:rPr>
                  <a:t>phần</a:t>
                </a:r>
                <a:r>
                  <a:rPr lang="en-US" sz="2200" dirty="0">
                    <a:solidFill>
                      <a:schemeClr val="tx1"/>
                    </a:solidFill>
                  </a:rPr>
                  <a:t>: </a:t>
                </a:r>
                <a:r>
                  <a:rPr lang="en-US" sz="2200" b="1" dirty="0" err="1">
                    <a:solidFill>
                      <a:schemeClr val="tx1"/>
                    </a:solidFill>
                  </a:rPr>
                  <a:t>độ</a:t>
                </a:r>
                <a:r>
                  <a:rPr lang="en-US" sz="2200" b="1" dirty="0">
                    <a:solidFill>
                      <a:schemeClr val="tx1"/>
                    </a:solidFill>
                  </a:rPr>
                  <a:t> </a:t>
                </a:r>
                <a:r>
                  <a:rPr lang="en-US" sz="2200" b="1" dirty="0" err="1">
                    <a:solidFill>
                      <a:schemeClr val="tx1"/>
                    </a:solidFill>
                  </a:rPr>
                  <a:t>chệch</a:t>
                </a:r>
                <a:r>
                  <a:rPr lang="en-US" sz="2200" b="1" dirty="0">
                    <a:solidFill>
                      <a:schemeClr val="tx1"/>
                    </a:solidFill>
                  </a:rPr>
                  <a:t> </a:t>
                </a:r>
                <a:r>
                  <a:rPr lang="en-US" sz="2200" dirty="0">
                    <a:solidFill>
                      <a:schemeClr val="tx1"/>
                    </a:solidFill>
                  </a:rPr>
                  <a:t>(bias) </a:t>
                </a:r>
                <a:r>
                  <a:rPr lang="en-US" sz="2200" dirty="0" err="1">
                    <a:solidFill>
                      <a:schemeClr val="tx1"/>
                    </a:solidFill>
                  </a:rPr>
                  <a:t>và</a:t>
                </a:r>
                <a:r>
                  <a:rPr lang="en-US" sz="2200" dirty="0">
                    <a:solidFill>
                      <a:schemeClr val="tx1"/>
                    </a:solidFill>
                  </a:rPr>
                  <a:t> </a:t>
                </a:r>
                <a:r>
                  <a:rPr lang="en-US" sz="2200" b="1" dirty="0" err="1">
                    <a:solidFill>
                      <a:schemeClr val="tx1"/>
                    </a:solidFill>
                  </a:rPr>
                  <a:t>phương</a:t>
                </a:r>
                <a:r>
                  <a:rPr lang="en-US" sz="2200" b="1" dirty="0">
                    <a:solidFill>
                      <a:schemeClr val="tx1"/>
                    </a:solidFill>
                  </a:rPr>
                  <a:t> </a:t>
                </a:r>
                <a:r>
                  <a:rPr lang="en-US" sz="2200" b="1" dirty="0" err="1">
                    <a:solidFill>
                      <a:schemeClr val="tx1"/>
                    </a:solidFill>
                  </a:rPr>
                  <a:t>sai</a:t>
                </a:r>
                <a:r>
                  <a:rPr lang="en-US" sz="2200" b="1" dirty="0">
                    <a:solidFill>
                      <a:schemeClr val="tx1"/>
                    </a:solidFill>
                  </a:rPr>
                  <a:t> </a:t>
                </a:r>
                <a:r>
                  <a:rPr lang="en-US" sz="2200" dirty="0">
                    <a:solidFill>
                      <a:schemeClr val="tx1"/>
                    </a:solidFill>
                  </a:rPr>
                  <a:t>(variance).</a:t>
                </a:r>
              </a:p>
              <a:p>
                <a:pPr marL="520700" indent="-342900">
                  <a:lnSpc>
                    <a:spcPct val="114000"/>
                  </a:lnSpc>
                  <a:spcBef>
                    <a:spcPts val="0"/>
                  </a:spcBef>
                </a:pPr>
                <a:r>
                  <a:rPr lang="en-US" sz="2200" dirty="0">
                    <a:solidFill>
                      <a:srgbClr val="FF00FF"/>
                    </a:solidFill>
                  </a:rPr>
                  <a:t>Độ </a:t>
                </a:r>
                <a:r>
                  <a:rPr lang="en-US" sz="2200" dirty="0" err="1">
                    <a:solidFill>
                      <a:srgbClr val="FF00FF"/>
                    </a:solidFill>
                  </a:rPr>
                  <a:t>chệch</a:t>
                </a:r>
                <a:r>
                  <a:rPr lang="en-US" sz="2200" dirty="0">
                    <a:solidFill>
                      <a:srgbClr val="FF00FF"/>
                    </a:solidFill>
                  </a:rPr>
                  <a:t> (bias): </a:t>
                </a:r>
                <a14:m>
                  <m:oMath xmlns:m="http://schemas.openxmlformats.org/officeDocument/2006/math">
                    <m:sSub>
                      <m:sSubPr>
                        <m:ctrlPr>
                          <a:rPr lang="en-US" sz="2200" i="1" smtClean="0">
                            <a:solidFill>
                              <a:srgbClr val="0072FF"/>
                            </a:solidFill>
                            <a:latin typeface="Cambria Math" panose="02040503050406030204" pitchFamily="18" charset="0"/>
                            <a:ea typeface="Cambria Math" panose="02040503050406030204" pitchFamily="18" charset="0"/>
                          </a:rPr>
                        </m:ctrlPr>
                      </m:sSubPr>
                      <m:e>
                        <m:r>
                          <a:rPr lang="en-US" sz="2200" i="1">
                            <a:solidFill>
                              <a:srgbClr val="0072FF"/>
                            </a:solidFill>
                            <a:latin typeface="Cambria Math" panose="02040503050406030204" pitchFamily="18" charset="0"/>
                            <a:ea typeface="Cambria Math" panose="02040503050406030204" pitchFamily="18" charset="0"/>
                          </a:rPr>
                          <m:t>𝜇</m:t>
                        </m:r>
                      </m:e>
                      <m:sub>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sub>
                    </m:sSub>
                    <m:r>
                      <a:rPr lang="en-US" sz="2200" i="1">
                        <a:solidFill>
                          <a:schemeClr val="tx1"/>
                        </a:solidFill>
                        <a:latin typeface="Cambria Math" panose="02040503050406030204" pitchFamily="18" charset="0"/>
                        <a:ea typeface="Cambria Math" panose="02040503050406030204" pitchFamily="18" charset="0"/>
                      </a:rPr>
                      <m:t>−</m:t>
                    </m:r>
                    <m:r>
                      <a:rPr lang="en-US" sz="2200" i="1" smtClean="0">
                        <a:solidFill>
                          <a:srgbClr val="FF0000"/>
                        </a:solidFill>
                        <a:latin typeface="Cambria Math" panose="02040503050406030204" pitchFamily="18" charset="0"/>
                        <a:ea typeface="Cambria Math" panose="02040503050406030204" pitchFamily="18" charset="0"/>
                      </a:rPr>
                      <m:t>𝜃</m:t>
                    </m:r>
                  </m:oMath>
                </a14:m>
                <a:r>
                  <a:rPr lang="en-US" sz="2200" dirty="0">
                    <a:solidFill>
                      <a:schemeClr val="tx1"/>
                    </a:solidFill>
                  </a:rPr>
                  <a:t>, </a:t>
                </a:r>
                <a:r>
                  <a:rPr lang="en-US" sz="2200" dirty="0" err="1">
                    <a:solidFill>
                      <a:schemeClr val="tx1"/>
                    </a:solidFill>
                  </a:rPr>
                  <a:t>thể</a:t>
                </a:r>
                <a:r>
                  <a:rPr lang="en-US" sz="2200" dirty="0">
                    <a:solidFill>
                      <a:schemeClr val="tx1"/>
                    </a:solidFill>
                  </a:rPr>
                  <a:t> </a:t>
                </a:r>
                <a:r>
                  <a:rPr lang="en-US" sz="2200" dirty="0" err="1">
                    <a:solidFill>
                      <a:schemeClr val="tx1"/>
                    </a:solidFill>
                  </a:rPr>
                  <a:t>hiện</a:t>
                </a:r>
                <a:r>
                  <a:rPr lang="en-US" sz="2200" dirty="0">
                    <a:solidFill>
                      <a:schemeClr val="tx1"/>
                    </a:solidFill>
                  </a:rPr>
                  <a:t> </a:t>
                </a:r>
                <a:r>
                  <a:rPr lang="en-US" sz="2200" dirty="0" err="1">
                    <a:solidFill>
                      <a:schemeClr val="tx1"/>
                    </a:solidFill>
                  </a:rPr>
                  <a:t>giá</a:t>
                </a:r>
                <a:r>
                  <a:rPr lang="en-US" sz="2200" dirty="0">
                    <a:solidFill>
                      <a:schemeClr val="tx1"/>
                    </a:solidFill>
                  </a:rPr>
                  <a:t> </a:t>
                </a:r>
                <a:r>
                  <a:rPr lang="en-US" sz="2200" dirty="0" err="1">
                    <a:solidFill>
                      <a:schemeClr val="tx1"/>
                    </a:solidFill>
                  </a:rPr>
                  <a:t>trị</a:t>
                </a:r>
                <a:r>
                  <a:rPr lang="en-US" sz="2200" dirty="0">
                    <a:solidFill>
                      <a:schemeClr val="tx1"/>
                    </a:solidFill>
                  </a:rPr>
                  <a:t> </a:t>
                </a:r>
                <a:r>
                  <a:rPr lang="en-US" sz="2200" dirty="0" err="1">
                    <a:solidFill>
                      <a:schemeClr val="tx1"/>
                    </a:solidFill>
                  </a:rPr>
                  <a:t>ước</a:t>
                </a:r>
                <a:r>
                  <a:rPr lang="en-US" sz="2200" dirty="0">
                    <a:solidFill>
                      <a:schemeClr val="tx1"/>
                    </a:solidFill>
                  </a:rPr>
                  <a:t> </a:t>
                </a:r>
                <a:r>
                  <a:rPr lang="en-US" sz="2200" dirty="0" err="1">
                    <a:solidFill>
                      <a:schemeClr val="tx1"/>
                    </a:solidFill>
                  </a:rPr>
                  <a:t>lượng</a:t>
                </a:r>
                <a:r>
                  <a:rPr lang="en-US" sz="2200" dirty="0">
                    <a:solidFill>
                      <a:schemeClr val="tx1"/>
                    </a:solidFill>
                  </a:rPr>
                  <a:t> </a:t>
                </a:r>
                <a14:m>
                  <m:oMath xmlns:m="http://schemas.openxmlformats.org/officeDocument/2006/math">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ea typeface="Cambria Math" panose="02040503050406030204" pitchFamily="18" charset="0"/>
                          </a:rPr>
                          <m:t>𝜃</m:t>
                        </m:r>
                      </m:e>
                    </m:acc>
                  </m:oMath>
                </a14:m>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khuynh</a:t>
                </a:r>
                <a:r>
                  <a:rPr lang="en-US" sz="2200" dirty="0">
                    <a:solidFill>
                      <a:schemeClr val="tx1"/>
                    </a:solidFill>
                  </a:rPr>
                  <a:t> </a:t>
                </a:r>
                <a:r>
                  <a:rPr lang="en-US" sz="2200" dirty="0" err="1">
                    <a:solidFill>
                      <a:schemeClr val="tx1"/>
                    </a:solidFill>
                  </a:rPr>
                  <a:t>hướng</a:t>
                </a:r>
                <a:r>
                  <a:rPr lang="en-US" sz="2200" dirty="0">
                    <a:solidFill>
                      <a:schemeClr val="tx1"/>
                    </a:solidFill>
                  </a:rPr>
                  <a:t> </a:t>
                </a:r>
                <a:r>
                  <a:rPr lang="en-US" sz="2200" dirty="0" err="1">
                    <a:solidFill>
                      <a:schemeClr val="tx1"/>
                    </a:solidFill>
                  </a:rPr>
                  <a:t>vượt</a:t>
                </a:r>
                <a:r>
                  <a:rPr lang="en-US" sz="2200" dirty="0">
                    <a:solidFill>
                      <a:schemeClr val="tx1"/>
                    </a:solidFill>
                  </a:rPr>
                  <a:t> </a:t>
                </a:r>
                <a:r>
                  <a:rPr lang="en-US" sz="2200" dirty="0" err="1">
                    <a:solidFill>
                      <a:schemeClr val="tx1"/>
                    </a:solidFill>
                  </a:rPr>
                  <a:t>quá</a:t>
                </a:r>
                <a:r>
                  <a:rPr lang="en-US" sz="2200" dirty="0">
                    <a:solidFill>
                      <a:schemeClr val="tx1"/>
                    </a:solidFill>
                  </a:rPr>
                  <a:t> (overestimate) hay </a:t>
                </a:r>
                <a:r>
                  <a:rPr lang="en-US" sz="2200" dirty="0" err="1">
                    <a:solidFill>
                      <a:schemeClr val="tx1"/>
                    </a:solidFill>
                  </a:rPr>
                  <a:t>thấp</a:t>
                </a:r>
                <a:r>
                  <a:rPr lang="en-US" sz="2200" dirty="0">
                    <a:solidFill>
                      <a:schemeClr val="tx1"/>
                    </a:solidFill>
                  </a:rPr>
                  <a:t> </a:t>
                </a:r>
                <a:r>
                  <a:rPr lang="en-US" sz="2200" dirty="0" err="1">
                    <a:solidFill>
                      <a:schemeClr val="tx1"/>
                    </a:solidFill>
                  </a:rPr>
                  <a:t>hơn</a:t>
                </a:r>
                <a:r>
                  <a:rPr lang="en-US" sz="2200" dirty="0">
                    <a:solidFill>
                      <a:schemeClr val="tx1"/>
                    </a:solidFill>
                  </a:rPr>
                  <a:t> (underestimate) </a:t>
                </a:r>
                <a:r>
                  <a:rPr lang="en-US" sz="2200" dirty="0" err="1">
                    <a:solidFill>
                      <a:schemeClr val="tx1"/>
                    </a:solidFill>
                  </a:rPr>
                  <a:t>giá</a:t>
                </a:r>
                <a:r>
                  <a:rPr lang="en-US" sz="2200" dirty="0">
                    <a:solidFill>
                      <a:schemeClr val="tx1"/>
                    </a:solidFill>
                  </a:rPr>
                  <a:t> </a:t>
                </a:r>
                <a:r>
                  <a:rPr lang="en-US" sz="2200" dirty="0" err="1">
                    <a:solidFill>
                      <a:schemeClr val="tx1"/>
                    </a:solidFill>
                  </a:rPr>
                  <a:t>trị</a:t>
                </a:r>
                <a:r>
                  <a:rPr lang="en-US" sz="2200" dirty="0">
                    <a:solidFill>
                      <a:schemeClr val="tx1"/>
                    </a:solidFill>
                  </a:rPr>
                  <a:t> </a:t>
                </a:r>
                <a:r>
                  <a:rPr lang="en-US" sz="2200" dirty="0" err="1">
                    <a:solidFill>
                      <a:schemeClr val="tx1"/>
                    </a:solidFill>
                  </a:rPr>
                  <a:t>thực</a:t>
                </a:r>
                <a:r>
                  <a:rPr lang="en-US" sz="2200" dirty="0">
                    <a:solidFill>
                      <a:schemeClr val="tx1"/>
                    </a:solidFill>
                  </a:rPr>
                  <a:t> </a:t>
                </a:r>
                <a:r>
                  <a:rPr lang="en-US" sz="2200" dirty="0" err="1">
                    <a:solidFill>
                      <a:schemeClr val="tx1"/>
                    </a:solidFill>
                  </a:rPr>
                  <a:t>sự</a:t>
                </a:r>
                <a:r>
                  <a:rPr lang="en-US" sz="2200" dirty="0">
                    <a:solidFill>
                      <a:schemeClr val="tx1"/>
                    </a:solidFill>
                  </a:rPr>
                  <a:t> </a:t>
                </a:r>
                <a:r>
                  <a:rPr lang="en-US" sz="2200" dirty="0" err="1">
                    <a:solidFill>
                      <a:schemeClr val="tx1"/>
                    </a:solidFill>
                  </a:rPr>
                  <a:t>của</a:t>
                </a:r>
                <a:r>
                  <a:rPr lang="en-US" sz="2200" dirty="0">
                    <a:solidFill>
                      <a:schemeClr val="tx1"/>
                    </a:solidFill>
                  </a:rPr>
                  <a:t> </a:t>
                </a:r>
                <a:r>
                  <a:rPr lang="en-US" sz="2200" dirty="0" err="1">
                    <a:solidFill>
                      <a:schemeClr val="tx1"/>
                    </a:solidFill>
                  </a:rPr>
                  <a:t>tham</a:t>
                </a:r>
                <a:r>
                  <a:rPr lang="en-US" sz="2200" dirty="0">
                    <a:solidFill>
                      <a:schemeClr val="tx1"/>
                    </a:solidFill>
                  </a:rPr>
                  <a:t> </a:t>
                </a:r>
                <a:r>
                  <a:rPr lang="en-US" sz="2200" dirty="0" err="1">
                    <a:solidFill>
                      <a:schemeClr val="tx1"/>
                    </a:solidFill>
                  </a:rPr>
                  <a:t>số</a:t>
                </a:r>
                <a:r>
                  <a:rPr lang="en-US" sz="2200" dirty="0">
                    <a:solidFill>
                      <a:schemeClr val="tx1"/>
                    </a:solidFill>
                  </a:rPr>
                  <a:t> </a:t>
                </a:r>
                <a14:m>
                  <m:oMath xmlns:m="http://schemas.openxmlformats.org/officeDocument/2006/math">
                    <m:r>
                      <a:rPr lang="en-US" sz="2200" i="1" smtClean="0">
                        <a:solidFill>
                          <a:srgbClr val="FF0000"/>
                        </a:solidFill>
                        <a:latin typeface="Cambria Math" panose="02040503050406030204" pitchFamily="18" charset="0"/>
                        <a:ea typeface="Cambria Math" panose="02040503050406030204" pitchFamily="18" charset="0"/>
                      </a:rPr>
                      <m:t>𝜃</m:t>
                    </m:r>
                  </m:oMath>
                </a14:m>
                <a:r>
                  <a:rPr lang="en-US" sz="2200" dirty="0">
                    <a:solidFill>
                      <a:schemeClr val="tx1"/>
                    </a:solidFill>
                  </a:rPr>
                  <a:t>, </a:t>
                </a:r>
                <a:r>
                  <a:rPr lang="en-US" sz="2200" dirty="0" err="1">
                    <a:solidFill>
                      <a:schemeClr val="tx1"/>
                    </a:solidFill>
                  </a:rPr>
                  <a:t>xét</a:t>
                </a:r>
                <a:r>
                  <a:rPr lang="en-US" sz="2200" dirty="0">
                    <a:solidFill>
                      <a:schemeClr val="tx1"/>
                    </a:solidFill>
                  </a:rPr>
                  <a:t> </a:t>
                </a:r>
                <a:r>
                  <a:rPr lang="en-US" sz="2200" dirty="0" err="1">
                    <a:solidFill>
                      <a:schemeClr val="tx1"/>
                    </a:solidFill>
                  </a:rPr>
                  <a:t>trên</a:t>
                </a:r>
                <a:r>
                  <a:rPr lang="en-US" sz="2200" dirty="0">
                    <a:solidFill>
                      <a:schemeClr val="tx1"/>
                    </a:solidFill>
                  </a:rPr>
                  <a:t> </a:t>
                </a:r>
                <a:r>
                  <a:rPr lang="en-US" sz="2200" dirty="0" err="1">
                    <a:solidFill>
                      <a:schemeClr val="tx1"/>
                    </a:solidFill>
                  </a:rPr>
                  <a:t>tất</a:t>
                </a:r>
                <a:r>
                  <a:rPr lang="en-US" sz="2200" dirty="0">
                    <a:solidFill>
                      <a:schemeClr val="tx1"/>
                    </a:solidFill>
                  </a:rPr>
                  <a:t> </a:t>
                </a:r>
                <a:r>
                  <a:rPr lang="en-US" sz="2200" dirty="0" err="1">
                    <a:solidFill>
                      <a:schemeClr val="tx1"/>
                    </a:solidFill>
                  </a:rPr>
                  <a:t>cả</a:t>
                </a:r>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mẫu</a:t>
                </a:r>
                <a:r>
                  <a:rPr lang="en-US" sz="2200" dirty="0">
                    <a:solidFill>
                      <a:schemeClr val="tx1"/>
                    </a:solidFill>
                  </a:rPr>
                  <a:t> </a:t>
                </a:r>
                <a:r>
                  <a:rPr lang="en-US" sz="2200" dirty="0" err="1">
                    <a:solidFill>
                      <a:schemeClr val="tx1"/>
                    </a:solidFill>
                  </a:rPr>
                  <a:t>ngẫu</a:t>
                </a:r>
                <a:r>
                  <a:rPr lang="en-US" sz="2200" dirty="0">
                    <a:solidFill>
                      <a:schemeClr val="tx1"/>
                    </a:solidFill>
                  </a:rPr>
                  <a:t> </a:t>
                </a:r>
                <a:r>
                  <a:rPr lang="en-US" sz="2200" dirty="0" err="1">
                    <a:solidFill>
                      <a:schemeClr val="tx1"/>
                    </a:solidFill>
                  </a:rPr>
                  <a:t>nhiên</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thể</a:t>
                </a:r>
                <a:r>
                  <a:rPr lang="en-US" sz="2200" dirty="0">
                    <a:solidFill>
                      <a:schemeClr val="tx1"/>
                    </a:solidFill>
                  </a:rPr>
                  <a:t>.</a:t>
                </a:r>
              </a:p>
              <a:p>
                <a:pPr marL="520700" indent="-342900">
                  <a:lnSpc>
                    <a:spcPct val="114000"/>
                  </a:lnSpc>
                  <a:spcBef>
                    <a:spcPts val="0"/>
                  </a:spcBef>
                </a:pPr>
                <a:r>
                  <a:rPr lang="en-US" sz="2200" dirty="0" err="1">
                    <a:solidFill>
                      <a:srgbClr val="FF00FF"/>
                    </a:solidFill>
                  </a:rPr>
                  <a:t>Phương</a:t>
                </a:r>
                <a:r>
                  <a:rPr lang="en-US" sz="2200" dirty="0">
                    <a:solidFill>
                      <a:srgbClr val="FF00FF"/>
                    </a:solidFill>
                  </a:rPr>
                  <a:t> </a:t>
                </a:r>
                <a:r>
                  <a:rPr lang="en-US" sz="2200" dirty="0" err="1">
                    <a:solidFill>
                      <a:srgbClr val="FF00FF"/>
                    </a:solidFill>
                  </a:rPr>
                  <a:t>sai</a:t>
                </a:r>
                <a:r>
                  <a:rPr lang="en-US" sz="2200" dirty="0">
                    <a:solidFill>
                      <a:srgbClr val="FF00FF"/>
                    </a:solidFill>
                  </a:rPr>
                  <a:t> (variance): </a:t>
                </a:r>
                <a14:m>
                  <m:oMath xmlns:m="http://schemas.openxmlformats.org/officeDocument/2006/math">
                    <m:r>
                      <a:rPr lang="en-US" sz="2200" i="1">
                        <a:solidFill>
                          <a:schemeClr val="tx1"/>
                        </a:solidFill>
                        <a:latin typeface="Cambria Math" panose="02040503050406030204" pitchFamily="18" charset="0"/>
                        <a:ea typeface="Cambria Math" panose="02040503050406030204" pitchFamily="18" charset="0"/>
                      </a:rPr>
                      <m:t>𝔼</m:t>
                    </m:r>
                    <m:d>
                      <m:dPr>
                        <m:begChr m:val="["/>
                        <m:endChr m:val="]"/>
                        <m:ctrlPr>
                          <a:rPr lang="en-US" sz="2200" i="1">
                            <a:solidFill>
                              <a:schemeClr val="tx1"/>
                            </a:solidFill>
                            <a:latin typeface="Cambria Math" panose="02040503050406030204" pitchFamily="18" charset="0"/>
                            <a:ea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d>
                              <m:dPr>
                                <m:ctrlPr>
                                  <a:rPr lang="en-US" sz="2200" i="1">
                                    <a:solidFill>
                                      <a:schemeClr val="tx1"/>
                                    </a:solidFill>
                                    <a:latin typeface="Cambria Math" panose="02040503050406030204" pitchFamily="18" charset="0"/>
                                    <a:ea typeface="Cambria Math" panose="02040503050406030204" pitchFamily="18" charset="0"/>
                                  </a:rPr>
                                </m:ctrlPr>
                              </m:dPr>
                              <m:e>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ea typeface="Cambria Math" panose="02040503050406030204" pitchFamily="18" charset="0"/>
                                      </a:rPr>
                                      <m:t>𝜃</m:t>
                                    </m:r>
                                  </m:e>
                                </m:acc>
                                <m:r>
                                  <a:rPr lang="en-US" sz="2200" i="1">
                                    <a:solidFill>
                                      <a:schemeClr val="tx1"/>
                                    </a:solidFill>
                                    <a:latin typeface="Cambria Math" panose="02040503050406030204" pitchFamily="18" charset="0"/>
                                    <a:ea typeface="Cambria Math" panose="02040503050406030204" pitchFamily="18" charset="0"/>
                                  </a:rPr>
                                  <m:t>−</m:t>
                                </m:r>
                                <m:sSub>
                                  <m:sSubPr>
                                    <m:ctrlPr>
                                      <a:rPr lang="en-US" sz="2200" i="1" smtClean="0">
                                        <a:solidFill>
                                          <a:srgbClr val="0072FF"/>
                                        </a:solidFill>
                                        <a:latin typeface="Cambria Math" panose="02040503050406030204" pitchFamily="18" charset="0"/>
                                        <a:ea typeface="Cambria Math" panose="02040503050406030204" pitchFamily="18" charset="0"/>
                                      </a:rPr>
                                    </m:ctrlPr>
                                  </m:sSubPr>
                                  <m:e>
                                    <m:r>
                                      <a:rPr lang="en-US" sz="2200" i="1">
                                        <a:solidFill>
                                          <a:srgbClr val="0072FF"/>
                                        </a:solidFill>
                                        <a:latin typeface="Cambria Math" panose="02040503050406030204" pitchFamily="18" charset="0"/>
                                        <a:ea typeface="Cambria Math" panose="02040503050406030204" pitchFamily="18" charset="0"/>
                                      </a:rPr>
                                      <m:t>𝜇</m:t>
                                    </m:r>
                                  </m:e>
                                  <m:sub>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sub>
                                </m:sSub>
                              </m:e>
                            </m:d>
                          </m:e>
                          <m:sup>
                            <m:r>
                              <a:rPr lang="en-US" sz="2200" i="1">
                                <a:solidFill>
                                  <a:schemeClr val="tx1"/>
                                </a:solidFill>
                                <a:latin typeface="Cambria Math" panose="02040503050406030204" pitchFamily="18" charset="0"/>
                                <a:ea typeface="Cambria Math" panose="02040503050406030204" pitchFamily="18" charset="0"/>
                              </a:rPr>
                              <m:t>2</m:t>
                            </m:r>
                          </m:sup>
                        </m:sSup>
                      </m:e>
                    </m:d>
                  </m:oMath>
                </a14:m>
                <a:r>
                  <a:rPr lang="en-US" sz="2200" dirty="0">
                    <a:solidFill>
                      <a:schemeClr val="tx1"/>
                    </a:solidFill>
                  </a:rPr>
                  <a:t>, </a:t>
                </a:r>
                <a:r>
                  <a:rPr lang="en-US" sz="2200" dirty="0" err="1">
                    <a:solidFill>
                      <a:schemeClr val="tx1"/>
                    </a:solidFill>
                  </a:rPr>
                  <a:t>thể</a:t>
                </a:r>
                <a:r>
                  <a:rPr lang="en-US" sz="2200" dirty="0">
                    <a:solidFill>
                      <a:schemeClr val="tx1"/>
                    </a:solidFill>
                  </a:rPr>
                  <a:t> </a:t>
                </a:r>
                <a:r>
                  <a:rPr lang="en-US" sz="2200" dirty="0" err="1">
                    <a:solidFill>
                      <a:schemeClr val="tx1"/>
                    </a:solidFill>
                  </a:rPr>
                  <a:t>hiện</a:t>
                </a:r>
                <a:r>
                  <a:rPr lang="en-US" sz="2200" dirty="0">
                    <a:solidFill>
                      <a:schemeClr val="tx1"/>
                    </a:solidFill>
                  </a:rPr>
                  <a:t> </a:t>
                </a:r>
                <a:r>
                  <a:rPr lang="en-US" sz="2200" dirty="0" err="1">
                    <a:solidFill>
                      <a:schemeClr val="tx1"/>
                    </a:solidFill>
                  </a:rPr>
                  <a:t>mức</a:t>
                </a:r>
                <a:r>
                  <a:rPr lang="en-US" sz="2200" dirty="0">
                    <a:solidFill>
                      <a:schemeClr val="tx1"/>
                    </a:solidFill>
                  </a:rPr>
                  <a:t> </a:t>
                </a:r>
                <a:r>
                  <a:rPr lang="en-US" sz="2200" dirty="0" err="1">
                    <a:solidFill>
                      <a:schemeClr val="tx1"/>
                    </a:solidFill>
                  </a:rPr>
                  <a:t>độ</a:t>
                </a:r>
                <a:r>
                  <a:rPr lang="en-US" sz="2200" dirty="0">
                    <a:solidFill>
                      <a:schemeClr val="tx1"/>
                    </a:solidFill>
                  </a:rPr>
                  <a:t> </a:t>
                </a:r>
                <a:r>
                  <a:rPr lang="en-US" sz="2200" dirty="0" err="1">
                    <a:solidFill>
                      <a:schemeClr val="tx1"/>
                    </a:solidFill>
                  </a:rPr>
                  <a:t>biến</a:t>
                </a:r>
                <a:r>
                  <a:rPr lang="en-US" sz="2200" dirty="0">
                    <a:solidFill>
                      <a:schemeClr val="tx1"/>
                    </a:solidFill>
                  </a:rPr>
                  <a:t> </a:t>
                </a:r>
                <a:r>
                  <a:rPr lang="en-US" sz="2200" dirty="0" err="1">
                    <a:solidFill>
                      <a:schemeClr val="tx1"/>
                    </a:solidFill>
                  </a:rPr>
                  <a:t>thiên</a:t>
                </a:r>
                <a:r>
                  <a:rPr lang="en-US" sz="2200" dirty="0">
                    <a:solidFill>
                      <a:schemeClr val="tx1"/>
                    </a:solidFill>
                  </a:rPr>
                  <a:t> </a:t>
                </a:r>
                <a:r>
                  <a:rPr lang="en-US" sz="2200" dirty="0" err="1">
                    <a:solidFill>
                      <a:schemeClr val="tx1"/>
                    </a:solidFill>
                  </a:rPr>
                  <a:t>trung</a:t>
                </a:r>
                <a:r>
                  <a:rPr lang="en-US" sz="2200" dirty="0">
                    <a:solidFill>
                      <a:schemeClr val="tx1"/>
                    </a:solidFill>
                  </a:rPr>
                  <a:t> </a:t>
                </a:r>
                <a:r>
                  <a:rPr lang="en-US" sz="2200" dirty="0" err="1">
                    <a:solidFill>
                      <a:schemeClr val="tx1"/>
                    </a:solidFill>
                  </a:rPr>
                  <a:t>bình</a:t>
                </a:r>
                <a:r>
                  <a:rPr lang="en-US" sz="2200" dirty="0">
                    <a:solidFill>
                      <a:schemeClr val="tx1"/>
                    </a:solidFill>
                  </a:rPr>
                  <a:t> (average variability) </a:t>
                </a:r>
                <a:r>
                  <a:rPr lang="en-US" sz="2200" dirty="0" err="1">
                    <a:solidFill>
                      <a:schemeClr val="tx1"/>
                    </a:solidFill>
                  </a:rPr>
                  <a:t>của</a:t>
                </a:r>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giá</a:t>
                </a:r>
                <a:r>
                  <a:rPr lang="en-US" sz="2200" dirty="0">
                    <a:solidFill>
                      <a:schemeClr val="tx1"/>
                    </a:solidFill>
                  </a:rPr>
                  <a:t> </a:t>
                </a:r>
                <a:r>
                  <a:rPr lang="en-US" sz="2200" dirty="0" err="1">
                    <a:solidFill>
                      <a:schemeClr val="tx1"/>
                    </a:solidFill>
                  </a:rPr>
                  <a:t>trị</a:t>
                </a:r>
                <a:r>
                  <a:rPr lang="en-US" sz="2200" dirty="0">
                    <a:solidFill>
                      <a:schemeClr val="tx1"/>
                    </a:solidFill>
                  </a:rPr>
                  <a:t> </a:t>
                </a:r>
                <a:r>
                  <a:rPr lang="en-US" sz="2200" dirty="0" err="1">
                    <a:solidFill>
                      <a:schemeClr val="tx1"/>
                    </a:solidFill>
                  </a:rPr>
                  <a:t>ước</a:t>
                </a:r>
                <a:r>
                  <a:rPr lang="en-US" sz="2200" dirty="0">
                    <a:solidFill>
                      <a:schemeClr val="tx1"/>
                    </a:solidFill>
                  </a:rPr>
                  <a:t> </a:t>
                </a:r>
                <a:r>
                  <a:rPr lang="en-US" sz="2200" dirty="0" err="1">
                    <a:solidFill>
                      <a:schemeClr val="tx1"/>
                    </a:solidFill>
                  </a:rPr>
                  <a:t>lượng</a:t>
                </a:r>
                <a:r>
                  <a:rPr lang="en-US" sz="2200" dirty="0">
                    <a:solidFill>
                      <a:schemeClr val="tx1"/>
                    </a:solidFill>
                  </a:rPr>
                  <a:t> </a:t>
                </a:r>
                <a:r>
                  <a:rPr lang="en-US" sz="2200" dirty="0" err="1">
                    <a:solidFill>
                      <a:schemeClr val="tx1"/>
                    </a:solidFill>
                  </a:rPr>
                  <a:t>xung</a:t>
                </a:r>
                <a:r>
                  <a:rPr lang="en-US" sz="2200" dirty="0">
                    <a:solidFill>
                      <a:schemeClr val="tx1"/>
                    </a:solidFill>
                  </a:rPr>
                  <a:t> </a:t>
                </a:r>
                <a:r>
                  <a:rPr lang="en-US" sz="2200" dirty="0" err="1">
                    <a:solidFill>
                      <a:schemeClr val="tx1"/>
                    </a:solidFill>
                  </a:rPr>
                  <a:t>quanh</a:t>
                </a:r>
                <a:r>
                  <a:rPr lang="en-US" sz="2200" dirty="0">
                    <a:solidFill>
                      <a:schemeClr val="tx1"/>
                    </a:solidFill>
                  </a:rPr>
                  <a:t> </a:t>
                </a:r>
                <a:r>
                  <a:rPr lang="en-US" sz="2200" dirty="0" err="1">
                    <a:solidFill>
                      <a:schemeClr val="tx1"/>
                    </a:solidFill>
                  </a:rPr>
                  <a:t>kỳ</a:t>
                </a:r>
                <a:r>
                  <a:rPr lang="en-US" sz="2200" dirty="0">
                    <a:solidFill>
                      <a:schemeClr val="tx1"/>
                    </a:solidFill>
                  </a:rPr>
                  <a:t> </a:t>
                </a:r>
                <a:r>
                  <a:rPr lang="en-US" sz="2200" dirty="0" err="1">
                    <a:solidFill>
                      <a:schemeClr val="tx1"/>
                    </a:solidFill>
                  </a:rPr>
                  <a:t>vọng</a:t>
                </a:r>
                <a:r>
                  <a:rPr lang="en-US" sz="2200" dirty="0">
                    <a:solidFill>
                      <a:schemeClr val="tx1"/>
                    </a:solidFill>
                  </a:rPr>
                  <a:t> </a:t>
                </a:r>
                <a:r>
                  <a:rPr lang="en-US" sz="2200" dirty="0" err="1">
                    <a:solidFill>
                      <a:schemeClr val="tx1"/>
                    </a:solidFill>
                  </a:rPr>
                  <a:t>của</a:t>
                </a:r>
                <a:r>
                  <a:rPr lang="en-US" sz="2200" dirty="0">
                    <a:solidFill>
                      <a:schemeClr val="tx1"/>
                    </a:solidFill>
                  </a:rPr>
                  <a:t> </a:t>
                </a:r>
                <a:r>
                  <a:rPr lang="en-US" sz="2200" dirty="0" err="1">
                    <a:solidFill>
                      <a:schemeClr val="tx1"/>
                    </a:solidFill>
                  </a:rPr>
                  <a:t>ước</a:t>
                </a:r>
                <a:r>
                  <a:rPr lang="en-US" sz="2200" dirty="0">
                    <a:solidFill>
                      <a:schemeClr val="tx1"/>
                    </a:solidFill>
                  </a:rPr>
                  <a:t> </a:t>
                </a:r>
                <a:r>
                  <a:rPr lang="en-US" sz="2200" dirty="0" err="1">
                    <a:solidFill>
                      <a:schemeClr val="tx1"/>
                    </a:solidFill>
                  </a:rPr>
                  <a:t>lượng</a:t>
                </a:r>
                <a:r>
                  <a:rPr lang="en-US" sz="2200" dirty="0">
                    <a:solidFill>
                      <a:schemeClr val="tx1"/>
                    </a:solidFill>
                  </a:rPr>
                  <a:t> </a:t>
                </a:r>
                <a14:m>
                  <m:oMath xmlns:m="http://schemas.openxmlformats.org/officeDocument/2006/math">
                    <m:sSub>
                      <m:sSubPr>
                        <m:ctrlPr>
                          <a:rPr lang="en-US" sz="2200" i="1" smtClean="0">
                            <a:solidFill>
                              <a:srgbClr val="0072FF"/>
                            </a:solidFill>
                            <a:latin typeface="Cambria Math" panose="02040503050406030204" pitchFamily="18" charset="0"/>
                            <a:ea typeface="Cambria Math" panose="02040503050406030204" pitchFamily="18" charset="0"/>
                          </a:rPr>
                        </m:ctrlPr>
                      </m:sSubPr>
                      <m:e>
                        <m:r>
                          <a:rPr lang="en-US" sz="2200" i="1">
                            <a:solidFill>
                              <a:srgbClr val="0072FF"/>
                            </a:solidFill>
                            <a:latin typeface="Cambria Math" panose="02040503050406030204" pitchFamily="18" charset="0"/>
                            <a:ea typeface="Cambria Math" panose="02040503050406030204" pitchFamily="18" charset="0"/>
                          </a:rPr>
                          <m:t>𝜇</m:t>
                        </m:r>
                      </m:e>
                      <m:sub>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sub>
                    </m:sSub>
                    <m:r>
                      <a:rPr lang="en-US" sz="2200" b="0" i="1" smtClean="0">
                        <a:solidFill>
                          <a:srgbClr val="0072FF"/>
                        </a:solidFill>
                        <a:latin typeface="Cambria Math" panose="02040503050406030204" pitchFamily="18" charset="0"/>
                        <a:ea typeface="Cambria Math" panose="02040503050406030204" pitchFamily="18" charset="0"/>
                      </a:rPr>
                      <m:t>=</m:t>
                    </m:r>
                    <m:r>
                      <a:rPr lang="en-US" sz="2200" i="1">
                        <a:solidFill>
                          <a:srgbClr val="0072FF"/>
                        </a:solidFill>
                        <a:latin typeface="Cambria Math" panose="02040503050406030204" pitchFamily="18" charset="0"/>
                        <a:ea typeface="Cambria Math" panose="02040503050406030204" pitchFamily="18" charset="0"/>
                      </a:rPr>
                      <m:t>𝔼</m:t>
                    </m:r>
                    <m:d>
                      <m:dPr>
                        <m:begChr m:val="["/>
                        <m:endChr m:val="]"/>
                        <m:ctrlPr>
                          <a:rPr lang="en-US" sz="2200" i="1">
                            <a:solidFill>
                              <a:srgbClr val="0072FF"/>
                            </a:solidFill>
                            <a:latin typeface="Cambria Math" panose="02040503050406030204" pitchFamily="18" charset="0"/>
                            <a:ea typeface="Cambria Math" panose="02040503050406030204" pitchFamily="18" charset="0"/>
                          </a:rPr>
                        </m:ctrlPr>
                      </m:dPr>
                      <m:e>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e>
                    </m:d>
                  </m:oMath>
                </a14:m>
                <a:r>
                  <a:rPr lang="en-US" sz="2200" dirty="0">
                    <a:solidFill>
                      <a:schemeClr val="tx1"/>
                    </a:solidFill>
                  </a:rPr>
                  <a:t>.</a:t>
                </a: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AE181FFC-E9E8-9A6B-C5EC-A7DD2272774C}"/>
                  </a:ext>
                </a:extLst>
              </p:cNvPr>
              <p:cNvSpPr txBox="1">
                <a:spLocks noGrp="1" noRot="1" noChangeAspect="1" noMove="1" noResize="1" noEditPoints="1" noAdjustHandles="1" noChangeArrowheads="1" noChangeShapeType="1" noTextEdit="1"/>
              </p:cNvSpPr>
              <p:nvPr>
                <p:ph type="body" idx="1"/>
              </p:nvPr>
            </p:nvSpPr>
            <p:spPr>
              <a:xfrm>
                <a:off x="408022" y="794380"/>
                <a:ext cx="11562305" cy="5763924"/>
              </a:xfrm>
              <a:prstGeom prst="rect">
                <a:avLst/>
              </a:prstGeom>
              <a:blipFill>
                <a:blip r:embed="rId3"/>
                <a:stretch>
                  <a:fillRect r="-68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49FD9965-6A34-DE8F-9667-66D400F57FDC}"/>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0C7137CC-9A14-99E4-3A13-983ED4B09781}"/>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32</a:t>
            </a:fld>
            <a:endParaRPr/>
          </a:p>
        </p:txBody>
      </p:sp>
    </p:spTree>
    <p:extLst>
      <p:ext uri="{BB962C8B-B14F-4D97-AF65-F5344CB8AC3E}">
        <p14:creationId xmlns:p14="http://schemas.microsoft.com/office/powerpoint/2010/main" val="164109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530B141D-8377-EBBC-F976-C788EA758E3C}"/>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789E505E-E54E-1D3C-1461-C12947D8D390}"/>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Các</a:t>
            </a:r>
            <a:r>
              <a:rPr lang="en-US" dirty="0"/>
              <a:t> </a:t>
            </a:r>
            <a:r>
              <a:rPr lang="en-US" dirty="0" err="1"/>
              <a:t>trường</a:t>
            </a:r>
            <a:r>
              <a:rPr lang="en-US" dirty="0"/>
              <a:t> </a:t>
            </a:r>
            <a:r>
              <a:rPr lang="en-US" dirty="0" err="1"/>
              <a:t>hợp</a:t>
            </a:r>
            <a:r>
              <a:rPr lang="en-US" dirty="0"/>
              <a:t> </a:t>
            </a:r>
            <a:r>
              <a:rPr lang="en-US" dirty="0" err="1"/>
              <a:t>của</a:t>
            </a:r>
            <a:r>
              <a:rPr lang="en-US" dirty="0"/>
              <a:t> </a:t>
            </a:r>
            <a:r>
              <a:rPr lang="en-US" dirty="0" err="1"/>
              <a:t>độ</a:t>
            </a:r>
            <a:r>
              <a:rPr lang="en-US" dirty="0"/>
              <a:t> </a:t>
            </a:r>
            <a:r>
              <a:rPr lang="en-US" dirty="0" err="1"/>
              <a:t>chệch</a:t>
            </a:r>
            <a:r>
              <a:rPr lang="en-US" dirty="0"/>
              <a:t> </a:t>
            </a:r>
            <a:r>
              <a:rPr lang="en-US" dirty="0" err="1"/>
              <a:t>và</a:t>
            </a:r>
            <a:r>
              <a:rPr lang="en-US" dirty="0"/>
              <a:t> </a:t>
            </a:r>
            <a:r>
              <a:rPr lang="en-US" dirty="0" err="1"/>
              <a:t>phương</a:t>
            </a:r>
            <a:r>
              <a:rPr lang="en-US" dirty="0"/>
              <a:t> </a:t>
            </a:r>
            <a:r>
              <a:rPr lang="en-US" dirty="0" err="1"/>
              <a:t>sai</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B771C9B6-CCF5-4746-9D2F-A105E638DD74}"/>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14000"/>
                  </a:lnSpc>
                  <a:spcBef>
                    <a:spcPts val="0"/>
                  </a:spcBef>
                </a:pPr>
                <a:r>
                  <a:rPr lang="en-US" sz="2200" dirty="0" err="1">
                    <a:solidFill>
                      <a:schemeClr val="tx1"/>
                    </a:solidFill>
                  </a:rPr>
                  <a:t>Tùy</a:t>
                </a:r>
                <a:r>
                  <a:rPr lang="en-US" sz="2200" dirty="0">
                    <a:solidFill>
                      <a:schemeClr val="tx1"/>
                    </a:solidFill>
                  </a:rPr>
                  <a:t> </a:t>
                </a:r>
                <a:r>
                  <a:rPr lang="en-US" sz="2200" dirty="0" err="1">
                    <a:solidFill>
                      <a:schemeClr val="tx1"/>
                    </a:solidFill>
                  </a:rPr>
                  <a:t>thuộc</a:t>
                </a:r>
                <a:r>
                  <a:rPr lang="en-US" sz="2200" dirty="0">
                    <a:solidFill>
                      <a:schemeClr val="tx1"/>
                    </a:solidFill>
                  </a:rPr>
                  <a:t> </a:t>
                </a:r>
                <a:r>
                  <a:rPr lang="en-US" sz="2200" dirty="0" err="1">
                    <a:solidFill>
                      <a:schemeClr val="tx1"/>
                    </a:solidFill>
                  </a:rPr>
                  <a:t>vào</a:t>
                </a:r>
                <a:r>
                  <a:rPr lang="en-US" sz="2200" dirty="0">
                    <a:solidFill>
                      <a:schemeClr val="tx1"/>
                    </a:solidFill>
                  </a:rPr>
                  <a:t> </a:t>
                </a:r>
                <a:r>
                  <a:rPr lang="en-US" sz="2200" dirty="0" err="1">
                    <a:solidFill>
                      <a:schemeClr val="tx1"/>
                    </a:solidFill>
                  </a:rPr>
                  <a:t>phương</a:t>
                </a:r>
                <a:r>
                  <a:rPr lang="en-US" sz="2200" dirty="0">
                    <a:solidFill>
                      <a:schemeClr val="tx1"/>
                    </a:solidFill>
                  </a:rPr>
                  <a:t> </a:t>
                </a:r>
                <a:r>
                  <a:rPr lang="en-US" sz="2200" dirty="0" err="1">
                    <a:solidFill>
                      <a:schemeClr val="tx1"/>
                    </a:solidFill>
                  </a:rPr>
                  <a:t>pháp</a:t>
                </a:r>
                <a:r>
                  <a:rPr lang="en-US" sz="2200" dirty="0">
                    <a:solidFill>
                      <a:schemeClr val="tx1"/>
                    </a:solidFill>
                  </a:rPr>
                  <a:t> </a:t>
                </a:r>
                <a:r>
                  <a:rPr lang="en-US" sz="2200" dirty="0" err="1">
                    <a:solidFill>
                      <a:schemeClr val="tx1"/>
                    </a:solidFill>
                  </a:rPr>
                  <a:t>ước</a:t>
                </a:r>
                <a:r>
                  <a:rPr lang="en-US" sz="2200" dirty="0">
                    <a:solidFill>
                      <a:schemeClr val="tx1"/>
                    </a:solidFill>
                  </a:rPr>
                  <a:t> </a:t>
                </a:r>
                <a:r>
                  <a:rPr lang="en-US" sz="2200" dirty="0" err="1">
                    <a:solidFill>
                      <a:schemeClr val="tx1"/>
                    </a:solidFill>
                  </a:rPr>
                  <a:t>lượng</a:t>
                </a:r>
                <a:r>
                  <a:rPr lang="en-US" sz="2200" dirty="0">
                    <a:solidFill>
                      <a:schemeClr val="tx1"/>
                    </a:solidFill>
                  </a:rPr>
                  <a:t>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oMath>
                </a14:m>
                <a:r>
                  <a:rPr lang="en-US" sz="2200" dirty="0">
                    <a:solidFill>
                      <a:schemeClr val="tx1"/>
                    </a:solidFill>
                  </a:rPr>
                  <a:t> </a:t>
                </a:r>
                <a:r>
                  <a:rPr lang="en-US" sz="2200" dirty="0" err="1">
                    <a:solidFill>
                      <a:schemeClr val="tx1"/>
                    </a:solidFill>
                  </a:rPr>
                  <a:t>và</a:t>
                </a:r>
                <a:r>
                  <a:rPr lang="en-US" sz="2200" dirty="0">
                    <a:solidFill>
                      <a:schemeClr val="tx1"/>
                    </a:solidFill>
                  </a:rPr>
                  <a:t> </a:t>
                </a:r>
                <a:r>
                  <a:rPr lang="en-US" sz="2200" dirty="0" err="1">
                    <a:solidFill>
                      <a:schemeClr val="tx1"/>
                    </a:solidFill>
                  </a:rPr>
                  <a:t>kích</a:t>
                </a:r>
                <a:r>
                  <a:rPr lang="en-US" sz="2200" dirty="0">
                    <a:solidFill>
                      <a:schemeClr val="tx1"/>
                    </a:solidFill>
                  </a:rPr>
                  <a:t> </a:t>
                </a:r>
                <a:r>
                  <a:rPr lang="en-US" sz="2200" dirty="0" err="1">
                    <a:solidFill>
                      <a:schemeClr val="tx1"/>
                    </a:solidFill>
                  </a:rPr>
                  <a:t>thước</a:t>
                </a:r>
                <a:r>
                  <a:rPr lang="en-US" sz="2200" dirty="0">
                    <a:solidFill>
                      <a:schemeClr val="tx1"/>
                    </a:solidFill>
                  </a:rPr>
                  <a:t> </a:t>
                </a:r>
                <a:r>
                  <a:rPr lang="en-US" sz="2200" dirty="0" err="1">
                    <a:solidFill>
                      <a:schemeClr val="tx1"/>
                    </a:solidFill>
                  </a:rPr>
                  <a:t>mẫu</a:t>
                </a:r>
                <a:r>
                  <a:rPr lang="en-US" sz="2200" dirty="0">
                    <a:solidFill>
                      <a:schemeClr val="tx1"/>
                    </a:solidFill>
                  </a:rPr>
                  <a:t> (sample size), ta </a:t>
                </a:r>
                <a:r>
                  <a:rPr lang="en-US" sz="2200" dirty="0" err="1">
                    <a:solidFill>
                      <a:schemeClr val="tx1"/>
                    </a:solidFill>
                  </a:rPr>
                  <a:t>có</a:t>
                </a:r>
                <a:r>
                  <a:rPr lang="en-US" sz="2200" dirty="0">
                    <a:solidFill>
                      <a:schemeClr val="tx1"/>
                    </a:solidFill>
                  </a:rPr>
                  <a:t> </a:t>
                </a:r>
                <a:r>
                  <a:rPr lang="en-US" sz="2200" dirty="0" err="1">
                    <a:solidFill>
                      <a:schemeClr val="tx1"/>
                    </a:solidFill>
                  </a:rPr>
                  <a:t>thể</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những</a:t>
                </a:r>
                <a:r>
                  <a:rPr lang="en-US" sz="2200" dirty="0">
                    <a:solidFill>
                      <a:schemeClr val="tx1"/>
                    </a:solidFill>
                  </a:rPr>
                  <a:t> </a:t>
                </a:r>
                <a:r>
                  <a:rPr lang="en-US" sz="2200" dirty="0" err="1">
                    <a:solidFill>
                      <a:schemeClr val="tx1"/>
                    </a:solidFill>
                  </a:rPr>
                  <a:t>tình</a:t>
                </a:r>
                <a:r>
                  <a:rPr lang="en-US" sz="2200" dirty="0">
                    <a:solidFill>
                      <a:schemeClr val="tx1"/>
                    </a:solidFill>
                  </a:rPr>
                  <a:t> </a:t>
                </a:r>
                <a:r>
                  <a:rPr lang="en-US" sz="2200" dirty="0" err="1">
                    <a:solidFill>
                      <a:schemeClr val="tx1"/>
                    </a:solidFill>
                  </a:rPr>
                  <a:t>huống</a:t>
                </a:r>
                <a:r>
                  <a:rPr lang="en-US" sz="2200" dirty="0">
                    <a:solidFill>
                      <a:schemeClr val="tx1"/>
                    </a:solidFill>
                  </a:rPr>
                  <a:t> </a:t>
                </a:r>
                <a:r>
                  <a:rPr lang="en-US" sz="2200" dirty="0" err="1">
                    <a:solidFill>
                      <a:schemeClr val="tx1"/>
                    </a:solidFill>
                  </a:rPr>
                  <a:t>khác</a:t>
                </a:r>
                <a:r>
                  <a:rPr lang="en-US" sz="2200" dirty="0">
                    <a:solidFill>
                      <a:schemeClr val="tx1"/>
                    </a:solidFill>
                  </a:rPr>
                  <a:t> </a:t>
                </a:r>
                <a:r>
                  <a:rPr lang="en-US" sz="2200" dirty="0" err="1">
                    <a:solidFill>
                      <a:schemeClr val="tx1"/>
                    </a:solidFill>
                  </a:rPr>
                  <a:t>nhau</a:t>
                </a:r>
                <a:r>
                  <a:rPr lang="en-US" sz="2200" dirty="0">
                    <a:solidFill>
                      <a:schemeClr val="tx1"/>
                    </a:solidFill>
                  </a:rPr>
                  <a:t> </a:t>
                </a:r>
                <a:r>
                  <a:rPr lang="en-US" sz="2200" dirty="0" err="1">
                    <a:solidFill>
                      <a:schemeClr val="tx1"/>
                    </a:solidFill>
                  </a:rPr>
                  <a:t>liên</a:t>
                </a:r>
                <a:r>
                  <a:rPr lang="en-US" sz="2200" dirty="0">
                    <a:solidFill>
                      <a:schemeClr val="tx1"/>
                    </a:solidFill>
                  </a:rPr>
                  <a:t> </a:t>
                </a:r>
                <a:r>
                  <a:rPr lang="en-US" sz="2200" dirty="0" err="1">
                    <a:solidFill>
                      <a:schemeClr val="tx1"/>
                    </a:solidFill>
                  </a:rPr>
                  <a:t>quan</a:t>
                </a:r>
                <a:r>
                  <a:rPr lang="en-US" sz="2200" dirty="0">
                    <a:solidFill>
                      <a:schemeClr val="tx1"/>
                    </a:solidFill>
                  </a:rPr>
                  <a:t> </a:t>
                </a:r>
                <a:r>
                  <a:rPr lang="en-US" sz="2200" dirty="0" err="1">
                    <a:solidFill>
                      <a:schemeClr val="tx1"/>
                    </a:solidFill>
                  </a:rPr>
                  <a:t>đến</a:t>
                </a:r>
                <a:r>
                  <a:rPr lang="en-US" sz="2200" dirty="0">
                    <a:solidFill>
                      <a:schemeClr val="tx1"/>
                    </a:solidFill>
                  </a:rPr>
                  <a:t> </a:t>
                </a:r>
                <a:r>
                  <a:rPr lang="en-US" sz="2200" dirty="0" err="1">
                    <a:solidFill>
                      <a:schemeClr val="tx1"/>
                    </a:solidFill>
                  </a:rPr>
                  <a:t>sai</a:t>
                </a:r>
                <a:r>
                  <a:rPr lang="en-US" sz="2200" dirty="0">
                    <a:solidFill>
                      <a:schemeClr val="tx1"/>
                    </a:solidFill>
                  </a:rPr>
                  <a:t> </a:t>
                </a:r>
                <a:r>
                  <a:rPr lang="en-US" sz="2200" dirty="0" err="1">
                    <a:solidFill>
                      <a:schemeClr val="tx1"/>
                    </a:solidFill>
                  </a:rPr>
                  <a:t>số</a:t>
                </a:r>
                <a:r>
                  <a:rPr lang="en-US" sz="2200" dirty="0">
                    <a:solidFill>
                      <a:schemeClr val="tx1"/>
                    </a:solidFill>
                  </a:rPr>
                  <a:t> </a:t>
                </a:r>
                <a:r>
                  <a:rPr lang="en-US" sz="2200" dirty="0" err="1">
                    <a:solidFill>
                      <a:schemeClr val="tx1"/>
                    </a:solidFill>
                  </a:rPr>
                  <a:t>của</a:t>
                </a:r>
                <a:r>
                  <a:rPr lang="en-US" sz="2200" dirty="0">
                    <a:solidFill>
                      <a:schemeClr val="tx1"/>
                    </a:solidFill>
                  </a:rPr>
                  <a:t> </a:t>
                </a:r>
                <a:r>
                  <a:rPr lang="en-US" sz="2200" dirty="0" err="1">
                    <a:solidFill>
                      <a:schemeClr val="tx1"/>
                    </a:solidFill>
                  </a:rPr>
                  <a:t>ước</a:t>
                </a:r>
                <a:r>
                  <a:rPr lang="en-US" sz="2200" dirty="0">
                    <a:solidFill>
                      <a:schemeClr val="tx1"/>
                    </a:solidFill>
                  </a:rPr>
                  <a:t> </a:t>
                </a:r>
                <a:r>
                  <a:rPr lang="en-US" sz="2200" dirty="0" err="1">
                    <a:solidFill>
                      <a:schemeClr val="tx1"/>
                    </a:solidFill>
                  </a:rPr>
                  <a:t>lượng</a:t>
                </a:r>
                <a:r>
                  <a:rPr lang="en-US" sz="2200" dirty="0">
                    <a:solidFill>
                      <a:schemeClr val="tx1"/>
                    </a:solidFill>
                  </a:rPr>
                  <a:t>.</a:t>
                </a: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B771C9B6-CCF5-4746-9D2F-A105E638DD74}"/>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t="-1376" r="-68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DBA365D0-F6AD-6D93-1C67-484640167037}"/>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5D19966D-642E-4338-857E-392B9C617558}"/>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33</a:t>
            </a:fld>
            <a:endParaRPr/>
          </a:p>
        </p:txBody>
      </p:sp>
      <p:pic>
        <p:nvPicPr>
          <p:cNvPr id="3" name="Graphic 2">
            <a:extLst>
              <a:ext uri="{FF2B5EF4-FFF2-40B4-BE49-F238E27FC236}">
                <a16:creationId xmlns:a16="http://schemas.microsoft.com/office/drawing/2014/main" id="{6EFB6818-573F-1208-5680-A7DC04FBC58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499437" y="1855701"/>
            <a:ext cx="5193125" cy="4365512"/>
          </a:xfrm>
          <a:prstGeom prst="rect">
            <a:avLst/>
          </a:prstGeom>
        </p:spPr>
      </p:pic>
    </p:spTree>
    <p:extLst>
      <p:ext uri="{BB962C8B-B14F-4D97-AF65-F5344CB8AC3E}">
        <p14:creationId xmlns:p14="http://schemas.microsoft.com/office/powerpoint/2010/main" val="907078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476D6010-DD8D-3131-BD84-05DC1CFA4C53}"/>
            </a:ext>
          </a:extLst>
        </p:cNvPr>
        <p:cNvGrpSpPr/>
        <p:nvPr/>
      </p:nvGrpSpPr>
      <p:grpSpPr>
        <a:xfrm>
          <a:off x="0" y="0"/>
          <a:ext cx="0" cy="0"/>
          <a:chOff x="0" y="0"/>
          <a:chExt cx="0" cy="0"/>
        </a:xfrm>
      </p:grpSpPr>
      <p:sp>
        <p:nvSpPr>
          <p:cNvPr id="363" name="Google Shape;363;p4">
            <a:extLst>
              <a:ext uri="{FF2B5EF4-FFF2-40B4-BE49-F238E27FC236}">
                <a16:creationId xmlns:a16="http://schemas.microsoft.com/office/drawing/2014/main" id="{75746A62-ADE2-3458-FC36-6226D8F2C00C}"/>
              </a:ext>
            </a:extLst>
          </p:cNvPr>
          <p:cNvSpPr txBox="1">
            <a:spLocks noGrp="1"/>
          </p:cNvSpPr>
          <p:nvPr>
            <p:ph type="body" idx="1"/>
          </p:nvPr>
        </p:nvSpPr>
        <p:spPr>
          <a:xfrm>
            <a:off x="1470929" y="2095027"/>
            <a:ext cx="9941071" cy="884656"/>
          </a:xfrm>
          <a:prstGeom prst="rect">
            <a:avLst/>
          </a:prstGeom>
          <a:noFill/>
          <a:ln>
            <a:noFill/>
          </a:ln>
        </p:spPr>
        <p:txBody>
          <a:bodyPr spcFirstLastPara="1" wrap="square" lIns="91425" tIns="45700" rIns="91425" bIns="45700" anchor="ctr" anchorCtr="0">
            <a:normAutofit fontScale="92500"/>
          </a:bodyPr>
          <a:lstStyle/>
          <a:p>
            <a:pPr marL="0" lvl="0" indent="0" algn="l" rtl="0">
              <a:lnSpc>
                <a:spcPct val="90000"/>
              </a:lnSpc>
              <a:spcBef>
                <a:spcPts val="0"/>
              </a:spcBef>
              <a:spcAft>
                <a:spcPts val="0"/>
              </a:spcAft>
              <a:buClr>
                <a:srgbClr val="00F7FF"/>
              </a:buClr>
              <a:buSzPts val="4400"/>
              <a:buNone/>
            </a:pPr>
            <a:r>
              <a:rPr lang="en-US" dirty="0"/>
              <a:t>PHÂN TÍCH ĐỘ CHỆCH – PHƯƠNG SAI</a:t>
            </a:r>
            <a:endParaRPr dirty="0"/>
          </a:p>
        </p:txBody>
      </p:sp>
      <p:sp>
        <p:nvSpPr>
          <p:cNvPr id="364" name="Google Shape;364;p4">
            <a:extLst>
              <a:ext uri="{FF2B5EF4-FFF2-40B4-BE49-F238E27FC236}">
                <a16:creationId xmlns:a16="http://schemas.microsoft.com/office/drawing/2014/main" id="{0AA5E03F-3CE2-F1F2-A2D2-8C2F5E1149BF}"/>
              </a:ext>
            </a:extLst>
          </p:cNvPr>
          <p:cNvSpPr txBox="1">
            <a:spLocks noGrp="1"/>
          </p:cNvSpPr>
          <p:nvPr>
            <p:ph type="body" idx="2"/>
          </p:nvPr>
        </p:nvSpPr>
        <p:spPr>
          <a:xfrm>
            <a:off x="1470930" y="3169159"/>
            <a:ext cx="9941070" cy="695175"/>
          </a:xfrm>
          <a:prstGeom prst="rect">
            <a:avLst/>
          </a:prstGeom>
          <a:noFill/>
          <a:ln>
            <a:noFill/>
          </a:ln>
        </p:spPr>
        <p:txBody>
          <a:bodyPr spcFirstLastPara="1" wrap="square" lIns="91425" tIns="45700" rIns="91425" bIns="45700" anchor="ctr" anchorCtr="0">
            <a:normAutofit/>
          </a:bodyPr>
          <a:lstStyle/>
          <a:p>
            <a:pPr marL="0" lvl="0" indent="0" algn="l">
              <a:lnSpc>
                <a:spcPct val="90000"/>
              </a:lnSpc>
              <a:spcBef>
                <a:spcPts val="0"/>
              </a:spcBef>
              <a:spcAft>
                <a:spcPts val="0"/>
              </a:spcAft>
              <a:buClr>
                <a:schemeClr val="lt1"/>
              </a:buClr>
              <a:buSzPts val="2800"/>
              <a:buNone/>
            </a:pPr>
            <a:r>
              <a:rPr lang="en-US" dirty="0"/>
              <a:t>BIAS – VARIANCE DECOMPOSITION</a:t>
            </a:r>
            <a:endParaRPr dirty="0"/>
          </a:p>
        </p:txBody>
      </p:sp>
      <p:sp>
        <p:nvSpPr>
          <p:cNvPr id="365" name="Google Shape;365;p4">
            <a:extLst>
              <a:ext uri="{FF2B5EF4-FFF2-40B4-BE49-F238E27FC236}">
                <a16:creationId xmlns:a16="http://schemas.microsoft.com/office/drawing/2014/main" id="{FED39910-AD73-54AA-5DD1-553AFB3D696B}"/>
              </a:ext>
            </a:extLst>
          </p:cNvPr>
          <p:cNvSpPr txBox="1">
            <a:spLocks noGrp="1"/>
          </p:cNvSpPr>
          <p:nvPr>
            <p:ph type="body" idx="3"/>
          </p:nvPr>
        </p:nvSpPr>
        <p:spPr>
          <a:xfrm>
            <a:off x="1470930" y="4137397"/>
            <a:ext cx="7147030" cy="916698"/>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rgbClr val="F2F2F2"/>
              </a:buClr>
              <a:buSzPts val="1000"/>
              <a:buNone/>
            </a:pPr>
            <a:endParaRPr/>
          </a:p>
        </p:txBody>
      </p:sp>
      <p:sp>
        <p:nvSpPr>
          <p:cNvPr id="366" name="Google Shape;366;p4">
            <a:extLst>
              <a:ext uri="{FF2B5EF4-FFF2-40B4-BE49-F238E27FC236}">
                <a16:creationId xmlns:a16="http://schemas.microsoft.com/office/drawing/2014/main" id="{DA82F881-4A12-66AA-FD3A-6E39223417BA}"/>
              </a:ext>
            </a:extLst>
          </p:cNvPr>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lnSpcReduction="10000"/>
          </a:bodyPr>
          <a:lstStyle/>
          <a:p>
            <a:pPr marL="0" lvl="0" indent="0" algn="r" rtl="0">
              <a:lnSpc>
                <a:spcPct val="90000"/>
              </a:lnSpc>
              <a:spcBef>
                <a:spcPts val="0"/>
              </a:spcBef>
              <a:spcAft>
                <a:spcPts val="0"/>
              </a:spcAft>
              <a:buClr>
                <a:srgbClr val="00F7FF"/>
              </a:buClr>
              <a:buSzPts val="12000"/>
              <a:buNone/>
            </a:pPr>
            <a:endParaRPr/>
          </a:p>
        </p:txBody>
      </p:sp>
      <p:sp>
        <p:nvSpPr>
          <p:cNvPr id="367" name="Google Shape;367;p4">
            <a:extLst>
              <a:ext uri="{FF2B5EF4-FFF2-40B4-BE49-F238E27FC236}">
                <a16:creationId xmlns:a16="http://schemas.microsoft.com/office/drawing/2014/main" id="{7A4B2FD3-A120-FE1E-C698-68A423BE4424}"/>
              </a:ext>
            </a:extLst>
          </p:cNvPr>
          <p:cNvSpPr txBox="1">
            <a:spLocks noGrp="1"/>
          </p:cNvSpPr>
          <p:nvPr>
            <p:ph type="ftr" idx="11"/>
          </p:nvPr>
        </p:nvSpPr>
        <p:spPr>
          <a:xfrm>
            <a:off x="838200" y="6481647"/>
            <a:ext cx="4475922"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VN"/>
              <a:t>Thực hiện bởi Trường Đại học Công nghệ Thông tin, ĐHQG-HCM</a:t>
            </a:r>
            <a:endParaRPr/>
          </a:p>
        </p:txBody>
      </p:sp>
      <p:sp>
        <p:nvSpPr>
          <p:cNvPr id="368" name="Google Shape;368;p4">
            <a:extLst>
              <a:ext uri="{FF2B5EF4-FFF2-40B4-BE49-F238E27FC236}">
                <a16:creationId xmlns:a16="http://schemas.microsoft.com/office/drawing/2014/main" id="{F1A73EFC-0288-B07D-46BC-3ACA609773C9}"/>
              </a:ext>
            </a:extLst>
          </p:cNvPr>
          <p:cNvSpPr txBox="1">
            <a:spLocks noGrp="1"/>
          </p:cNvSpPr>
          <p:nvPr>
            <p:ph type="sldNum" idx="12"/>
          </p:nvPr>
        </p:nvSpPr>
        <p:spPr>
          <a:xfrm>
            <a:off x="65862" y="6542216"/>
            <a:ext cx="292608" cy="3157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34</a:t>
            </a:fld>
            <a:endParaRPr/>
          </a:p>
        </p:txBody>
      </p:sp>
    </p:spTree>
    <p:extLst>
      <p:ext uri="{BB962C8B-B14F-4D97-AF65-F5344CB8AC3E}">
        <p14:creationId xmlns:p14="http://schemas.microsoft.com/office/powerpoint/2010/main" val="554229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Học</a:t>
            </a:r>
            <a:r>
              <a:rPr lang="en-US" dirty="0"/>
              <a:t> </a:t>
            </a:r>
            <a:r>
              <a:rPr lang="en-US" dirty="0" err="1"/>
              <a:t>có</a:t>
            </a:r>
            <a:r>
              <a:rPr lang="en-US" dirty="0"/>
              <a:t> </a:t>
            </a:r>
            <a:r>
              <a:rPr lang="en-US" dirty="0" err="1"/>
              <a:t>giám</a:t>
            </a:r>
            <a:r>
              <a:rPr lang="en-US" dirty="0"/>
              <a:t> </a:t>
            </a:r>
            <a:r>
              <a:rPr lang="en-US" dirty="0" err="1"/>
              <a:t>sát</a:t>
            </a:r>
            <a:r>
              <a:rPr lang="en-US" dirty="0"/>
              <a:t> (supervised learning)</a:t>
            </a:r>
            <a:endParaRPr dirty="0"/>
          </a:p>
        </p:txBody>
      </p:sp>
      <mc:AlternateContent xmlns:mc="http://schemas.openxmlformats.org/markup-compatibility/2006" xmlns:a14="http://schemas.microsoft.com/office/drawing/2010/main">
        <mc:Choice Requires="a14">
          <p:sp>
            <p:nvSpPr>
              <p:cNvPr id="374" name="Google Shape;374;p5"/>
              <p:cNvSpPr txBox="1">
                <a:spLocks noGrp="1"/>
              </p:cNvSpPr>
              <p:nvPr>
                <p:ph type="body" idx="1"/>
              </p:nvPr>
            </p:nvSpPr>
            <p:spPr>
              <a:xfrm>
                <a:off x="512953" y="877508"/>
                <a:ext cx="11419019" cy="5763924"/>
              </a:xfrm>
              <a:prstGeom prst="rect">
                <a:avLst/>
              </a:prstGeom>
              <a:noFill/>
              <a:ln>
                <a:noFill/>
              </a:ln>
            </p:spPr>
            <p:txBody>
              <a:bodyPr spcFirstLastPara="1" wrap="square" lIns="91425" tIns="45700" rIns="91425" bIns="45700" anchor="t" anchorCtr="0">
                <a:noAutofit/>
              </a:bodyPr>
              <a:lstStyle/>
              <a:p>
                <a:pPr marL="520700" indent="-342900">
                  <a:lnSpc>
                    <a:spcPct val="120000"/>
                  </a:lnSpc>
                  <a:spcBef>
                    <a:spcPts val="0"/>
                  </a:spcBef>
                </a:pPr>
                <a:r>
                  <a:rPr lang="en-US" sz="2200" dirty="0" err="1"/>
                  <a:t>Tìm</a:t>
                </a:r>
                <a:r>
                  <a:rPr lang="en-US" sz="2200" dirty="0"/>
                  <a:t> </a:t>
                </a:r>
                <a:r>
                  <a:rPr lang="en-US" sz="2200" dirty="0" err="1"/>
                  <a:t>một</a:t>
                </a:r>
                <a:r>
                  <a:rPr lang="en-US" sz="2200" dirty="0"/>
                  <a:t> </a:t>
                </a:r>
                <a:r>
                  <a:rPr lang="en-US" sz="2200" dirty="0" err="1"/>
                  <a:t>mô</a:t>
                </a:r>
                <a:r>
                  <a:rPr lang="en-US" sz="2200" dirty="0"/>
                  <a:t> </a:t>
                </a:r>
                <a:r>
                  <a:rPr lang="en-US" sz="2200" dirty="0" err="1"/>
                  <a:t>hình</a:t>
                </a:r>
                <a:r>
                  <a:rPr lang="en-US" sz="2200" dirty="0"/>
                  <a:t> </a:t>
                </a:r>
                <a14:m>
                  <m:oMath xmlns:m="http://schemas.openxmlformats.org/officeDocument/2006/math">
                    <m:acc>
                      <m:accPr>
                        <m:chr m:val="̂"/>
                        <m:ctrlPr>
                          <a:rPr lang="en-US" sz="2200" i="1" smtClean="0">
                            <a:latin typeface="Cambria Math" panose="02040503050406030204" pitchFamily="18" charset="0"/>
                          </a:rPr>
                        </m:ctrlPr>
                      </m:accPr>
                      <m:e>
                        <m:r>
                          <a:rPr lang="en-US" sz="2200" b="0" i="1" smtClean="0">
                            <a:latin typeface="Cambria Math" panose="02040503050406030204" pitchFamily="18" charset="0"/>
                          </a:rPr>
                          <m:t>𝑓</m:t>
                        </m:r>
                      </m:e>
                    </m:acc>
                  </m:oMath>
                </a14:m>
                <a:r>
                  <a:rPr lang="en-US" sz="2200" dirty="0"/>
                  <a:t> </a:t>
                </a:r>
                <a:r>
                  <a:rPr lang="en-US" sz="2200" dirty="0" err="1"/>
                  <a:t>xấp</a:t>
                </a:r>
                <a:r>
                  <a:rPr lang="en-US" sz="2200" dirty="0"/>
                  <a:t> </a:t>
                </a:r>
                <a:r>
                  <a:rPr lang="en-US" sz="2200" dirty="0" err="1"/>
                  <a:t>xỉ</a:t>
                </a:r>
                <a:r>
                  <a:rPr lang="en-US" sz="2200" dirty="0"/>
                  <a:t> </a:t>
                </a:r>
                <a:r>
                  <a:rPr lang="en-US" sz="2200" dirty="0" err="1"/>
                  <a:t>tốt</a:t>
                </a:r>
                <a:r>
                  <a:rPr lang="en-US" sz="2200" dirty="0"/>
                  <a:t> </a:t>
                </a:r>
                <a:r>
                  <a:rPr lang="en-US" sz="2200" dirty="0" err="1"/>
                  <a:t>hàm</a:t>
                </a:r>
                <a:r>
                  <a:rPr lang="en-US" sz="2200" dirty="0"/>
                  <a:t> </a:t>
                </a:r>
                <a:r>
                  <a:rPr lang="en-US" sz="2200" dirty="0" err="1"/>
                  <a:t>đích</a:t>
                </a:r>
                <a:r>
                  <a:rPr lang="en-US" sz="2200" dirty="0"/>
                  <a:t> (target function) </a:t>
                </a:r>
                <a14:m>
                  <m:oMath xmlns:m="http://schemas.openxmlformats.org/officeDocument/2006/math">
                    <m:r>
                      <a:rPr lang="en-US" sz="2200" b="0" i="1" smtClean="0">
                        <a:latin typeface="Cambria Math" panose="02040503050406030204" pitchFamily="18" charset="0"/>
                      </a:rPr>
                      <m:t>𝑓</m:t>
                    </m:r>
                  </m:oMath>
                </a14:m>
                <a:r>
                  <a:rPr lang="en-US" sz="2200" dirty="0"/>
                  <a:t>.</a:t>
                </a:r>
              </a:p>
              <a:p>
                <a:pPr marL="520700" indent="-342900">
                  <a:lnSpc>
                    <a:spcPct val="120000"/>
                  </a:lnSpc>
                  <a:spcBef>
                    <a:spcPts val="0"/>
                  </a:spcBef>
                </a:pPr>
                <a:r>
                  <a:rPr lang="en-US" sz="2200" dirty="0"/>
                  <a:t>Ta </a:t>
                </a:r>
                <a:r>
                  <a:rPr lang="en-US" sz="2200" dirty="0" err="1"/>
                  <a:t>muốn</a:t>
                </a:r>
                <a:r>
                  <a:rPr lang="en-US" sz="2200" dirty="0"/>
                  <a:t> </a:t>
                </a:r>
                <a:r>
                  <a:rPr lang="en-US" sz="2200" dirty="0" err="1"/>
                  <a:t>tìm</a:t>
                </a:r>
                <a:r>
                  <a:rPr lang="en-US" sz="2200" dirty="0"/>
                  <a:t> </a:t>
                </a:r>
                <a:r>
                  <a:rPr lang="en-US" sz="2200" dirty="0" err="1"/>
                  <a:t>một</a:t>
                </a:r>
                <a:r>
                  <a:rPr lang="en-US" sz="2200" dirty="0"/>
                  <a:t> </a:t>
                </a:r>
                <a:r>
                  <a:rPr lang="en-US" sz="2200" dirty="0" err="1"/>
                  <a:t>mô</a:t>
                </a:r>
                <a:r>
                  <a:rPr lang="en-US" sz="2200" dirty="0"/>
                  <a:t> </a:t>
                </a:r>
                <a:r>
                  <a:rPr lang="en-US" sz="2200" dirty="0" err="1"/>
                  <a:t>hình</a:t>
                </a:r>
                <a:r>
                  <a:rPr lang="en-US" sz="2200" dirty="0"/>
                  <a:t>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panose="02040503050406030204" pitchFamily="18" charset="0"/>
                          </a:rPr>
                          <m:t>𝑓</m:t>
                        </m:r>
                      </m:e>
                    </m:acc>
                  </m:oMath>
                </a14:m>
                <a:r>
                  <a:rPr lang="en-US" sz="2200" dirty="0"/>
                  <a:t> </a:t>
                </a:r>
                <a:r>
                  <a:rPr lang="en-US" sz="2200" dirty="0" err="1"/>
                  <a:t>có</a:t>
                </a:r>
                <a:r>
                  <a:rPr lang="en-US" sz="2200" dirty="0"/>
                  <a:t> </a:t>
                </a:r>
                <a:r>
                  <a:rPr lang="en-US" sz="2200" dirty="0" err="1"/>
                  <a:t>khả</a:t>
                </a:r>
                <a:r>
                  <a:rPr lang="en-US" sz="2200" dirty="0"/>
                  <a:t> </a:t>
                </a:r>
                <a:r>
                  <a:rPr lang="en-US" sz="2200" dirty="0" err="1"/>
                  <a:t>năng</a:t>
                </a:r>
                <a:r>
                  <a:rPr lang="en-US" sz="2200" dirty="0"/>
                  <a:t> </a:t>
                </a:r>
                <a:r>
                  <a:rPr lang="en-US" sz="2200" dirty="0" err="1"/>
                  <a:t>dự</a:t>
                </a:r>
                <a:r>
                  <a:rPr lang="en-US" sz="2200" dirty="0"/>
                  <a:t> </a:t>
                </a:r>
                <a:r>
                  <a:rPr lang="en-US" sz="2200" dirty="0" err="1"/>
                  <a:t>đoán</a:t>
                </a:r>
                <a:r>
                  <a:rPr lang="en-US" sz="2200" dirty="0"/>
                  <a:t> </a:t>
                </a:r>
                <a:r>
                  <a:rPr lang="en-US" sz="2200" dirty="0" err="1"/>
                  <a:t>tốt</a:t>
                </a:r>
                <a:r>
                  <a:rPr lang="en-US" sz="2200" dirty="0"/>
                  <a:t> </a:t>
                </a:r>
                <a:r>
                  <a:rPr lang="en-US" sz="2200" dirty="0" err="1"/>
                  <a:t>trên</a:t>
                </a:r>
                <a:r>
                  <a:rPr lang="en-US" sz="2200" dirty="0"/>
                  <a:t> </a:t>
                </a:r>
                <a:r>
                  <a:rPr lang="en-US" sz="2200" dirty="0" err="1"/>
                  <a:t>cả</a:t>
                </a:r>
                <a:r>
                  <a:rPr lang="en-US" sz="2200" dirty="0"/>
                  <a:t> 2 </a:t>
                </a:r>
                <a:r>
                  <a:rPr lang="en-US" sz="2200" dirty="0" err="1"/>
                  <a:t>loại</a:t>
                </a:r>
                <a:r>
                  <a:rPr lang="en-US" sz="2200" dirty="0"/>
                  <a:t> </a:t>
                </a:r>
                <a:r>
                  <a:rPr lang="en-US" sz="2200" dirty="0" err="1"/>
                  <a:t>dữ</a:t>
                </a:r>
                <a:r>
                  <a:rPr lang="en-US" sz="2200" dirty="0"/>
                  <a:t> </a:t>
                </a:r>
                <a:r>
                  <a:rPr lang="en-US" sz="2200" dirty="0" err="1"/>
                  <a:t>liệu</a:t>
                </a:r>
                <a:r>
                  <a:rPr lang="en-US" sz="2200" dirty="0"/>
                  <a:t>:</a:t>
                </a:r>
              </a:p>
              <a:p>
                <a:pPr marL="1092200" lvl="1" indent="-457200">
                  <a:lnSpc>
                    <a:spcPct val="120000"/>
                  </a:lnSpc>
                  <a:spcBef>
                    <a:spcPts val="0"/>
                  </a:spcBef>
                  <a:buFont typeface="+mj-lt"/>
                  <a:buAutoNum type="arabicPeriod"/>
                </a:pPr>
                <a:r>
                  <a:rPr lang="en-US" sz="2200" dirty="0" err="1"/>
                  <a:t>Dữ</a:t>
                </a:r>
                <a:r>
                  <a:rPr lang="en-US" sz="2200" dirty="0"/>
                  <a:t> </a:t>
                </a:r>
                <a:r>
                  <a:rPr lang="en-US" sz="2200" dirty="0" err="1"/>
                  <a:t>liệu</a:t>
                </a:r>
                <a:r>
                  <a:rPr lang="en-US" sz="2200" dirty="0"/>
                  <a:t> </a:t>
                </a:r>
                <a:r>
                  <a:rPr lang="en-US" sz="2200" dirty="0" err="1"/>
                  <a:t>trong</a:t>
                </a:r>
                <a:r>
                  <a:rPr lang="en-US" sz="2200" dirty="0"/>
                  <a:t> </a:t>
                </a:r>
                <a:r>
                  <a:rPr lang="en-US" sz="2200" dirty="0" err="1"/>
                  <a:t>mẫu</a:t>
                </a:r>
                <a:r>
                  <a:rPr lang="en-US" sz="2200" dirty="0"/>
                  <a:t> (</a:t>
                </a:r>
                <a:r>
                  <a:rPr lang="en-US" sz="2200" b="1" dirty="0"/>
                  <a:t>in-sample data</a:t>
                </a:r>
                <a:r>
                  <a:rPr lang="en-US" sz="2200" dirty="0"/>
                  <a:t>): </a:t>
                </a:r>
                <a14:m>
                  <m:oMath xmlns:m="http://schemas.openxmlformats.org/officeDocument/2006/math">
                    <m:sSub>
                      <m:sSubPr>
                        <m:ctrlPr>
                          <a:rPr lang="en-US" sz="2200" i="1" smtClean="0">
                            <a:latin typeface="Cambria Math" panose="02040503050406030204" pitchFamily="18" charset="0"/>
                          </a:rPr>
                        </m:ctrlPr>
                      </m:sSubPr>
                      <m:e>
                        <m:acc>
                          <m:accPr>
                            <m:chr m:val="̂"/>
                            <m:ctrlPr>
                              <a:rPr lang="en-US" sz="2200" i="1" smtClean="0">
                                <a:latin typeface="Cambria Math" panose="02040503050406030204" pitchFamily="18" charset="0"/>
                              </a:rPr>
                            </m:ctrlPr>
                          </m:accPr>
                          <m:e>
                            <m:r>
                              <a:rPr lang="en-US" sz="2200" b="0" i="1" smtClean="0">
                                <a:latin typeface="Cambria Math" panose="02040503050406030204" pitchFamily="18" charset="0"/>
                              </a:rPr>
                              <m:t>𝑦</m:t>
                            </m:r>
                          </m:e>
                        </m:acc>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acc>
                      <m:accPr>
                        <m:chr m:val="̂"/>
                        <m:ctrlPr>
                          <a:rPr lang="en-US" sz="2200" i="1">
                            <a:latin typeface="Cambria Math" panose="02040503050406030204" pitchFamily="18" charset="0"/>
                          </a:rPr>
                        </m:ctrlPr>
                      </m:accPr>
                      <m:e>
                        <m:r>
                          <a:rPr lang="en-US" sz="2200" i="1">
                            <a:latin typeface="Cambria Math" panose="02040503050406030204" pitchFamily="18" charset="0"/>
                          </a:rPr>
                          <m:t>𝑓</m:t>
                        </m:r>
                      </m:e>
                    </m:acc>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1" i="1" smtClean="0">
                            <a:latin typeface="Cambria Math" panose="02040503050406030204" pitchFamily="18" charset="0"/>
                          </a:rPr>
                          <m:t>𝒙</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oMath>
                </a14:m>
                <a:r>
                  <a:rPr lang="en-US" sz="2200" dirty="0"/>
                  <a:t> </a:t>
                </a:r>
                <a:r>
                  <a:rPr lang="en-US" sz="2200" dirty="0" err="1"/>
                  <a:t>với</a:t>
                </a:r>
                <a:r>
                  <a:rPr lang="en-US" sz="2200" dirty="0"/>
                  <a:t> </a:t>
                </a:r>
                <a14:m>
                  <m:oMath xmlns:m="http://schemas.openxmlformats.org/officeDocument/2006/math">
                    <m:r>
                      <a:rPr lang="en-US" sz="2200" b="0" i="1" smtClean="0">
                        <a:latin typeface="Cambria Math" panose="02040503050406030204" pitchFamily="18" charset="0"/>
                      </a:rPr>
                      <m:t>(</m:t>
                    </m:r>
                    <m:sSub>
                      <m:sSubPr>
                        <m:ctrlPr>
                          <a:rPr lang="en-US" sz="2200" i="1" smtClean="0">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𝑖</m:t>
                        </m:r>
                      </m:sub>
                    </m:sSub>
                    <m:r>
                      <a:rPr lang="en-US" sz="2200" b="0" i="0" smtClean="0">
                        <a:latin typeface="Cambria Math" panose="02040503050406030204" pitchFamily="18" charset="0"/>
                      </a:rPr>
                      <m:t>,</m:t>
                    </m:r>
                    <m:sSub>
                      <m:sSubPr>
                        <m:ctrlPr>
                          <a:rPr lang="en-US" sz="2200" i="1">
                            <a:latin typeface="Cambria Math" panose="02040503050406030204" pitchFamily="18" charset="0"/>
                          </a:rPr>
                        </m:ctrlPr>
                      </m:sSubPr>
                      <m:e>
                        <m:r>
                          <a:rPr lang="en-US" sz="2200" b="0" i="1" smtClean="0">
                            <a:latin typeface="Cambria Math" panose="02040503050406030204" pitchFamily="18" charset="0"/>
                          </a:rPr>
                          <m:t>𝑦</m:t>
                        </m:r>
                      </m:e>
                      <m:sub>
                        <m:r>
                          <a:rPr lang="en-US" sz="2200" i="1">
                            <a:latin typeface="Cambria Math" panose="02040503050406030204" pitchFamily="18" charset="0"/>
                          </a:rPr>
                          <m:t>𝑖</m:t>
                        </m:r>
                      </m:sub>
                    </m:sSub>
                    <m:r>
                      <a:rPr lang="en-US" sz="2200" b="0" i="1" smtClean="0">
                        <a:latin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𝐷</m:t>
                        </m:r>
                      </m:e>
                      <m:sub>
                        <m:r>
                          <a:rPr lang="en-US" sz="2200" b="0" i="1" smtClean="0">
                            <a:latin typeface="Cambria Math" panose="02040503050406030204" pitchFamily="18" charset="0"/>
                            <a:ea typeface="Cambria Math" panose="02040503050406030204" pitchFamily="18" charset="0"/>
                          </a:rPr>
                          <m:t>𝑖𝑛</m:t>
                        </m:r>
                      </m:sub>
                    </m:sSub>
                  </m:oMath>
                </a14:m>
                <a:endParaRPr lang="en-US" sz="2200" dirty="0"/>
              </a:p>
              <a:p>
                <a:pPr marL="1092200" lvl="1" indent="-457200">
                  <a:lnSpc>
                    <a:spcPct val="120000"/>
                  </a:lnSpc>
                  <a:spcBef>
                    <a:spcPts val="0"/>
                  </a:spcBef>
                  <a:buFont typeface="+mj-lt"/>
                  <a:buAutoNum type="arabicPeriod"/>
                </a:pPr>
                <a:r>
                  <a:rPr lang="en-US" sz="2200" dirty="0" err="1"/>
                  <a:t>Dữ</a:t>
                </a:r>
                <a:r>
                  <a:rPr lang="en-US" sz="2200" dirty="0"/>
                  <a:t> </a:t>
                </a:r>
                <a:r>
                  <a:rPr lang="en-US" sz="2200" dirty="0" err="1"/>
                  <a:t>liệu</a:t>
                </a:r>
                <a:r>
                  <a:rPr lang="en-US" sz="2200" dirty="0"/>
                  <a:t> </a:t>
                </a:r>
                <a:r>
                  <a:rPr lang="en-US" sz="2200" dirty="0" err="1"/>
                  <a:t>ngoài</a:t>
                </a:r>
                <a:r>
                  <a:rPr lang="en-US" sz="2200" dirty="0"/>
                  <a:t> </a:t>
                </a:r>
                <a:r>
                  <a:rPr lang="en-US" sz="2200" dirty="0" err="1"/>
                  <a:t>mẫu</a:t>
                </a:r>
                <a:r>
                  <a:rPr lang="en-US" sz="2200" dirty="0"/>
                  <a:t> (</a:t>
                </a:r>
                <a:r>
                  <a:rPr lang="en-US" sz="2200" b="1" dirty="0"/>
                  <a:t>out-of-sample data</a:t>
                </a:r>
                <a:r>
                  <a:rPr lang="en-US" sz="2200" dirty="0"/>
                  <a:t>): </a:t>
                </a:r>
                <a14:m>
                  <m:oMath xmlns:m="http://schemas.openxmlformats.org/officeDocument/2006/math">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rPr>
                              <m:t>𝑦</m:t>
                            </m:r>
                          </m:e>
                        </m:acc>
                      </m:e>
                      <m:sub>
                        <m:r>
                          <a:rPr lang="en-US" sz="2200" b="0" i="1" smtClean="0">
                            <a:latin typeface="Cambria Math" panose="02040503050406030204" pitchFamily="18" charset="0"/>
                          </a:rPr>
                          <m:t>0</m:t>
                        </m:r>
                      </m:sub>
                    </m:sSub>
                    <m:r>
                      <a:rPr lang="en-US" sz="2200" i="1">
                        <a:latin typeface="Cambria Math" panose="02040503050406030204" pitchFamily="18" charset="0"/>
                      </a:rPr>
                      <m:t>=</m:t>
                    </m:r>
                    <m:acc>
                      <m:accPr>
                        <m:chr m:val="̂"/>
                        <m:ctrlPr>
                          <a:rPr lang="en-US" sz="2200" i="1">
                            <a:latin typeface="Cambria Math" panose="02040503050406030204" pitchFamily="18" charset="0"/>
                          </a:rPr>
                        </m:ctrlPr>
                      </m:accPr>
                      <m:e>
                        <m:r>
                          <a:rPr lang="en-US" sz="2200" i="1">
                            <a:latin typeface="Cambria Math" panose="02040503050406030204" pitchFamily="18" charset="0"/>
                          </a:rPr>
                          <m:t>𝑓</m:t>
                        </m:r>
                      </m:e>
                    </m:acc>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b="0" i="1" smtClean="0">
                            <a:latin typeface="Cambria Math" panose="02040503050406030204" pitchFamily="18" charset="0"/>
                          </a:rPr>
                          <m:t>0</m:t>
                        </m:r>
                      </m:sub>
                    </m:sSub>
                    <m:r>
                      <a:rPr lang="en-US" sz="2200" i="1">
                        <a:latin typeface="Cambria Math" panose="02040503050406030204" pitchFamily="18" charset="0"/>
                      </a:rPr>
                      <m:t>)</m:t>
                    </m:r>
                  </m:oMath>
                </a14:m>
                <a:r>
                  <a:rPr lang="en-US" sz="2200" dirty="0"/>
                  <a:t> </a:t>
                </a:r>
                <a:r>
                  <a:rPr lang="en-US" sz="2200" dirty="0" err="1"/>
                  <a:t>với</a:t>
                </a:r>
                <a:r>
                  <a:rPr lang="en-US" sz="2200" dirty="0"/>
                  <a:t> </a:t>
                </a:r>
                <a14:m>
                  <m:oMath xmlns:m="http://schemas.openxmlformats.org/officeDocument/2006/math">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b="0" i="1" smtClean="0">
                            <a:latin typeface="Cambria Math" panose="02040503050406030204" pitchFamily="18" charset="0"/>
                          </a:rPr>
                          <m:t>0</m:t>
                        </m:r>
                      </m:sub>
                    </m:sSub>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b="0" i="1" smtClean="0">
                            <a:latin typeface="Cambria Math" panose="02040503050406030204" pitchFamily="18" charset="0"/>
                          </a:rPr>
                          <m:t>0</m:t>
                        </m:r>
                      </m:sub>
                    </m:sSub>
                    <m:r>
                      <a:rPr lang="en-US" sz="2200" i="1">
                        <a:latin typeface="Cambria Math" panose="02040503050406030204" pitchFamily="18" charset="0"/>
                      </a:rPr>
                      <m:t>)</m:t>
                    </m:r>
                    <m:r>
                      <a:rPr lang="en-US" sz="2200" i="1">
                        <a:latin typeface="Cambria Math" panose="02040503050406030204" pitchFamily="18" charset="0"/>
                        <a:ea typeface="Cambria Math" panose="02040503050406030204" pitchFamily="18" charset="0"/>
                      </a:rPr>
                      <m:t>∈</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𝐷</m:t>
                        </m:r>
                      </m:e>
                      <m:sub>
                        <m:r>
                          <a:rPr lang="en-US" sz="2200" b="0" i="1" smtClean="0">
                            <a:latin typeface="Cambria Math" panose="02040503050406030204" pitchFamily="18" charset="0"/>
                            <a:ea typeface="Cambria Math" panose="02040503050406030204" pitchFamily="18" charset="0"/>
                          </a:rPr>
                          <m:t>𝑜𝑢𝑡</m:t>
                        </m:r>
                      </m:sub>
                    </m:sSub>
                  </m:oMath>
                </a14:m>
                <a:endParaRPr lang="en-US" sz="2200" dirty="0"/>
              </a:p>
              <a:p>
                <a:pPr marL="520700" indent="-342900">
                  <a:lnSpc>
                    <a:spcPct val="120000"/>
                  </a:lnSpc>
                  <a:spcBef>
                    <a:spcPts val="0"/>
                  </a:spcBef>
                </a:pPr>
                <a:r>
                  <a:rPr lang="en-US" sz="2200" dirty="0"/>
                  <a:t>Hai </a:t>
                </a:r>
                <a:r>
                  <a:rPr lang="en-US" sz="2200" dirty="0" err="1"/>
                  <a:t>loại</a:t>
                </a:r>
                <a:r>
                  <a:rPr lang="en-US" sz="2200" dirty="0"/>
                  <a:t> </a:t>
                </a:r>
                <a:r>
                  <a:rPr lang="en-US" sz="2200" dirty="0" err="1"/>
                  <a:t>dự</a:t>
                </a:r>
                <a:r>
                  <a:rPr lang="en-US" sz="2200" dirty="0"/>
                  <a:t> </a:t>
                </a:r>
                <a:r>
                  <a:rPr lang="en-US" sz="2200" dirty="0" err="1"/>
                  <a:t>đoán</a:t>
                </a:r>
                <a:r>
                  <a:rPr lang="en-US" sz="2200" dirty="0"/>
                  <a:t> </a:t>
                </a:r>
                <a:r>
                  <a:rPr lang="en-US" sz="2200" dirty="0" err="1"/>
                  <a:t>trên</a:t>
                </a:r>
                <a:r>
                  <a:rPr lang="en-US" sz="2200" dirty="0"/>
                  <a:t> </a:t>
                </a:r>
                <a:r>
                  <a:rPr lang="en-US" sz="2200" dirty="0" err="1"/>
                  <a:t>liên</a:t>
                </a:r>
                <a:r>
                  <a:rPr lang="en-US" sz="2200" dirty="0"/>
                  <a:t> </a:t>
                </a:r>
                <a:r>
                  <a:rPr lang="en-US" sz="2200" dirty="0" err="1"/>
                  <a:t>quan</a:t>
                </a:r>
                <a:r>
                  <a:rPr lang="en-US" sz="2200" dirty="0"/>
                  <a:t> </a:t>
                </a:r>
                <a:r>
                  <a:rPr lang="en-US" sz="2200" dirty="0" err="1"/>
                  <a:t>đến</a:t>
                </a:r>
                <a:r>
                  <a:rPr lang="en-US" sz="2200" dirty="0"/>
                  <a:t> 2 </a:t>
                </a:r>
                <a:r>
                  <a:rPr lang="en-US" sz="2200" dirty="0" err="1"/>
                  <a:t>loại</a:t>
                </a:r>
                <a:r>
                  <a:rPr lang="en-US" sz="2200" dirty="0"/>
                  <a:t> </a:t>
                </a:r>
                <a:r>
                  <a:rPr lang="en-US" sz="2200" dirty="0" err="1"/>
                  <a:t>sai</a:t>
                </a:r>
                <a:r>
                  <a:rPr lang="en-US" sz="2200" dirty="0"/>
                  <a:t> </a:t>
                </a:r>
                <a:r>
                  <a:rPr lang="en-US" sz="2200" dirty="0" err="1"/>
                  <a:t>số</a:t>
                </a:r>
                <a:r>
                  <a:rPr lang="en-US" sz="2200" dirty="0"/>
                  <a:t>:</a:t>
                </a:r>
              </a:p>
              <a:p>
                <a:pPr marL="1092200" lvl="1" indent="-457200">
                  <a:lnSpc>
                    <a:spcPct val="120000"/>
                  </a:lnSpc>
                  <a:spcBef>
                    <a:spcPts val="0"/>
                  </a:spcBef>
                  <a:buFont typeface="+mj-lt"/>
                  <a:buAutoNum type="arabicPeriod"/>
                </a:pPr>
                <a:r>
                  <a:rPr lang="en-US" sz="2200" dirty="0"/>
                  <a:t>Sai </a:t>
                </a:r>
                <a:r>
                  <a:rPr lang="en-US" sz="2200" dirty="0" err="1"/>
                  <a:t>số</a:t>
                </a:r>
                <a:r>
                  <a:rPr lang="en-US" sz="2200" dirty="0"/>
                  <a:t> </a:t>
                </a:r>
                <a:r>
                  <a:rPr lang="en-US" sz="2200" dirty="0" err="1"/>
                  <a:t>trong</a:t>
                </a:r>
                <a:r>
                  <a:rPr lang="en-US" sz="2200" dirty="0"/>
                  <a:t> </a:t>
                </a:r>
                <a:r>
                  <a:rPr lang="en-US" sz="2200" dirty="0" err="1"/>
                  <a:t>mẫu</a:t>
                </a:r>
                <a:r>
                  <a:rPr lang="en-US" sz="2200" dirty="0"/>
                  <a:t> (</a:t>
                </a:r>
                <a:r>
                  <a:rPr lang="en-US" sz="2200" b="1" dirty="0"/>
                  <a:t>in-sample error</a:t>
                </a:r>
                <a:r>
                  <a:rPr lang="en-US" sz="2200" dirty="0"/>
                  <a:t>): </a:t>
                </a:r>
                <a14:m>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i="1">
                            <a:latin typeface="Cambria Math" panose="02040503050406030204" pitchFamily="18" charset="0"/>
                            <a:ea typeface="Cambria Math" panose="02040503050406030204" pitchFamily="18" charset="0"/>
                          </a:rPr>
                          <m:t>𝑖𝑛</m:t>
                        </m:r>
                      </m:sub>
                    </m:sSub>
                    <m:r>
                      <a:rPr lang="en-US" sz="2200" b="0" i="1" smtClean="0">
                        <a:latin typeface="Cambria Math" panose="02040503050406030204" pitchFamily="18" charset="0"/>
                        <a:ea typeface="Cambria Math" panose="02040503050406030204" pitchFamily="18" charset="0"/>
                      </a:rPr>
                      <m:t>(</m:t>
                    </m:r>
                    <m:acc>
                      <m:accPr>
                        <m:chr m:val="̂"/>
                        <m:ctrlPr>
                          <a:rPr lang="en-US" sz="2200" i="1">
                            <a:latin typeface="Cambria Math" panose="02040503050406030204" pitchFamily="18" charset="0"/>
                          </a:rPr>
                        </m:ctrlPr>
                      </m:accPr>
                      <m:e>
                        <m:r>
                          <a:rPr lang="en-US" sz="2200" i="1">
                            <a:latin typeface="Cambria Math" panose="02040503050406030204" pitchFamily="18" charset="0"/>
                          </a:rPr>
                          <m:t>𝑓</m:t>
                        </m:r>
                      </m:e>
                    </m:acc>
                    <m:r>
                      <a:rPr lang="en-US" sz="2200" b="0" i="1" smtClean="0">
                        <a:latin typeface="Cambria Math" panose="02040503050406030204" pitchFamily="18" charset="0"/>
                      </a:rPr>
                      <m:t>)</m:t>
                    </m:r>
                  </m:oMath>
                </a14:m>
                <a:endParaRPr lang="en-US" sz="2200" dirty="0"/>
              </a:p>
              <a:p>
                <a:pPr marL="1092200" lvl="1" indent="-457200">
                  <a:lnSpc>
                    <a:spcPct val="120000"/>
                  </a:lnSpc>
                  <a:spcBef>
                    <a:spcPts val="0"/>
                  </a:spcBef>
                  <a:buFont typeface="+mj-lt"/>
                  <a:buAutoNum type="arabicPeriod"/>
                </a:pPr>
                <a:r>
                  <a:rPr lang="en-US" sz="2200" dirty="0"/>
                  <a:t>Sai </a:t>
                </a:r>
                <a:r>
                  <a:rPr lang="en-US" sz="2200" dirty="0" err="1"/>
                  <a:t>số</a:t>
                </a:r>
                <a:r>
                  <a:rPr lang="en-US" sz="2200" dirty="0"/>
                  <a:t> </a:t>
                </a:r>
                <a:r>
                  <a:rPr lang="en-US" sz="2200" dirty="0" err="1"/>
                  <a:t>ngoài</a:t>
                </a:r>
                <a:r>
                  <a:rPr lang="en-US" sz="2200" dirty="0"/>
                  <a:t> </a:t>
                </a:r>
                <a:r>
                  <a:rPr lang="en-US" sz="2200" dirty="0" err="1"/>
                  <a:t>mẫu</a:t>
                </a:r>
                <a:r>
                  <a:rPr lang="en-US" sz="2200" dirty="0"/>
                  <a:t> (</a:t>
                </a:r>
                <a:r>
                  <a:rPr lang="en-US" sz="2200" b="1" dirty="0"/>
                  <a:t>out-of-sample error</a:t>
                </a:r>
                <a:r>
                  <a:rPr lang="en-US" sz="2200" dirty="0"/>
                  <a:t>): </a:t>
                </a:r>
                <a14:m>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𝑜𝑢𝑡</m:t>
                        </m:r>
                      </m:sub>
                    </m:sSub>
                    <m:r>
                      <a:rPr lang="en-US" sz="2200" i="1">
                        <a:latin typeface="Cambria Math" panose="02040503050406030204" pitchFamily="18" charset="0"/>
                        <a:ea typeface="Cambria Math" panose="02040503050406030204" pitchFamily="18" charset="0"/>
                      </a:rPr>
                      <m:t>(</m:t>
                    </m:r>
                    <m:acc>
                      <m:accPr>
                        <m:chr m:val="̂"/>
                        <m:ctrlPr>
                          <a:rPr lang="en-US" sz="2200" i="1">
                            <a:latin typeface="Cambria Math" panose="02040503050406030204" pitchFamily="18" charset="0"/>
                          </a:rPr>
                        </m:ctrlPr>
                      </m:accPr>
                      <m:e>
                        <m:r>
                          <a:rPr lang="en-US" sz="2200" i="1">
                            <a:latin typeface="Cambria Math" panose="02040503050406030204" pitchFamily="18" charset="0"/>
                          </a:rPr>
                          <m:t>𝑓</m:t>
                        </m:r>
                      </m:e>
                    </m:acc>
                    <m:r>
                      <a:rPr lang="en-US" sz="2200" i="1">
                        <a:latin typeface="Cambria Math" panose="02040503050406030204" pitchFamily="18" charset="0"/>
                      </a:rPr>
                      <m:t>)</m:t>
                    </m:r>
                  </m:oMath>
                </a14:m>
                <a:endParaRPr lang="en-US" sz="2200" dirty="0"/>
              </a:p>
              <a:p>
                <a:pPr marL="520700" indent="-342900">
                  <a:lnSpc>
                    <a:spcPct val="120000"/>
                  </a:lnSpc>
                  <a:spcBef>
                    <a:spcPts val="0"/>
                  </a:spcBef>
                </a:pPr>
                <a:r>
                  <a:rPr lang="en-US" sz="2200" dirty="0" err="1"/>
                  <a:t>Để</a:t>
                </a:r>
                <a:r>
                  <a:rPr lang="en-US" sz="2200" dirty="0"/>
                  <a:t> </a:t>
                </a:r>
                <a:r>
                  <a:rPr lang="en-US" sz="2200" dirty="0" err="1"/>
                  <a:t>đạt</a:t>
                </a:r>
                <a:r>
                  <a:rPr lang="en-US" sz="2200" dirty="0"/>
                  <a:t> </a:t>
                </a:r>
                <a:r>
                  <a:rPr lang="en-US" sz="2200" dirty="0" err="1"/>
                  <a:t>được</a:t>
                </a:r>
                <a:r>
                  <a:rPr lang="en-US" sz="2200" dirty="0"/>
                  <a:t>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panose="02040503050406030204" pitchFamily="18" charset="0"/>
                          </a:rPr>
                          <m:t>𝑓</m:t>
                        </m:r>
                      </m:e>
                    </m:acc>
                    <m:r>
                      <a:rPr lang="en-US" sz="220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𝑓</m:t>
                    </m:r>
                  </m:oMath>
                </a14:m>
                <a:r>
                  <a:rPr lang="en-US" sz="2200" dirty="0"/>
                  <a:t>, ta </a:t>
                </a:r>
                <a:r>
                  <a:rPr lang="en-US" sz="2200" dirty="0" err="1"/>
                  <a:t>cần</a:t>
                </a:r>
                <a:r>
                  <a:rPr lang="en-US" sz="2200" dirty="0"/>
                  <a:t> </a:t>
                </a:r>
                <a:r>
                  <a:rPr lang="en-US" sz="2200" dirty="0" err="1"/>
                  <a:t>đạt</a:t>
                </a:r>
                <a:r>
                  <a:rPr lang="en-US" sz="2200" dirty="0"/>
                  <a:t> </a:t>
                </a:r>
                <a:r>
                  <a:rPr lang="en-US" sz="2200" dirty="0" err="1"/>
                  <a:t>được</a:t>
                </a:r>
                <a:r>
                  <a:rPr lang="en-US" sz="2200" dirty="0"/>
                  <a:t> 2 </a:t>
                </a:r>
                <a:r>
                  <a:rPr lang="en-US" sz="2200" dirty="0" err="1"/>
                  <a:t>mục</a:t>
                </a:r>
                <a:r>
                  <a:rPr lang="en-US" sz="2200" dirty="0"/>
                  <a:t> </a:t>
                </a:r>
                <a:r>
                  <a:rPr lang="en-US" sz="2200" dirty="0" err="1"/>
                  <a:t>tiêu</a:t>
                </a:r>
                <a:r>
                  <a:rPr lang="en-US" sz="2200" dirty="0"/>
                  <a:t>:</a:t>
                </a:r>
              </a:p>
              <a:p>
                <a:pPr marL="1092200" lvl="1" indent="-457200">
                  <a:lnSpc>
                    <a:spcPct val="120000"/>
                  </a:lnSpc>
                  <a:spcBef>
                    <a:spcPts val="0"/>
                  </a:spcBef>
                  <a:buFont typeface="+mj-lt"/>
                  <a:buAutoNum type="arabicPeriod"/>
                </a:pPr>
                <a:r>
                  <a:rPr lang="en-US" sz="2200" dirty="0"/>
                  <a:t>Sai </a:t>
                </a:r>
                <a:r>
                  <a:rPr lang="en-US" sz="2200" dirty="0" err="1"/>
                  <a:t>số</a:t>
                </a:r>
                <a:r>
                  <a:rPr lang="en-US" sz="2200" dirty="0"/>
                  <a:t> </a:t>
                </a:r>
                <a:r>
                  <a:rPr lang="en-US" sz="2200" dirty="0" err="1"/>
                  <a:t>trong</a:t>
                </a:r>
                <a:r>
                  <a:rPr lang="en-US" sz="2200" dirty="0"/>
                  <a:t> </a:t>
                </a:r>
                <a:r>
                  <a:rPr lang="en-US" sz="2200" dirty="0" err="1"/>
                  <a:t>mẫu</a:t>
                </a:r>
                <a:r>
                  <a:rPr lang="en-US" sz="2200" dirty="0"/>
                  <a:t> </a:t>
                </a:r>
                <a:r>
                  <a:rPr lang="en-US" sz="2200" dirty="0" err="1"/>
                  <a:t>nhỏ</a:t>
                </a:r>
                <a:r>
                  <a:rPr lang="en-US" sz="2200" dirty="0"/>
                  <a:t>: </a:t>
                </a:r>
                <a14:m>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𝐸</m:t>
                        </m:r>
                      </m:e>
                      <m:sub>
                        <m:r>
                          <a:rPr lang="en-US" sz="2200" i="1">
                            <a:latin typeface="Cambria Math" panose="02040503050406030204" pitchFamily="18" charset="0"/>
                            <a:ea typeface="Cambria Math" panose="02040503050406030204" pitchFamily="18" charset="0"/>
                          </a:rPr>
                          <m:t>𝑖𝑛</m:t>
                        </m:r>
                      </m:sub>
                    </m:sSub>
                    <m:r>
                      <a:rPr lang="en-US" sz="2200" i="1">
                        <a:latin typeface="Cambria Math" panose="02040503050406030204" pitchFamily="18" charset="0"/>
                        <a:ea typeface="Cambria Math" panose="02040503050406030204" pitchFamily="18" charset="0"/>
                      </a:rPr>
                      <m:t>(</m:t>
                    </m:r>
                    <m:acc>
                      <m:accPr>
                        <m:chr m:val="̂"/>
                        <m:ctrlPr>
                          <a:rPr lang="en-US" sz="2200" i="1">
                            <a:latin typeface="Cambria Math" panose="02040503050406030204" pitchFamily="18" charset="0"/>
                          </a:rPr>
                        </m:ctrlPr>
                      </m:accPr>
                      <m:e>
                        <m:r>
                          <a:rPr lang="en-US" sz="2200" i="1">
                            <a:latin typeface="Cambria Math" panose="02040503050406030204" pitchFamily="18" charset="0"/>
                          </a:rPr>
                          <m:t>𝑓</m:t>
                        </m:r>
                      </m:e>
                    </m:acc>
                    <m:r>
                      <a:rPr lang="en-US" sz="2200" i="1">
                        <a:latin typeface="Cambria Math" panose="02040503050406030204" pitchFamily="18" charset="0"/>
                      </a:rPr>
                      <m:t>)</m:t>
                    </m:r>
                    <m:r>
                      <a:rPr lang="en-US" sz="220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0</m:t>
                    </m:r>
                  </m:oMath>
                </a14:m>
                <a:endParaRPr lang="en-US" sz="2200" dirty="0"/>
              </a:p>
              <a:p>
                <a:pPr marL="1092200" lvl="1" indent="-457200">
                  <a:lnSpc>
                    <a:spcPct val="120000"/>
                  </a:lnSpc>
                  <a:spcBef>
                    <a:spcPts val="0"/>
                  </a:spcBef>
                  <a:buFont typeface="+mj-lt"/>
                  <a:buAutoNum type="arabicPeriod"/>
                </a:pPr>
                <a:r>
                  <a:rPr lang="en-US" sz="2200" dirty="0"/>
                  <a:t>Sai </a:t>
                </a:r>
                <a:r>
                  <a:rPr lang="en-US" sz="2200" dirty="0" err="1"/>
                  <a:t>số</a:t>
                </a:r>
                <a:r>
                  <a:rPr lang="en-US" sz="2200" dirty="0"/>
                  <a:t> </a:t>
                </a:r>
                <a:r>
                  <a:rPr lang="en-US" sz="2200" dirty="0" err="1"/>
                  <a:t>ngoài</a:t>
                </a:r>
                <a:r>
                  <a:rPr lang="en-US" sz="2200" dirty="0"/>
                  <a:t> </a:t>
                </a:r>
                <a:r>
                  <a:rPr lang="en-US" sz="2200" dirty="0" err="1"/>
                  <a:t>mẫu</a:t>
                </a:r>
                <a:r>
                  <a:rPr lang="en-US" sz="2200" dirty="0"/>
                  <a:t> </a:t>
                </a:r>
                <a:r>
                  <a:rPr lang="en-US" sz="2200" dirty="0" err="1"/>
                  <a:t>tương</a:t>
                </a:r>
                <a:r>
                  <a:rPr lang="en-US" sz="2200" dirty="0"/>
                  <a:t> </a:t>
                </a:r>
                <a:r>
                  <a:rPr lang="en-US" sz="2200" dirty="0" err="1"/>
                  <a:t>tự</a:t>
                </a:r>
                <a:r>
                  <a:rPr lang="en-US" sz="2200" dirty="0"/>
                  <a:t> </a:t>
                </a:r>
                <a:r>
                  <a:rPr lang="en-US" sz="2200" dirty="0" err="1"/>
                  <a:t>như</a:t>
                </a:r>
                <a:r>
                  <a:rPr lang="en-US" sz="2200" dirty="0"/>
                  <a:t> </a:t>
                </a:r>
                <a:r>
                  <a:rPr lang="en-US" sz="2200" dirty="0" err="1"/>
                  <a:t>sai</a:t>
                </a:r>
                <a:r>
                  <a:rPr lang="en-US" sz="2200" dirty="0"/>
                  <a:t> </a:t>
                </a:r>
                <a:r>
                  <a:rPr lang="en-US" sz="2200" dirty="0" err="1"/>
                  <a:t>số</a:t>
                </a:r>
                <a:r>
                  <a:rPr lang="en-US" sz="2200" dirty="0"/>
                  <a:t> </a:t>
                </a:r>
                <a:r>
                  <a:rPr lang="en-US" sz="2200" dirty="0" err="1"/>
                  <a:t>trong</a:t>
                </a:r>
                <a:r>
                  <a:rPr lang="en-US" sz="2200" dirty="0"/>
                  <a:t> </a:t>
                </a:r>
                <a:r>
                  <a:rPr lang="en-US" sz="2200" dirty="0" err="1"/>
                  <a:t>mẫu</a:t>
                </a:r>
                <a:r>
                  <a:rPr lang="en-US" sz="2200" dirty="0"/>
                  <a:t>: </a:t>
                </a:r>
                <a14:m>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𝑜𝑢𝑡</m:t>
                        </m:r>
                      </m:sub>
                    </m:sSub>
                    <m:r>
                      <a:rPr lang="en-US" sz="2200" i="1">
                        <a:latin typeface="Cambria Math" panose="02040503050406030204" pitchFamily="18" charset="0"/>
                        <a:ea typeface="Cambria Math" panose="02040503050406030204" pitchFamily="18" charset="0"/>
                      </a:rPr>
                      <m:t>(</m:t>
                    </m:r>
                    <m:acc>
                      <m:accPr>
                        <m:chr m:val="̂"/>
                        <m:ctrlPr>
                          <a:rPr lang="en-US" sz="2200" i="1">
                            <a:latin typeface="Cambria Math" panose="02040503050406030204" pitchFamily="18" charset="0"/>
                          </a:rPr>
                        </m:ctrlPr>
                      </m:accPr>
                      <m:e>
                        <m:r>
                          <a:rPr lang="en-US" sz="2200" i="1">
                            <a:latin typeface="Cambria Math" panose="02040503050406030204" pitchFamily="18" charset="0"/>
                          </a:rPr>
                          <m:t>𝑓</m:t>
                        </m:r>
                      </m:e>
                    </m:acc>
                    <m:r>
                      <a:rPr lang="en-US" sz="2200" i="1">
                        <a:latin typeface="Cambria Math" panose="02040503050406030204" pitchFamily="18" charset="0"/>
                      </a:rPr>
                      <m:t>)</m:t>
                    </m:r>
                    <m:r>
                      <a:rPr lang="en-US" sz="2200" i="1" smtClean="0">
                        <a:latin typeface="Cambria Math" panose="02040503050406030204" pitchFamily="18" charset="0"/>
                        <a:ea typeface="Cambria Math" panose="02040503050406030204" pitchFamily="18" charset="0"/>
                      </a:rPr>
                      <m:t>≈</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𝑖𝑛</m:t>
                        </m:r>
                      </m:sub>
                    </m:sSub>
                    <m:r>
                      <a:rPr lang="en-US" sz="2200" i="1">
                        <a:latin typeface="Cambria Math" panose="02040503050406030204" pitchFamily="18" charset="0"/>
                        <a:ea typeface="Cambria Math" panose="02040503050406030204" pitchFamily="18" charset="0"/>
                      </a:rPr>
                      <m:t>(</m:t>
                    </m:r>
                    <m:acc>
                      <m:accPr>
                        <m:chr m:val="̂"/>
                        <m:ctrlPr>
                          <a:rPr lang="en-US" sz="2200" i="1">
                            <a:latin typeface="Cambria Math" panose="02040503050406030204" pitchFamily="18" charset="0"/>
                          </a:rPr>
                        </m:ctrlPr>
                      </m:accPr>
                      <m:e>
                        <m:r>
                          <a:rPr lang="en-US" sz="2200" i="1">
                            <a:latin typeface="Cambria Math" panose="02040503050406030204" pitchFamily="18" charset="0"/>
                          </a:rPr>
                          <m:t>𝑓</m:t>
                        </m:r>
                      </m:e>
                    </m:acc>
                    <m:r>
                      <a:rPr lang="en-US" sz="2200" i="1">
                        <a:latin typeface="Cambria Math" panose="02040503050406030204" pitchFamily="18" charset="0"/>
                      </a:rPr>
                      <m:t>)</m:t>
                    </m:r>
                  </m:oMath>
                </a14:m>
                <a:endParaRPr lang="en-US" sz="2200" dirty="0"/>
              </a:p>
              <a:p>
                <a:pPr marL="520700" indent="-342900">
                  <a:lnSpc>
                    <a:spcPct val="120000"/>
                  </a:lnSpc>
                  <a:spcBef>
                    <a:spcPts val="0"/>
                  </a:spcBef>
                </a:pPr>
                <a:r>
                  <a:rPr lang="en-US" sz="2200" dirty="0" err="1"/>
                  <a:t>Khảo</a:t>
                </a:r>
                <a:r>
                  <a:rPr lang="en-US" sz="2200" dirty="0"/>
                  <a:t> </a:t>
                </a:r>
                <a:r>
                  <a:rPr lang="en-US" sz="2200" dirty="0" err="1"/>
                  <a:t>sát</a:t>
                </a:r>
                <a:r>
                  <a:rPr lang="en-US" sz="2200" dirty="0"/>
                  <a:t> </a:t>
                </a:r>
                <a:r>
                  <a:rPr lang="en-US" sz="2200" dirty="0" err="1"/>
                  <a:t>sai</a:t>
                </a:r>
                <a:r>
                  <a:rPr lang="en-US" sz="2200" dirty="0"/>
                  <a:t> </a:t>
                </a:r>
                <a:r>
                  <a:rPr lang="en-US" sz="2200" dirty="0" err="1"/>
                  <a:t>số</a:t>
                </a:r>
                <a:r>
                  <a:rPr lang="en-US" sz="2200" dirty="0"/>
                  <a:t> </a:t>
                </a:r>
                <a14:m>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𝐸</m:t>
                        </m:r>
                      </m:e>
                      <m:sub>
                        <m:r>
                          <a:rPr lang="en-US" sz="2200" i="1">
                            <a:latin typeface="Cambria Math" panose="02040503050406030204" pitchFamily="18" charset="0"/>
                            <a:ea typeface="Cambria Math" panose="02040503050406030204" pitchFamily="18" charset="0"/>
                          </a:rPr>
                          <m:t>𝑜𝑢𝑡</m:t>
                        </m:r>
                      </m:sub>
                    </m:sSub>
                    <m:r>
                      <a:rPr lang="en-US" sz="2200" i="1">
                        <a:latin typeface="Cambria Math" panose="02040503050406030204" pitchFamily="18" charset="0"/>
                        <a:ea typeface="Cambria Math" panose="02040503050406030204" pitchFamily="18" charset="0"/>
                      </a:rPr>
                      <m:t>(</m:t>
                    </m:r>
                    <m:acc>
                      <m:accPr>
                        <m:chr m:val="̂"/>
                        <m:ctrlPr>
                          <a:rPr lang="en-US" sz="2200" i="1">
                            <a:latin typeface="Cambria Math" panose="02040503050406030204" pitchFamily="18" charset="0"/>
                          </a:rPr>
                        </m:ctrlPr>
                      </m:accPr>
                      <m:e>
                        <m:r>
                          <a:rPr lang="en-US" sz="2200" i="1">
                            <a:latin typeface="Cambria Math" panose="02040503050406030204" pitchFamily="18" charset="0"/>
                          </a:rPr>
                          <m:t>𝑓</m:t>
                        </m:r>
                      </m:e>
                    </m:acc>
                    <m:r>
                      <a:rPr lang="en-US" sz="2200" i="1">
                        <a:latin typeface="Cambria Math" panose="02040503050406030204" pitchFamily="18" charset="0"/>
                      </a:rPr>
                      <m:t>) </m:t>
                    </m:r>
                  </m:oMath>
                </a14:m>
                <a:r>
                  <a:rPr lang="en-US" sz="2200" dirty="0"/>
                  <a:t> dưới </a:t>
                </a:r>
                <a:r>
                  <a:rPr lang="en-US" sz="2200" dirty="0" err="1"/>
                  <a:t>góc</a:t>
                </a:r>
                <a:r>
                  <a:rPr lang="en-US" sz="2200" dirty="0"/>
                  <a:t> </a:t>
                </a:r>
                <a:r>
                  <a:rPr lang="en-US" sz="2200" dirty="0" err="1"/>
                  <a:t>độ</a:t>
                </a:r>
                <a:r>
                  <a:rPr lang="en-US" sz="2200" dirty="0"/>
                  <a:t> </a:t>
                </a:r>
                <a:r>
                  <a:rPr lang="en-US" sz="2200" dirty="0" err="1"/>
                  <a:t>bài</a:t>
                </a:r>
                <a:r>
                  <a:rPr lang="en-US" sz="2200" dirty="0"/>
                  <a:t> </a:t>
                </a:r>
                <a:r>
                  <a:rPr lang="en-US" sz="2200" dirty="0" err="1"/>
                  <a:t>toán</a:t>
                </a:r>
                <a:r>
                  <a:rPr lang="en-US" sz="2200" dirty="0"/>
                  <a:t> </a:t>
                </a:r>
                <a:r>
                  <a:rPr lang="en-US" sz="2200" dirty="0" err="1"/>
                  <a:t>hồi</a:t>
                </a:r>
                <a:r>
                  <a:rPr lang="en-US" sz="2200" dirty="0"/>
                  <a:t> </a:t>
                </a:r>
                <a:r>
                  <a:rPr lang="en-US" sz="2200" dirty="0" err="1"/>
                  <a:t>quy</a:t>
                </a:r>
                <a:r>
                  <a:rPr lang="en-US" sz="2200" dirty="0"/>
                  <a:t> </a:t>
                </a:r>
                <a:r>
                  <a:rPr lang="en-US" sz="2200" dirty="0" err="1"/>
                  <a:t>với</a:t>
                </a:r>
                <a:r>
                  <a:rPr lang="en-US" sz="2200" dirty="0"/>
                  <a:t> </a:t>
                </a:r>
                <a:r>
                  <a:rPr lang="en-US" sz="2200" dirty="0">
                    <a:solidFill>
                      <a:srgbClr val="FF00FF"/>
                    </a:solidFill>
                  </a:rPr>
                  <a:t>Sai </a:t>
                </a:r>
                <a:r>
                  <a:rPr lang="en-US" sz="2200" dirty="0" err="1">
                    <a:solidFill>
                      <a:srgbClr val="FF00FF"/>
                    </a:solidFill>
                  </a:rPr>
                  <a:t>số</a:t>
                </a:r>
                <a:r>
                  <a:rPr lang="en-US" sz="2200" dirty="0">
                    <a:solidFill>
                      <a:srgbClr val="FF00FF"/>
                    </a:solidFill>
                  </a:rPr>
                  <a:t> </a:t>
                </a:r>
                <a:r>
                  <a:rPr lang="en-US" sz="2200" dirty="0" err="1">
                    <a:solidFill>
                      <a:srgbClr val="FF00FF"/>
                    </a:solidFill>
                  </a:rPr>
                  <a:t>bình</a:t>
                </a:r>
                <a:r>
                  <a:rPr lang="en-US" sz="2200" dirty="0">
                    <a:solidFill>
                      <a:srgbClr val="FF00FF"/>
                    </a:solidFill>
                  </a:rPr>
                  <a:t> </a:t>
                </a:r>
                <a:r>
                  <a:rPr lang="en-US" sz="2200" dirty="0" err="1">
                    <a:solidFill>
                      <a:srgbClr val="FF00FF"/>
                    </a:solidFill>
                  </a:rPr>
                  <a:t>phương</a:t>
                </a:r>
                <a:r>
                  <a:rPr lang="en-US" sz="2200" dirty="0">
                    <a:solidFill>
                      <a:srgbClr val="FF00FF"/>
                    </a:solidFill>
                  </a:rPr>
                  <a:t> </a:t>
                </a:r>
                <a:r>
                  <a:rPr lang="en-US" sz="2200" dirty="0" err="1">
                    <a:solidFill>
                      <a:srgbClr val="FF00FF"/>
                    </a:solidFill>
                  </a:rPr>
                  <a:t>trung</a:t>
                </a:r>
                <a:r>
                  <a:rPr lang="en-US" sz="2200" dirty="0">
                    <a:solidFill>
                      <a:srgbClr val="FF00FF"/>
                    </a:solidFill>
                  </a:rPr>
                  <a:t> </a:t>
                </a:r>
                <a:r>
                  <a:rPr lang="en-US" sz="2200" dirty="0" err="1">
                    <a:solidFill>
                      <a:srgbClr val="FF00FF"/>
                    </a:solidFill>
                  </a:rPr>
                  <a:t>bình</a:t>
                </a:r>
                <a:r>
                  <a:rPr lang="en-US" sz="2200" dirty="0">
                    <a:solidFill>
                      <a:srgbClr val="FF00FF"/>
                    </a:solidFill>
                  </a:rPr>
                  <a:t> (mean squared error – MSE)</a:t>
                </a:r>
                <a:r>
                  <a:rPr lang="en-US" sz="2200" dirty="0"/>
                  <a:t>.</a:t>
                </a:r>
              </a:p>
              <a:p>
                <a:pPr marL="520700" indent="-342900">
                  <a:lnSpc>
                    <a:spcPct val="114000"/>
                  </a:lnSpc>
                  <a:spcBef>
                    <a:spcPts val="0"/>
                  </a:spcBef>
                </a:pPr>
                <a:endParaRPr lang="en-US" sz="2400" dirty="0"/>
              </a:p>
            </p:txBody>
          </p:sp>
        </mc:Choice>
        <mc:Fallback xmlns="">
          <p:sp>
            <p:nvSpPr>
              <p:cNvPr id="374" name="Google Shape;374;p5"/>
              <p:cNvSpPr txBox="1">
                <a:spLocks noGrp="1" noRot="1" noChangeAspect="1" noMove="1" noResize="1" noEditPoints="1" noAdjustHandles="1" noChangeArrowheads="1" noChangeShapeType="1" noTextEdit="1"/>
              </p:cNvSpPr>
              <p:nvPr>
                <p:ph type="body" idx="1"/>
              </p:nvPr>
            </p:nvSpPr>
            <p:spPr>
              <a:xfrm>
                <a:off x="512953" y="877508"/>
                <a:ext cx="11419019" cy="5763924"/>
              </a:xfrm>
              <a:prstGeom prst="rect">
                <a:avLst/>
              </a:prstGeom>
              <a:blipFill>
                <a:blip r:embed="rId3"/>
                <a:stretch>
                  <a:fillRect t="-1058" r="-694"/>
                </a:stretch>
              </a:blipFill>
              <a:ln>
                <a:noFill/>
              </a:ln>
            </p:spPr>
            <p:txBody>
              <a:bodyPr/>
              <a:lstStyle/>
              <a:p>
                <a:r>
                  <a:rPr lang="en-US">
                    <a:noFill/>
                  </a:rPr>
                  <a:t> </a:t>
                </a:r>
              </a:p>
            </p:txBody>
          </p:sp>
        </mc:Fallback>
      </mc:AlternateContent>
      <p:sp>
        <p:nvSpPr>
          <p:cNvPr id="375" name="Google Shape;375;p5"/>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B8017F24-1C6E-BA8B-BFB8-6ADD6F95CE49}"/>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BA755D91-EA3F-0D31-022F-4FEE9439B99A}"/>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42E28A90-F930-92B3-4A79-6B27C882A4BB}"/>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14000"/>
                  </a:lnSpc>
                  <a:spcBef>
                    <a:spcPts val="0"/>
                  </a:spcBef>
                </a:pPr>
                <a:r>
                  <a:rPr lang="en-US" sz="2200" dirty="0">
                    <a:solidFill>
                      <a:schemeClr val="tx1"/>
                    </a:solidFill>
                  </a:rPr>
                  <a:t>Xét </a:t>
                </a:r>
                <a:r>
                  <a:rPr lang="en-US" sz="2200" dirty="0" err="1">
                    <a:solidFill>
                      <a:schemeClr val="tx1"/>
                    </a:solidFill>
                  </a:rPr>
                  <a:t>hàm</a:t>
                </a:r>
                <a:r>
                  <a:rPr lang="en-US" sz="2200" dirty="0">
                    <a:solidFill>
                      <a:schemeClr val="tx1"/>
                    </a:solidFill>
                  </a:rPr>
                  <a:t> </a:t>
                </a:r>
                <a:r>
                  <a:rPr lang="en-US" sz="2200" dirty="0" err="1">
                    <a:solidFill>
                      <a:schemeClr val="tx1"/>
                    </a:solidFill>
                  </a:rPr>
                  <a:t>đích</a:t>
                </a:r>
                <a:r>
                  <a:rPr lang="en-US" sz="2200" dirty="0">
                    <a:solidFill>
                      <a:schemeClr val="tx1"/>
                    </a:solidFill>
                  </a:rPr>
                  <a:t> </a:t>
                </a:r>
                <a:r>
                  <a:rPr lang="en-US" sz="2200" dirty="0" err="1">
                    <a:solidFill>
                      <a:schemeClr val="tx1"/>
                    </a:solidFill>
                  </a:rPr>
                  <a:t>không</a:t>
                </a:r>
                <a:r>
                  <a:rPr lang="en-US" sz="2200" dirty="0">
                    <a:solidFill>
                      <a:schemeClr val="tx1"/>
                    </a:solidFill>
                  </a:rPr>
                  <a:t> </a:t>
                </a:r>
                <a:r>
                  <a:rPr lang="en-US" sz="2200" dirty="0" err="1">
                    <a:solidFill>
                      <a:schemeClr val="tx1"/>
                    </a:solidFill>
                  </a:rPr>
                  <a:t>nhiễu</a:t>
                </a:r>
                <a:r>
                  <a:rPr lang="en-US" sz="2200" dirty="0">
                    <a:solidFill>
                      <a:schemeClr val="tx1"/>
                    </a:solidFill>
                  </a:rPr>
                  <a:t> (noiseless target function):</a:t>
                </a:r>
              </a:p>
              <a:p>
                <a:pPr marL="177800" indent="0">
                  <a:lnSpc>
                    <a:spcPct val="114000"/>
                  </a:lnSpc>
                  <a:spcBef>
                    <a:spcPts val="0"/>
                  </a:spcBef>
                  <a:buNone/>
                </a:pPr>
                <a14:m>
                  <m:oMathPara xmlns:m="http://schemas.openxmlformats.org/officeDocument/2006/math">
                    <m:oMathParaPr>
                      <m:jc m:val="centerGroup"/>
                    </m:oMathParaPr>
                    <m:oMath xmlns:m="http://schemas.openxmlformats.org/officeDocument/2006/math">
                      <m:r>
                        <a:rPr lang="en-US" sz="2200" b="0" i="1" smtClean="0">
                          <a:solidFill>
                            <a:schemeClr val="tx1"/>
                          </a:solidFill>
                          <a:latin typeface="Cambria Math" panose="02040503050406030204" pitchFamily="18" charset="0"/>
                        </a:rPr>
                        <m:t>𝑓</m:t>
                      </m:r>
                      <m:d>
                        <m:dPr>
                          <m:ctrlPr>
                            <a:rPr lang="en-US" sz="2200" b="0" i="1" smtClean="0">
                              <a:solidFill>
                                <a:schemeClr val="tx1"/>
                              </a:solidFill>
                              <a:latin typeface="Cambria Math" panose="02040503050406030204" pitchFamily="18" charset="0"/>
                            </a:rPr>
                          </m:ctrlPr>
                        </m:dPr>
                        <m:e>
                          <m:r>
                            <a:rPr lang="en-US" sz="2200" b="0" i="1" smtClean="0">
                              <a:solidFill>
                                <a:schemeClr val="tx1"/>
                              </a:solidFill>
                              <a:latin typeface="Cambria Math" panose="02040503050406030204" pitchFamily="18" charset="0"/>
                            </a:rPr>
                            <m:t>𝑥</m:t>
                          </m:r>
                        </m:e>
                      </m:d>
                      <m:r>
                        <a:rPr lang="en-US" sz="2200" b="0" i="1" smtClean="0">
                          <a:solidFill>
                            <a:schemeClr val="tx1"/>
                          </a:solidFill>
                          <a:latin typeface="Cambria Math" panose="02040503050406030204" pitchFamily="18" charset="0"/>
                        </a:rPr>
                        <m:t>=</m:t>
                      </m:r>
                      <m:func>
                        <m:funcPr>
                          <m:ctrlPr>
                            <a:rPr lang="en-US" sz="2200" b="0" i="1" smtClean="0">
                              <a:solidFill>
                                <a:schemeClr val="tx1"/>
                              </a:solidFill>
                              <a:latin typeface="Cambria Math" panose="02040503050406030204" pitchFamily="18" charset="0"/>
                            </a:rPr>
                          </m:ctrlPr>
                        </m:funcPr>
                        <m:fName>
                          <m:r>
                            <m:rPr>
                              <m:sty m:val="p"/>
                            </m:rPr>
                            <a:rPr lang="en-US" sz="2200" b="0" i="0" smtClean="0">
                              <a:solidFill>
                                <a:schemeClr val="tx1"/>
                              </a:solidFill>
                              <a:latin typeface="Cambria Math" panose="02040503050406030204" pitchFamily="18" charset="0"/>
                            </a:rPr>
                            <m:t>sin</m:t>
                          </m:r>
                        </m:fName>
                        <m:e>
                          <m:d>
                            <m:dPr>
                              <m:ctrlPr>
                                <a:rPr lang="en-US" sz="2200" b="0" i="1" smtClean="0">
                                  <a:solidFill>
                                    <a:schemeClr val="tx1"/>
                                  </a:solidFill>
                                  <a:latin typeface="Cambria Math" panose="02040503050406030204" pitchFamily="18" charset="0"/>
                                </a:rPr>
                              </m:ctrlPr>
                            </m:dPr>
                            <m:e>
                              <m:r>
                                <a:rPr lang="en-US" sz="2200" b="0" i="1" smtClean="0">
                                  <a:solidFill>
                                    <a:schemeClr val="tx1"/>
                                  </a:solidFill>
                                  <a:latin typeface="Cambria Math" panose="02040503050406030204" pitchFamily="18" charset="0"/>
                                  <a:ea typeface="Cambria Math" panose="02040503050406030204" pitchFamily="18" charset="0"/>
                                </a:rPr>
                                <m:t>𝜋</m:t>
                              </m:r>
                              <m:r>
                                <a:rPr lang="en-US" sz="2200" b="0" i="1" smtClean="0">
                                  <a:solidFill>
                                    <a:schemeClr val="tx1"/>
                                  </a:solidFill>
                                  <a:latin typeface="Cambria Math" panose="02040503050406030204" pitchFamily="18" charset="0"/>
                                  <a:ea typeface="Cambria Math" panose="02040503050406030204" pitchFamily="18" charset="0"/>
                                </a:rPr>
                                <m:t>𝑥</m:t>
                              </m:r>
                            </m:e>
                          </m:d>
                        </m:e>
                      </m:func>
                    </m:oMath>
                  </m:oMathPara>
                </a14:m>
                <a:endParaRPr lang="en-US" sz="2200" dirty="0">
                  <a:solidFill>
                    <a:schemeClr val="tx1"/>
                  </a:solidFill>
                </a:endParaRPr>
              </a:p>
              <a:p>
                <a:pPr marL="177800" indent="0">
                  <a:lnSpc>
                    <a:spcPct val="114000"/>
                  </a:lnSpc>
                  <a:spcBef>
                    <a:spcPts val="0"/>
                  </a:spcBef>
                  <a:buNone/>
                </a:pPr>
                <a:r>
                  <a:rPr lang="en-US" sz="2200" dirty="0" err="1">
                    <a:solidFill>
                      <a:schemeClr val="tx1"/>
                    </a:solidFill>
                  </a:rPr>
                  <a:t>với</a:t>
                </a:r>
                <a:r>
                  <a:rPr lang="en-US" sz="2200" dirty="0">
                    <a:solidFill>
                      <a:schemeClr val="tx1"/>
                    </a:solidFill>
                  </a:rPr>
                  <a:t> </a:t>
                </a:r>
                <a:r>
                  <a:rPr lang="en-US" sz="2200" dirty="0" err="1">
                    <a:solidFill>
                      <a:schemeClr val="tx1"/>
                    </a:solidFill>
                  </a:rPr>
                  <a:t>đặc</a:t>
                </a:r>
                <a:r>
                  <a:rPr lang="en-US" sz="2200" dirty="0">
                    <a:solidFill>
                      <a:schemeClr val="tx1"/>
                    </a:solidFill>
                  </a:rPr>
                  <a:t> </a:t>
                </a:r>
                <a:r>
                  <a:rPr lang="en-US" sz="2200" dirty="0" err="1">
                    <a:solidFill>
                      <a:schemeClr val="tx1"/>
                    </a:solidFill>
                  </a:rPr>
                  <a:t>trưng</a:t>
                </a:r>
                <a:r>
                  <a:rPr lang="en-US" sz="2200" dirty="0">
                    <a:solidFill>
                      <a:schemeClr val="tx1"/>
                    </a:solidFill>
                  </a:rPr>
                  <a:t> </a:t>
                </a:r>
                <a:r>
                  <a:rPr lang="en-US" sz="2200" dirty="0" err="1">
                    <a:solidFill>
                      <a:schemeClr val="tx1"/>
                    </a:solidFill>
                  </a:rPr>
                  <a:t>đầu</a:t>
                </a:r>
                <a:r>
                  <a:rPr lang="en-US" sz="2200" dirty="0">
                    <a:solidFill>
                      <a:schemeClr val="tx1"/>
                    </a:solidFill>
                  </a:rPr>
                  <a:t> </a:t>
                </a:r>
                <a:r>
                  <a:rPr lang="en-US" sz="2200" dirty="0" err="1">
                    <a:solidFill>
                      <a:schemeClr val="tx1"/>
                    </a:solidFill>
                  </a:rPr>
                  <a:t>vào</a:t>
                </a:r>
                <a:r>
                  <a:rPr lang="en-US" sz="2200" dirty="0">
                    <a:solidFill>
                      <a:schemeClr val="tx1"/>
                    </a:solidFill>
                  </a:rPr>
                  <a:t> </a:t>
                </a:r>
                <a:r>
                  <a:rPr lang="en-US" sz="2200" dirty="0" err="1">
                    <a:solidFill>
                      <a:schemeClr val="tx1"/>
                    </a:solidFill>
                  </a:rPr>
                  <a:t>là</a:t>
                </a:r>
                <a:r>
                  <a:rPr lang="en-US" sz="2200" dirty="0">
                    <a:solidFill>
                      <a:schemeClr val="tx1"/>
                    </a:solidFill>
                  </a:rPr>
                  <a:t> </a:t>
                </a:r>
                <a:r>
                  <a:rPr lang="en-US" sz="2200" dirty="0" err="1">
                    <a:solidFill>
                      <a:schemeClr val="tx1"/>
                    </a:solidFill>
                  </a:rPr>
                  <a:t>biến</a:t>
                </a:r>
                <a:r>
                  <a:rPr lang="en-US" sz="2200" dirty="0">
                    <a:solidFill>
                      <a:schemeClr val="tx1"/>
                    </a:solidFill>
                  </a:rPr>
                  <a:t> </a:t>
                </a:r>
                <a14:m>
                  <m:oMath xmlns:m="http://schemas.openxmlformats.org/officeDocument/2006/math">
                    <m:r>
                      <a:rPr lang="en-US" sz="2200" b="0" i="1" smtClean="0">
                        <a:solidFill>
                          <a:schemeClr val="tx1"/>
                        </a:solidFill>
                        <a:latin typeface="Cambria Math" panose="02040503050406030204" pitchFamily="18" charset="0"/>
                      </a:rPr>
                      <m:t>𝑥</m:t>
                    </m:r>
                    <m:r>
                      <a:rPr lang="en-US" sz="2200" b="0" i="1" smtClean="0">
                        <a:solidFill>
                          <a:schemeClr val="tx1"/>
                        </a:solidFill>
                        <a:latin typeface="Cambria Math" panose="02040503050406030204" pitchFamily="18" charset="0"/>
                        <a:ea typeface="Cambria Math" panose="02040503050406030204" pitchFamily="18" charset="0"/>
                      </a:rPr>
                      <m:t>∈[−1,1]</m:t>
                    </m:r>
                  </m:oMath>
                </a14:m>
                <a:r>
                  <a:rPr lang="en-US" sz="2200" dirty="0">
                    <a:solidFill>
                      <a:schemeClr val="tx1"/>
                    </a:solidFill>
                  </a:rPr>
                  <a:t>.</a:t>
                </a: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42E28A90-F930-92B3-4A79-6B27C882A4BB}"/>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t="-1587"/>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88574D9A-FD6B-7084-DE68-71CBC7E926E1}"/>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DCA38002-37B0-52FB-0DCD-9D7C5696BB1E}"/>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36</a:t>
            </a:fld>
            <a:endParaRPr/>
          </a:p>
        </p:txBody>
      </p:sp>
      <p:pic>
        <p:nvPicPr>
          <p:cNvPr id="3" name="Graphic 2">
            <a:extLst>
              <a:ext uri="{FF2B5EF4-FFF2-40B4-BE49-F238E27FC236}">
                <a16:creationId xmlns:a16="http://schemas.microsoft.com/office/drawing/2014/main" id="{A35B122F-5560-DFB2-1E7A-3D5D12390C6F}"/>
              </a:ext>
            </a:extLst>
          </p:cNvPr>
          <p:cNvPicPr>
            <a:picLocks noChangeAspect="1"/>
          </p:cNvPicPr>
          <p:nvPr/>
        </p:nvPicPr>
        <p:blipFill>
          <a:blip r:embed="rId4"/>
          <a:srcRect/>
          <a:stretch/>
        </p:blipFill>
        <p:spPr>
          <a:xfrm>
            <a:off x="3592611" y="2721684"/>
            <a:ext cx="5193125" cy="3207836"/>
          </a:xfrm>
          <a:prstGeom prst="rect">
            <a:avLst/>
          </a:prstGeom>
        </p:spPr>
      </p:pic>
    </p:spTree>
    <p:extLst>
      <p:ext uri="{BB962C8B-B14F-4D97-AF65-F5344CB8AC3E}">
        <p14:creationId xmlns:p14="http://schemas.microsoft.com/office/powerpoint/2010/main" val="2630991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E3C4709F-72AD-76C5-15F3-D8FCB73B5D0A}"/>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C7BE1F99-3EFB-AB92-84E0-E7141956797E}"/>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r>
              <a:rPr lang="en-US" dirty="0"/>
              <a:t> - Hai </a:t>
            </a:r>
            <a:r>
              <a:rPr lang="en-US" dirty="0" err="1"/>
              <a:t>giả</a:t>
            </a:r>
            <a:r>
              <a:rPr lang="en-US" dirty="0"/>
              <a:t> </a:t>
            </a:r>
            <a:r>
              <a:rPr lang="en-US" dirty="0" err="1"/>
              <a:t>thiết</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255D8A43-9C0A-63FD-479F-A6C43A42057E}"/>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r>
                  <a:rPr lang="en-US" sz="2200" dirty="0">
                    <a:solidFill>
                      <a:schemeClr val="tx1"/>
                    </a:solidFill>
                  </a:rPr>
                  <a:t>Cho </a:t>
                </a:r>
                <a:r>
                  <a:rPr lang="en-US" sz="2200" dirty="0" err="1">
                    <a:solidFill>
                      <a:schemeClr val="tx1"/>
                    </a:solidFill>
                  </a:rPr>
                  <a:t>một</a:t>
                </a:r>
                <a:r>
                  <a:rPr lang="en-US" sz="2200" dirty="0">
                    <a:solidFill>
                      <a:schemeClr val="tx1"/>
                    </a:solidFill>
                  </a:rPr>
                  <a:t> </a:t>
                </a:r>
                <a:r>
                  <a:rPr lang="en-US" sz="2200" dirty="0" err="1">
                    <a:solidFill>
                      <a:schemeClr val="tx1"/>
                    </a:solidFill>
                  </a:rPr>
                  <a:t>tập</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gồm</a:t>
                </a:r>
                <a:r>
                  <a:rPr lang="en-US" sz="2200" dirty="0">
                    <a:solidFill>
                      <a:schemeClr val="tx1"/>
                    </a:solidFill>
                  </a:rPr>
                  <a:t> </a:t>
                </a:r>
                <a14:m>
                  <m:oMath xmlns:m="http://schemas.openxmlformats.org/officeDocument/2006/math">
                    <m:r>
                      <a:rPr lang="en-US" sz="2200" b="0" i="1" smtClean="0">
                        <a:solidFill>
                          <a:schemeClr val="tx1"/>
                        </a:solidFill>
                        <a:latin typeface="Cambria Math" panose="02040503050406030204" pitchFamily="18" charset="0"/>
                      </a:rPr>
                      <m:t>𝑛</m:t>
                    </m:r>
                  </m:oMath>
                </a14:m>
                <a:r>
                  <a:rPr lang="en-US" sz="2200" dirty="0">
                    <a:solidFill>
                      <a:schemeClr val="tx1"/>
                    </a:solidFill>
                  </a:rPr>
                  <a:t> </a:t>
                </a:r>
                <a:r>
                  <a:rPr lang="en-US" sz="2200" dirty="0" err="1">
                    <a:solidFill>
                      <a:schemeClr val="tx1"/>
                    </a:solidFill>
                  </a:rPr>
                  <a:t>điểm</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ta </a:t>
                </a:r>
                <a:r>
                  <a:rPr lang="en-US" sz="2200" dirty="0" err="1">
                    <a:solidFill>
                      <a:schemeClr val="tx1"/>
                    </a:solidFill>
                  </a:rPr>
                  <a:t>sẽ</a:t>
                </a:r>
                <a:r>
                  <a:rPr lang="en-US" sz="2200" dirty="0">
                    <a:solidFill>
                      <a:schemeClr val="tx1"/>
                    </a:solidFill>
                  </a:rPr>
                  <a:t> </a:t>
                </a:r>
                <a:r>
                  <a:rPr lang="en-US" sz="2200" dirty="0" err="1">
                    <a:solidFill>
                      <a:schemeClr val="tx1"/>
                    </a:solidFill>
                  </a:rPr>
                  <a:t>huấn</a:t>
                </a:r>
                <a:r>
                  <a:rPr lang="en-US" sz="2200" dirty="0">
                    <a:solidFill>
                      <a:schemeClr val="tx1"/>
                    </a:solidFill>
                  </a:rPr>
                  <a:t> </a:t>
                </a:r>
                <a:r>
                  <a:rPr lang="en-US" sz="2200" dirty="0" err="1">
                    <a:solidFill>
                      <a:schemeClr val="tx1"/>
                    </a:solidFill>
                  </a:rPr>
                  <a:t>luyện</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sử</a:t>
                </a:r>
                <a:r>
                  <a:rPr lang="en-US" sz="2200" dirty="0">
                    <a:solidFill>
                      <a:schemeClr val="tx1"/>
                    </a:solidFill>
                  </a:rPr>
                  <a:t> </a:t>
                </a:r>
                <a:r>
                  <a:rPr lang="en-US" sz="2200" dirty="0" err="1">
                    <a:solidFill>
                      <a:schemeClr val="tx1"/>
                    </a:solidFill>
                  </a:rPr>
                  <a:t>dụng</a:t>
                </a:r>
                <a:r>
                  <a:rPr lang="en-US" sz="2200" dirty="0">
                    <a:solidFill>
                      <a:schemeClr val="tx1"/>
                    </a:solidFill>
                  </a:rPr>
                  <a:t> 2 </a:t>
                </a:r>
                <a:r>
                  <a:rPr lang="en-US" sz="2200" dirty="0" err="1">
                    <a:solidFill>
                      <a:schemeClr val="tx1"/>
                    </a:solidFill>
                  </a:rPr>
                  <a:t>không</a:t>
                </a:r>
                <a:r>
                  <a:rPr lang="en-US" sz="2200" dirty="0">
                    <a:solidFill>
                      <a:schemeClr val="tx1"/>
                    </a:solidFill>
                  </a:rPr>
                  <a:t> </a:t>
                </a:r>
                <a:r>
                  <a:rPr lang="en-US" sz="2200" dirty="0" err="1">
                    <a:solidFill>
                      <a:schemeClr val="tx1"/>
                    </a:solidFill>
                  </a:rPr>
                  <a:t>gian</a:t>
                </a:r>
                <a:r>
                  <a:rPr lang="en-US" sz="2200" dirty="0">
                    <a:solidFill>
                      <a:schemeClr val="tx1"/>
                    </a:solidFill>
                  </a:rPr>
                  <a:t> </a:t>
                </a:r>
                <a:r>
                  <a:rPr lang="en-US" sz="2200" dirty="0" err="1">
                    <a:solidFill>
                      <a:schemeClr val="tx1"/>
                    </a:solidFill>
                  </a:rPr>
                  <a:t>giả</a:t>
                </a:r>
                <a:r>
                  <a:rPr lang="en-US" sz="2200" dirty="0">
                    <a:solidFill>
                      <a:schemeClr val="tx1"/>
                    </a:solidFill>
                  </a:rPr>
                  <a:t> </a:t>
                </a:r>
                <a:r>
                  <a:rPr lang="en-US" sz="2200" dirty="0" err="1">
                    <a:solidFill>
                      <a:schemeClr val="tx1"/>
                    </a:solidFill>
                  </a:rPr>
                  <a:t>thiết</a:t>
                </a:r>
                <a:r>
                  <a:rPr lang="en-US" sz="2200" dirty="0">
                    <a:solidFill>
                      <a:schemeClr val="tx1"/>
                    </a:solidFill>
                  </a:rPr>
                  <a:t> </a:t>
                </a: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i="1" smtClean="0">
                            <a:solidFill>
                              <a:schemeClr val="tx1"/>
                            </a:solidFill>
                            <a:latin typeface="Cambria Math" panose="02040503050406030204" pitchFamily="18" charset="0"/>
                            <a:ea typeface="Cambria Math" panose="02040503050406030204" pitchFamily="18" charset="0"/>
                          </a:rPr>
                          <m:t>ℋ</m:t>
                        </m:r>
                      </m:e>
                      <m:sub>
                        <m:r>
                          <a:rPr lang="en-US" sz="2200" b="0" i="1" smtClean="0">
                            <a:solidFill>
                              <a:schemeClr val="tx1"/>
                            </a:solidFill>
                            <a:latin typeface="Cambria Math" panose="02040503050406030204" pitchFamily="18" charset="0"/>
                          </a:rPr>
                          <m:t>0</m:t>
                        </m:r>
                      </m:sub>
                    </m:sSub>
                  </m:oMath>
                </a14:m>
                <a:r>
                  <a:rPr lang="en-US" sz="2200" dirty="0">
                    <a:solidFill>
                      <a:schemeClr val="tx1"/>
                    </a:solidFill>
                  </a:rPr>
                  <a:t> và </a:t>
                </a: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ℋ</m:t>
                        </m:r>
                      </m:e>
                      <m:sub>
                        <m:r>
                          <a:rPr lang="en-US" sz="2200" b="0" i="1" smtClean="0">
                            <a:solidFill>
                              <a:schemeClr val="tx1"/>
                            </a:solidFill>
                            <a:latin typeface="Cambria Math" panose="02040503050406030204" pitchFamily="18" charset="0"/>
                          </a:rPr>
                          <m:t>1</m:t>
                        </m:r>
                      </m:sub>
                    </m:sSub>
                  </m:oMath>
                </a14:m>
                <a:r>
                  <a:rPr lang="en-US" sz="2200" dirty="0">
                    <a:solidFill>
                      <a:schemeClr val="tx1"/>
                    </a:solidFill>
                  </a:rPr>
                  <a:t> </a:t>
                </a:r>
                <a:r>
                  <a:rPr lang="en-US" sz="2200" dirty="0" err="1">
                    <a:solidFill>
                      <a:schemeClr val="tx1"/>
                    </a:solidFill>
                  </a:rPr>
                  <a:t>như</a:t>
                </a:r>
                <a:r>
                  <a:rPr lang="en-US" sz="2200" dirty="0">
                    <a:solidFill>
                      <a:schemeClr val="tx1"/>
                    </a:solidFill>
                  </a:rPr>
                  <a:t> </a:t>
                </a:r>
                <a:r>
                  <a:rPr lang="en-US" sz="2200" dirty="0" err="1">
                    <a:solidFill>
                      <a:schemeClr val="tx1"/>
                    </a:solidFill>
                  </a:rPr>
                  <a:t>sau</a:t>
                </a:r>
                <a:r>
                  <a:rPr lang="en-US" sz="2200" dirty="0">
                    <a:solidFill>
                      <a:schemeClr val="tx1"/>
                    </a:solidFill>
                  </a:rPr>
                  <a:t>:</a:t>
                </a:r>
              </a:p>
              <a:p>
                <a:pPr marL="520700" indent="-342900">
                  <a:lnSpc>
                    <a:spcPct val="150000"/>
                  </a:lnSpc>
                  <a:spcBef>
                    <a:spcPts val="0"/>
                  </a:spcBef>
                </a:pP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i="1" smtClean="0">
                            <a:solidFill>
                              <a:schemeClr val="tx1"/>
                            </a:solidFill>
                            <a:latin typeface="Cambria Math" panose="02040503050406030204" pitchFamily="18" charset="0"/>
                            <a:ea typeface="Cambria Math" panose="02040503050406030204" pitchFamily="18" charset="0"/>
                          </a:rPr>
                          <m:t>ℋ</m:t>
                        </m:r>
                      </m:e>
                      <m:sub>
                        <m:r>
                          <a:rPr lang="en-US" sz="2200" b="0" i="1" smtClean="0">
                            <a:solidFill>
                              <a:schemeClr val="tx1"/>
                            </a:solidFill>
                            <a:latin typeface="Cambria Math" panose="02040503050406030204" pitchFamily="18" charset="0"/>
                          </a:rPr>
                          <m:t>0</m:t>
                        </m:r>
                      </m:sub>
                    </m:sSub>
                  </m:oMath>
                </a14:m>
                <a:r>
                  <a:rPr lang="en-US" sz="2200" dirty="0">
                    <a:solidFill>
                      <a:schemeClr val="tx1"/>
                    </a:solidFill>
                  </a:rPr>
                  <a:t>: </a:t>
                </a:r>
                <a:r>
                  <a:rPr lang="en-US" sz="2200" dirty="0" err="1">
                    <a:solidFill>
                      <a:schemeClr val="tx1"/>
                    </a:solidFill>
                  </a:rPr>
                  <a:t>tập</a:t>
                </a:r>
                <a:r>
                  <a:rPr lang="en-US" sz="2200" dirty="0">
                    <a:solidFill>
                      <a:schemeClr val="tx1"/>
                    </a:solidFill>
                  </a:rPr>
                  <a:t> </a:t>
                </a:r>
                <a:r>
                  <a:rPr lang="en-US" sz="2200" dirty="0" err="1">
                    <a:solidFill>
                      <a:schemeClr val="tx1"/>
                    </a:solidFill>
                  </a:rPr>
                  <a:t>hợp</a:t>
                </a:r>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đường</a:t>
                </a:r>
                <a:r>
                  <a:rPr lang="en-US" sz="2200" dirty="0">
                    <a:solidFill>
                      <a:schemeClr val="tx1"/>
                    </a:solidFill>
                  </a:rPr>
                  <a:t> </a:t>
                </a:r>
                <a:r>
                  <a:rPr lang="en-US" sz="2200" dirty="0" err="1">
                    <a:solidFill>
                      <a:schemeClr val="tx1"/>
                    </a:solidFill>
                  </a:rPr>
                  <a:t>thẳng</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dạng</a:t>
                </a:r>
                <a:r>
                  <a:rPr lang="en-US" sz="2200" dirty="0">
                    <a:solidFill>
                      <a:schemeClr val="tx1"/>
                    </a:solidFill>
                  </a:rPr>
                  <a:t> </a:t>
                </a:r>
                <a14:m>
                  <m:oMath xmlns:m="http://schemas.openxmlformats.org/officeDocument/2006/math">
                    <m:r>
                      <a:rPr lang="en-US" sz="2200" b="0" i="1" smtClean="0">
                        <a:solidFill>
                          <a:schemeClr val="tx1"/>
                        </a:solidFill>
                        <a:latin typeface="Cambria Math" panose="02040503050406030204" pitchFamily="18" charset="0"/>
                      </a:rPr>
                      <m:t>h</m:t>
                    </m:r>
                    <m:d>
                      <m:dPr>
                        <m:ctrlPr>
                          <a:rPr lang="en-US" sz="2200" b="0" i="1" smtClean="0">
                            <a:solidFill>
                              <a:schemeClr val="tx1"/>
                            </a:solidFill>
                            <a:latin typeface="Cambria Math" panose="02040503050406030204" pitchFamily="18" charset="0"/>
                          </a:rPr>
                        </m:ctrlPr>
                      </m:dPr>
                      <m:e>
                        <m:r>
                          <a:rPr lang="en-US" sz="2200" b="0" i="1" smtClean="0">
                            <a:solidFill>
                              <a:schemeClr val="tx1"/>
                            </a:solidFill>
                            <a:latin typeface="Cambria Math" panose="02040503050406030204" pitchFamily="18" charset="0"/>
                          </a:rPr>
                          <m:t>𝑥</m:t>
                        </m:r>
                      </m:e>
                    </m:d>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𝑏</m:t>
                    </m:r>
                  </m:oMath>
                </a14:m>
                <a:endParaRPr lang="en-US" sz="2200" dirty="0">
                  <a:solidFill>
                    <a:schemeClr val="tx1"/>
                  </a:solidFill>
                </a:endParaRPr>
              </a:p>
              <a:p>
                <a:pPr marL="520700" indent="-342900">
                  <a:lnSpc>
                    <a:spcPct val="150000"/>
                  </a:lnSpc>
                  <a:spcBef>
                    <a:spcPts val="0"/>
                  </a:spcBef>
                </a:pP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i="1" smtClean="0">
                            <a:solidFill>
                              <a:schemeClr val="tx1"/>
                            </a:solidFill>
                            <a:latin typeface="Cambria Math" panose="02040503050406030204" pitchFamily="18" charset="0"/>
                            <a:ea typeface="Cambria Math" panose="02040503050406030204" pitchFamily="18" charset="0"/>
                          </a:rPr>
                          <m:t>ℋ</m:t>
                        </m:r>
                      </m:e>
                      <m:sub>
                        <m:r>
                          <a:rPr lang="en-US" sz="2200" b="0" i="1" smtClean="0">
                            <a:solidFill>
                              <a:schemeClr val="tx1"/>
                            </a:solidFill>
                            <a:latin typeface="Cambria Math" panose="02040503050406030204" pitchFamily="18" charset="0"/>
                          </a:rPr>
                          <m:t>1</m:t>
                        </m:r>
                      </m:sub>
                    </m:sSub>
                  </m:oMath>
                </a14:m>
                <a:r>
                  <a:rPr lang="en-US" sz="2200" dirty="0">
                    <a:solidFill>
                      <a:schemeClr val="tx1"/>
                    </a:solidFill>
                  </a:rPr>
                  <a:t>: </a:t>
                </a:r>
                <a:r>
                  <a:rPr lang="en-US" sz="2200" dirty="0" err="1">
                    <a:solidFill>
                      <a:schemeClr val="tx1"/>
                    </a:solidFill>
                  </a:rPr>
                  <a:t>tập</a:t>
                </a:r>
                <a:r>
                  <a:rPr lang="en-US" sz="2200" dirty="0">
                    <a:solidFill>
                      <a:schemeClr val="tx1"/>
                    </a:solidFill>
                  </a:rPr>
                  <a:t> </a:t>
                </a:r>
                <a:r>
                  <a:rPr lang="en-US" sz="2200" dirty="0" err="1">
                    <a:solidFill>
                      <a:schemeClr val="tx1"/>
                    </a:solidFill>
                  </a:rPr>
                  <a:t>hợp</a:t>
                </a:r>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đường</a:t>
                </a:r>
                <a:r>
                  <a:rPr lang="en-US" sz="2200" dirty="0">
                    <a:solidFill>
                      <a:schemeClr val="tx1"/>
                    </a:solidFill>
                  </a:rPr>
                  <a:t> </a:t>
                </a:r>
                <a:r>
                  <a:rPr lang="en-US" sz="2200" dirty="0" err="1">
                    <a:solidFill>
                      <a:schemeClr val="tx1"/>
                    </a:solidFill>
                  </a:rPr>
                  <a:t>thẳng</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dạng</a:t>
                </a:r>
                <a:r>
                  <a:rPr lang="en-US" sz="2200" dirty="0">
                    <a:solidFill>
                      <a:schemeClr val="tx1"/>
                    </a:solidFill>
                  </a:rPr>
                  <a:t> </a:t>
                </a:r>
                <a14:m>
                  <m:oMath xmlns:m="http://schemas.openxmlformats.org/officeDocument/2006/math">
                    <m:r>
                      <a:rPr lang="en-US" sz="2200" b="0" i="1" smtClean="0">
                        <a:solidFill>
                          <a:schemeClr val="tx1"/>
                        </a:solidFill>
                        <a:latin typeface="Cambria Math" panose="02040503050406030204" pitchFamily="18" charset="0"/>
                      </a:rPr>
                      <m:t>h</m:t>
                    </m:r>
                    <m:d>
                      <m:dPr>
                        <m:ctrlPr>
                          <a:rPr lang="en-US" sz="2200" b="0" i="1" smtClean="0">
                            <a:solidFill>
                              <a:schemeClr val="tx1"/>
                            </a:solidFill>
                            <a:latin typeface="Cambria Math" panose="02040503050406030204" pitchFamily="18" charset="0"/>
                          </a:rPr>
                        </m:ctrlPr>
                      </m:dPr>
                      <m:e>
                        <m:r>
                          <a:rPr lang="en-US" sz="2200" b="0" i="1" smtClean="0">
                            <a:solidFill>
                              <a:schemeClr val="tx1"/>
                            </a:solidFill>
                            <a:latin typeface="Cambria Math" panose="02040503050406030204" pitchFamily="18" charset="0"/>
                          </a:rPr>
                          <m:t>𝑥</m:t>
                        </m:r>
                      </m:e>
                    </m:d>
                    <m:r>
                      <a:rPr lang="en-US" sz="2200" b="0" i="1" smtClean="0">
                        <a:solidFill>
                          <a:schemeClr val="tx1"/>
                        </a:solidFill>
                        <a:latin typeface="Cambria Math" panose="02040503050406030204" pitchFamily="18" charset="0"/>
                      </a:rPr>
                      <m:t>=</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𝑏</m:t>
                        </m:r>
                      </m:e>
                      <m:sub>
                        <m:r>
                          <a:rPr lang="en-US" sz="2200" b="0" i="1" smtClean="0">
                            <a:solidFill>
                              <a:schemeClr val="tx1"/>
                            </a:solidFill>
                            <a:latin typeface="Cambria Math" panose="02040503050406030204" pitchFamily="18" charset="0"/>
                          </a:rPr>
                          <m:t>0</m:t>
                        </m:r>
                      </m:sub>
                    </m:sSub>
                    <m:r>
                      <a:rPr lang="en-US" sz="2200" b="0" i="1" smtClean="0">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𝑏</m:t>
                        </m:r>
                      </m:e>
                      <m:sub>
                        <m:r>
                          <a:rPr lang="en-US" sz="2200" b="0" i="1" smtClean="0">
                            <a:solidFill>
                              <a:schemeClr val="tx1"/>
                            </a:solidFill>
                            <a:latin typeface="Cambria Math" panose="02040503050406030204" pitchFamily="18" charset="0"/>
                          </a:rPr>
                          <m:t>1</m:t>
                        </m:r>
                      </m:sub>
                    </m:sSub>
                    <m:r>
                      <a:rPr lang="en-US" sz="2200" b="0" i="1" smtClean="0">
                        <a:solidFill>
                          <a:schemeClr val="tx1"/>
                        </a:solidFill>
                        <a:latin typeface="Cambria Math" panose="02040503050406030204" pitchFamily="18" charset="0"/>
                      </a:rPr>
                      <m:t>𝑥</m:t>
                    </m:r>
                  </m:oMath>
                </a14:m>
                <a:endParaRPr lang="en-US" sz="2200" dirty="0">
                  <a:solidFill>
                    <a:schemeClr val="tx1"/>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255D8A43-9C0A-63FD-479F-A6C43A42057E}"/>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r="-68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D8E9EB43-4525-BE73-DE10-EF31E60DEA61}"/>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A60AAE26-4FCF-7CC7-0395-9B02BD3ABC75}"/>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37</a:t>
            </a:fld>
            <a:endParaRPr/>
          </a:p>
        </p:txBody>
      </p:sp>
      <p:pic>
        <p:nvPicPr>
          <p:cNvPr id="3" name="Graphic 2">
            <a:extLst>
              <a:ext uri="{FF2B5EF4-FFF2-40B4-BE49-F238E27FC236}">
                <a16:creationId xmlns:a16="http://schemas.microsoft.com/office/drawing/2014/main" id="{AC027F3A-864C-88B1-F179-8FCAA2E3B154}"/>
              </a:ext>
            </a:extLst>
          </p:cNvPr>
          <p:cNvPicPr>
            <a:picLocks noChangeAspect="1"/>
          </p:cNvPicPr>
          <p:nvPr/>
        </p:nvPicPr>
        <p:blipFill>
          <a:blip r:embed="rId4"/>
          <a:srcRect/>
          <a:stretch/>
        </p:blipFill>
        <p:spPr>
          <a:xfrm>
            <a:off x="3592611" y="3402044"/>
            <a:ext cx="5193125" cy="3205131"/>
          </a:xfrm>
          <a:prstGeom prst="rect">
            <a:avLst/>
          </a:prstGeom>
        </p:spPr>
      </p:pic>
    </p:spTree>
    <p:extLst>
      <p:ext uri="{BB962C8B-B14F-4D97-AF65-F5344CB8AC3E}">
        <p14:creationId xmlns:p14="http://schemas.microsoft.com/office/powerpoint/2010/main" val="1066199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55CC295F-DF37-3F85-9B5A-C7D7F7DD7E78}"/>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D13DBB5A-7145-FC88-81BC-6F590BC0F822}"/>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r>
              <a:rPr lang="en-US" dirty="0"/>
              <a:t> - </a:t>
            </a:r>
            <a:r>
              <a:rPr lang="en-US" dirty="0" err="1"/>
              <a:t>Học</a:t>
            </a:r>
            <a:r>
              <a:rPr lang="en-US" dirty="0"/>
              <a:t> </a:t>
            </a:r>
            <a:r>
              <a:rPr lang="en-US" dirty="0" err="1"/>
              <a:t>từ</a:t>
            </a:r>
            <a:r>
              <a:rPr lang="en-US" dirty="0"/>
              <a:t> </a:t>
            </a:r>
            <a:r>
              <a:rPr lang="en-US" dirty="0" err="1"/>
              <a:t>hai</a:t>
            </a:r>
            <a:r>
              <a:rPr lang="en-US" dirty="0"/>
              <a:t> </a:t>
            </a:r>
            <a:r>
              <a:rPr lang="en-US" dirty="0" err="1"/>
              <a:t>điểm</a:t>
            </a:r>
            <a:r>
              <a:rPr lang="en-US" dirty="0"/>
              <a:t> </a:t>
            </a:r>
            <a:r>
              <a:rPr lang="en-US" dirty="0" err="1"/>
              <a:t>dữ</a:t>
            </a:r>
            <a:r>
              <a:rPr lang="en-US" dirty="0"/>
              <a:t> </a:t>
            </a:r>
            <a:r>
              <a:rPr lang="en-US" dirty="0" err="1"/>
              <a:t>liệu</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264B72FB-ECE3-D40C-9285-F114785F50E2}"/>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r>
                  <a:rPr lang="en-US" sz="2200" dirty="0">
                    <a:solidFill>
                      <a:schemeClr val="tx1"/>
                    </a:solidFill>
                  </a:rPr>
                  <a:t>Giả </a:t>
                </a:r>
                <a:r>
                  <a:rPr lang="en-US" sz="2200" dirty="0" err="1">
                    <a:solidFill>
                      <a:schemeClr val="tx1"/>
                    </a:solidFill>
                  </a:rPr>
                  <a:t>sử</a:t>
                </a:r>
                <a:r>
                  <a:rPr lang="en-US" sz="2200" dirty="0">
                    <a:solidFill>
                      <a:schemeClr val="tx1"/>
                    </a:solidFill>
                  </a:rPr>
                  <a:t> ta </a:t>
                </a:r>
                <a:r>
                  <a:rPr lang="en-US" sz="2200" dirty="0" err="1">
                    <a:solidFill>
                      <a:schemeClr val="tx1"/>
                    </a:solidFill>
                  </a:rPr>
                  <a:t>có</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chemeClr val="tx1"/>
                    </a:solidFill>
                  </a:rPr>
                  <a:t>tập</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kích</a:t>
                </a:r>
                <a:r>
                  <a:rPr lang="en-US" sz="2200" dirty="0">
                    <a:solidFill>
                      <a:schemeClr val="tx1"/>
                    </a:solidFill>
                  </a:rPr>
                  <a:t> </a:t>
                </a:r>
                <a:r>
                  <a:rPr lang="en-US" sz="2200" dirty="0" err="1">
                    <a:solidFill>
                      <a:schemeClr val="tx1"/>
                    </a:solidFill>
                  </a:rPr>
                  <a:t>thước</a:t>
                </a:r>
                <a:r>
                  <a:rPr lang="en-US" sz="2200" dirty="0">
                    <a:solidFill>
                      <a:schemeClr val="tx1"/>
                    </a:solidFill>
                  </a:rPr>
                  <a:t> </a:t>
                </a:r>
                <a14:m>
                  <m:oMath xmlns:m="http://schemas.openxmlformats.org/officeDocument/2006/math">
                    <m:r>
                      <a:rPr lang="en-US" sz="2200" b="0" i="1" smtClean="0">
                        <a:solidFill>
                          <a:schemeClr val="tx1"/>
                        </a:solidFill>
                        <a:latin typeface="Cambria Math" panose="02040503050406030204" pitchFamily="18" charset="0"/>
                      </a:rPr>
                      <m:t>𝑛</m:t>
                    </m:r>
                    <m:r>
                      <a:rPr lang="en-US" sz="2200" b="0" i="1" smtClean="0">
                        <a:solidFill>
                          <a:schemeClr val="tx1"/>
                        </a:solidFill>
                        <a:latin typeface="Cambria Math" panose="02040503050406030204" pitchFamily="18" charset="0"/>
                      </a:rPr>
                      <m:t>=2</m:t>
                    </m:r>
                    <m:r>
                      <a:rPr lang="en-US" sz="2200" b="0" i="0" smtClean="0">
                        <a:solidFill>
                          <a:schemeClr val="tx1"/>
                        </a:solidFill>
                        <a:latin typeface="Cambria Math" panose="02040503050406030204" pitchFamily="18" charset="0"/>
                      </a:rPr>
                      <m:t>,</m:t>
                    </m:r>
                  </m:oMath>
                </a14:m>
                <a:r>
                  <a:rPr lang="en-US" sz="2200" dirty="0">
                    <a:solidFill>
                      <a:schemeClr val="tx1"/>
                    </a:solidFill>
                  </a:rPr>
                  <a:t> </a:t>
                </a:r>
                <a14:m>
                  <m:oMath xmlns:m="http://schemas.openxmlformats.org/officeDocument/2006/math">
                    <m:r>
                      <a:rPr lang="en-US" sz="2200" b="0" i="1" dirty="0" smtClean="0">
                        <a:solidFill>
                          <a:schemeClr val="tx1"/>
                        </a:solidFill>
                        <a:latin typeface="Cambria Math" panose="02040503050406030204" pitchFamily="18" charset="0"/>
                      </a:rPr>
                      <m:t>𝐷</m:t>
                    </m:r>
                    <m:r>
                      <a:rPr lang="en-US" sz="2200" b="0" i="1" dirty="0" smtClean="0">
                        <a:solidFill>
                          <a:schemeClr val="tx1"/>
                        </a:solidFill>
                        <a:latin typeface="Cambria Math" panose="02040503050406030204" pitchFamily="18" charset="0"/>
                      </a:rPr>
                      <m:t>=</m:t>
                    </m:r>
                    <m:d>
                      <m:dPr>
                        <m:begChr m:val="{"/>
                        <m:endChr m:val="}"/>
                        <m:ctrlPr>
                          <a:rPr lang="en-US" sz="2200" b="0" i="1" dirty="0" smtClean="0">
                            <a:solidFill>
                              <a:schemeClr val="tx1"/>
                            </a:solidFill>
                            <a:latin typeface="Cambria Math" panose="02040503050406030204" pitchFamily="18" charset="0"/>
                          </a:rPr>
                        </m:ctrlPr>
                      </m:dPr>
                      <m:e>
                        <m:d>
                          <m:dPr>
                            <m:ctrlPr>
                              <a:rPr lang="en-US" sz="2200" b="0" i="1" dirty="0" smtClean="0">
                                <a:solidFill>
                                  <a:schemeClr val="tx1"/>
                                </a:solidFill>
                                <a:latin typeface="Cambria Math" panose="02040503050406030204" pitchFamily="18" charset="0"/>
                              </a:rPr>
                            </m:ctrlPr>
                          </m:dPr>
                          <m:e>
                            <m:sSub>
                              <m:sSubPr>
                                <m:ctrlPr>
                                  <a:rPr lang="en-US" sz="2200" b="0" i="1" dirty="0" smtClean="0">
                                    <a:solidFill>
                                      <a:schemeClr val="tx1"/>
                                    </a:solidFill>
                                    <a:latin typeface="Cambria Math" panose="02040503050406030204" pitchFamily="18" charset="0"/>
                                  </a:rPr>
                                </m:ctrlPr>
                              </m:sSubPr>
                              <m:e>
                                <m:r>
                                  <a:rPr lang="en-US" sz="2200" b="0" i="1" dirty="0" smtClean="0">
                                    <a:solidFill>
                                      <a:schemeClr val="tx1"/>
                                    </a:solidFill>
                                    <a:latin typeface="Cambria Math" panose="02040503050406030204" pitchFamily="18" charset="0"/>
                                  </a:rPr>
                                  <m:t>𝑥</m:t>
                                </m:r>
                              </m:e>
                              <m:sub>
                                <m:r>
                                  <a:rPr lang="en-US" sz="2200" b="0" i="1" dirty="0" smtClean="0">
                                    <a:solidFill>
                                      <a:schemeClr val="tx1"/>
                                    </a:solidFill>
                                    <a:latin typeface="Cambria Math" panose="02040503050406030204" pitchFamily="18" charset="0"/>
                                  </a:rPr>
                                  <m:t>1</m:t>
                                </m:r>
                              </m:sub>
                            </m:sSub>
                            <m:r>
                              <a:rPr lang="en-US" sz="2200" b="0" i="1" dirty="0" smtClean="0">
                                <a:solidFill>
                                  <a:schemeClr val="tx1"/>
                                </a:solidFill>
                                <a:latin typeface="Cambria Math" panose="02040503050406030204" pitchFamily="18" charset="0"/>
                              </a:rPr>
                              <m:t>,</m:t>
                            </m:r>
                            <m:sSub>
                              <m:sSubPr>
                                <m:ctrlPr>
                                  <a:rPr lang="en-US" sz="2200" i="1" dirty="0">
                                    <a:solidFill>
                                      <a:schemeClr val="tx1"/>
                                    </a:solidFill>
                                    <a:latin typeface="Cambria Math" panose="02040503050406030204" pitchFamily="18" charset="0"/>
                                  </a:rPr>
                                </m:ctrlPr>
                              </m:sSubPr>
                              <m:e>
                                <m:r>
                                  <a:rPr lang="en-US" sz="2200" b="0" i="1" dirty="0" smtClean="0">
                                    <a:solidFill>
                                      <a:schemeClr val="tx1"/>
                                    </a:solidFill>
                                    <a:latin typeface="Cambria Math" panose="02040503050406030204" pitchFamily="18" charset="0"/>
                                  </a:rPr>
                                  <m:t>𝑦</m:t>
                                </m:r>
                              </m:e>
                              <m:sub>
                                <m:r>
                                  <a:rPr lang="en-US" sz="2200" i="1" dirty="0">
                                    <a:solidFill>
                                      <a:schemeClr val="tx1"/>
                                    </a:solidFill>
                                    <a:latin typeface="Cambria Math" panose="02040503050406030204" pitchFamily="18" charset="0"/>
                                  </a:rPr>
                                  <m:t>1</m:t>
                                </m:r>
                              </m:sub>
                            </m:sSub>
                          </m:e>
                        </m:d>
                        <m:r>
                          <a:rPr lang="en-US" sz="2200" b="0" i="1" dirty="0" smtClean="0">
                            <a:solidFill>
                              <a:schemeClr val="tx1"/>
                            </a:solidFill>
                            <a:latin typeface="Cambria Math" panose="02040503050406030204" pitchFamily="18" charset="0"/>
                          </a:rPr>
                          <m:t>,</m:t>
                        </m:r>
                        <m:d>
                          <m:dPr>
                            <m:ctrlPr>
                              <a:rPr lang="en-US" sz="2200" i="1" dirty="0">
                                <a:solidFill>
                                  <a:schemeClr val="tx1"/>
                                </a:solidFill>
                                <a:latin typeface="Cambria Math" panose="02040503050406030204" pitchFamily="18" charset="0"/>
                              </a:rPr>
                            </m:ctrlPr>
                          </m:dPr>
                          <m:e>
                            <m:sSub>
                              <m:sSubPr>
                                <m:ctrlPr>
                                  <a:rPr lang="en-US" sz="2200" i="1" dirty="0">
                                    <a:solidFill>
                                      <a:schemeClr val="tx1"/>
                                    </a:solidFill>
                                    <a:latin typeface="Cambria Math" panose="02040503050406030204" pitchFamily="18" charset="0"/>
                                  </a:rPr>
                                </m:ctrlPr>
                              </m:sSubPr>
                              <m:e>
                                <m:r>
                                  <a:rPr lang="en-US" sz="2200" i="1" dirty="0">
                                    <a:solidFill>
                                      <a:schemeClr val="tx1"/>
                                    </a:solidFill>
                                    <a:latin typeface="Cambria Math" panose="02040503050406030204" pitchFamily="18" charset="0"/>
                                  </a:rPr>
                                  <m:t>𝑥</m:t>
                                </m:r>
                              </m:e>
                              <m:sub>
                                <m:r>
                                  <a:rPr lang="en-US" sz="2200" b="0" i="1" dirty="0" smtClean="0">
                                    <a:solidFill>
                                      <a:schemeClr val="tx1"/>
                                    </a:solidFill>
                                    <a:latin typeface="Cambria Math" panose="02040503050406030204" pitchFamily="18" charset="0"/>
                                  </a:rPr>
                                  <m:t>2</m:t>
                                </m:r>
                              </m:sub>
                            </m:sSub>
                            <m:r>
                              <a:rPr lang="en-US" sz="2200" i="1" dirty="0">
                                <a:solidFill>
                                  <a:schemeClr val="tx1"/>
                                </a:solidFill>
                                <a:latin typeface="Cambria Math" panose="02040503050406030204" pitchFamily="18" charset="0"/>
                              </a:rPr>
                              <m:t>,</m:t>
                            </m:r>
                            <m:sSub>
                              <m:sSubPr>
                                <m:ctrlPr>
                                  <a:rPr lang="en-US" sz="2200" i="1" dirty="0">
                                    <a:solidFill>
                                      <a:schemeClr val="tx1"/>
                                    </a:solidFill>
                                    <a:latin typeface="Cambria Math" panose="02040503050406030204" pitchFamily="18" charset="0"/>
                                  </a:rPr>
                                </m:ctrlPr>
                              </m:sSubPr>
                              <m:e>
                                <m:r>
                                  <a:rPr lang="en-US" sz="2200" i="1" dirty="0">
                                    <a:solidFill>
                                      <a:schemeClr val="tx1"/>
                                    </a:solidFill>
                                    <a:latin typeface="Cambria Math" panose="02040503050406030204" pitchFamily="18" charset="0"/>
                                  </a:rPr>
                                  <m:t>𝑦</m:t>
                                </m:r>
                              </m:e>
                              <m:sub>
                                <m:r>
                                  <a:rPr lang="en-US" sz="2200" b="0" i="1" dirty="0" smtClean="0">
                                    <a:solidFill>
                                      <a:schemeClr val="tx1"/>
                                    </a:solidFill>
                                    <a:latin typeface="Cambria Math" panose="02040503050406030204" pitchFamily="18" charset="0"/>
                                  </a:rPr>
                                  <m:t>2</m:t>
                                </m:r>
                              </m:sub>
                            </m:sSub>
                          </m:e>
                        </m:d>
                      </m:e>
                    </m:d>
                  </m:oMath>
                </a14:m>
                <a:r>
                  <a:rPr lang="en-US" sz="2200" dirty="0">
                    <a:solidFill>
                      <a:schemeClr val="tx1"/>
                    </a:solidFill>
                  </a:rPr>
                  <a:t> </a:t>
                </a:r>
                <a:r>
                  <a:rPr lang="en-US" sz="2200" dirty="0" err="1">
                    <a:solidFill>
                      <a:schemeClr val="tx1"/>
                    </a:solidFill>
                  </a:rPr>
                  <a:t>với</a:t>
                </a:r>
                <a:r>
                  <a:rPr lang="en-US" sz="2200" dirty="0">
                    <a:solidFill>
                      <a:schemeClr val="tx1"/>
                    </a:solidFill>
                  </a:rPr>
                  <a:t> </a:t>
                </a:r>
                <a14:m>
                  <m:oMath xmlns:m="http://schemas.openxmlformats.org/officeDocument/2006/math">
                    <m:sSub>
                      <m:sSubPr>
                        <m:ctrlPr>
                          <a:rPr lang="en-US" sz="2200" i="1" dirty="0">
                            <a:solidFill>
                              <a:schemeClr val="tx1"/>
                            </a:solidFill>
                            <a:latin typeface="Cambria Math" panose="02040503050406030204" pitchFamily="18" charset="0"/>
                          </a:rPr>
                        </m:ctrlPr>
                      </m:sSubPr>
                      <m:e>
                        <m:r>
                          <a:rPr lang="en-US" sz="2200" i="1" dirty="0">
                            <a:solidFill>
                              <a:schemeClr val="tx1"/>
                            </a:solidFill>
                            <a:latin typeface="Cambria Math" panose="02040503050406030204" pitchFamily="18" charset="0"/>
                          </a:rPr>
                          <m:t>𝑥</m:t>
                        </m:r>
                      </m:e>
                      <m:sub>
                        <m:r>
                          <a:rPr lang="en-US" sz="2200" i="1" dirty="0">
                            <a:solidFill>
                              <a:schemeClr val="tx1"/>
                            </a:solidFill>
                            <a:latin typeface="Cambria Math" panose="02040503050406030204" pitchFamily="18" charset="0"/>
                          </a:rPr>
                          <m:t>1</m:t>
                        </m:r>
                      </m:sub>
                    </m:sSub>
                    <m:r>
                      <a:rPr lang="en-US" sz="2200" b="0" i="1" dirty="0" smtClean="0">
                        <a:solidFill>
                          <a:schemeClr val="tx1"/>
                        </a:solidFill>
                        <a:latin typeface="Cambria Math" panose="02040503050406030204" pitchFamily="18" charset="0"/>
                      </a:rPr>
                      <m:t>,</m:t>
                    </m:r>
                    <m:sSub>
                      <m:sSubPr>
                        <m:ctrlPr>
                          <a:rPr lang="en-US" sz="2200" i="1" dirty="0">
                            <a:solidFill>
                              <a:schemeClr val="tx1"/>
                            </a:solidFill>
                            <a:latin typeface="Cambria Math" panose="02040503050406030204" pitchFamily="18" charset="0"/>
                          </a:rPr>
                        </m:ctrlPr>
                      </m:sSubPr>
                      <m:e>
                        <m:r>
                          <a:rPr lang="en-US" sz="2200" i="1" dirty="0">
                            <a:solidFill>
                              <a:schemeClr val="tx1"/>
                            </a:solidFill>
                            <a:latin typeface="Cambria Math" panose="02040503050406030204" pitchFamily="18" charset="0"/>
                          </a:rPr>
                          <m:t>𝑥</m:t>
                        </m:r>
                      </m:e>
                      <m:sub>
                        <m:r>
                          <a:rPr lang="en-US" sz="2200" b="0" i="1" dirty="0" smtClean="0">
                            <a:solidFill>
                              <a:schemeClr val="tx1"/>
                            </a:solidFill>
                            <a:latin typeface="Cambria Math" panose="02040503050406030204" pitchFamily="18" charset="0"/>
                          </a:rPr>
                          <m:t>2</m:t>
                        </m:r>
                      </m:sub>
                    </m:sSub>
                    <m:r>
                      <a:rPr lang="en-US" sz="220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200" i="1" dirty="0" smtClean="0">
                            <a:solidFill>
                              <a:schemeClr val="tx1"/>
                            </a:solidFill>
                            <a:latin typeface="Cambria Math" panose="02040503050406030204" pitchFamily="18" charset="0"/>
                            <a:ea typeface="Cambria Math" panose="02040503050406030204" pitchFamily="18" charset="0"/>
                          </a:rPr>
                        </m:ctrlPr>
                      </m:dPr>
                      <m:e>
                        <m:r>
                          <a:rPr lang="en-US" sz="2200" b="0" i="1" dirty="0" smtClean="0">
                            <a:solidFill>
                              <a:schemeClr val="tx1"/>
                            </a:solidFill>
                            <a:latin typeface="Cambria Math" panose="02040503050406030204" pitchFamily="18" charset="0"/>
                            <a:ea typeface="Cambria Math" panose="02040503050406030204" pitchFamily="18" charset="0"/>
                          </a:rPr>
                          <m:t>−1,1</m:t>
                        </m:r>
                      </m:e>
                    </m:d>
                  </m:oMath>
                </a14:m>
                <a:r>
                  <a:rPr lang="en-US" sz="2200" dirty="0">
                    <a:solidFill>
                      <a:schemeClr val="tx1"/>
                    </a:solidFill>
                  </a:rPr>
                  <a:t>.</a:t>
                </a:r>
              </a:p>
              <a:p>
                <a:pPr marL="520700" indent="-342900">
                  <a:lnSpc>
                    <a:spcPct val="150000"/>
                  </a:lnSpc>
                  <a:spcBef>
                    <a:spcPts val="0"/>
                  </a:spcBef>
                </a:pPr>
                <a:r>
                  <a:rPr lang="en-US" sz="2200" dirty="0" err="1">
                    <a:solidFill>
                      <a:schemeClr val="tx1"/>
                    </a:solidFill>
                  </a:rPr>
                  <a:t>Với</a:t>
                </a:r>
                <a:r>
                  <a:rPr lang="en-US" sz="2200" dirty="0">
                    <a:solidFill>
                      <a:schemeClr val="tx1"/>
                    </a:solidFill>
                  </a:rPr>
                  <a:t> </a:t>
                </a: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i="1" smtClean="0">
                            <a:solidFill>
                              <a:schemeClr val="tx1"/>
                            </a:solidFill>
                            <a:latin typeface="Cambria Math" panose="02040503050406030204" pitchFamily="18" charset="0"/>
                            <a:ea typeface="Cambria Math" panose="02040503050406030204" pitchFamily="18" charset="0"/>
                          </a:rPr>
                          <m:t>ℋ</m:t>
                        </m:r>
                      </m:e>
                      <m:sub>
                        <m:r>
                          <a:rPr lang="en-US" sz="2200" b="0" i="1" smtClean="0">
                            <a:solidFill>
                              <a:schemeClr val="tx1"/>
                            </a:solidFill>
                            <a:latin typeface="Cambria Math" panose="02040503050406030204" pitchFamily="18" charset="0"/>
                          </a:rPr>
                          <m:t>0</m:t>
                        </m:r>
                      </m:sub>
                    </m:sSub>
                  </m:oMath>
                </a14:m>
                <a:r>
                  <a:rPr lang="en-US" sz="2200" dirty="0">
                    <a:solidFill>
                      <a:schemeClr val="tx1"/>
                    </a:solidFill>
                  </a:rPr>
                  <a:t>, ta </a:t>
                </a:r>
                <a:r>
                  <a:rPr lang="en-US" sz="2200" dirty="0" err="1">
                    <a:solidFill>
                      <a:schemeClr val="tx1"/>
                    </a:solidFill>
                  </a:rPr>
                  <a:t>cần</a:t>
                </a:r>
                <a:r>
                  <a:rPr lang="en-US" sz="2200" dirty="0">
                    <a:solidFill>
                      <a:schemeClr val="tx1"/>
                    </a:solidFill>
                  </a:rPr>
                  <a:t> </a:t>
                </a:r>
                <a:r>
                  <a:rPr lang="en-US" sz="2200" dirty="0" err="1">
                    <a:solidFill>
                      <a:schemeClr val="tx1"/>
                    </a:solidFill>
                  </a:rPr>
                  <a:t>chọn</a:t>
                </a:r>
                <a:r>
                  <a:rPr lang="en-US" sz="2200" dirty="0">
                    <a:solidFill>
                      <a:schemeClr val="tx1"/>
                    </a:solidFill>
                  </a:rPr>
                  <a:t> </a:t>
                </a:r>
                <a:r>
                  <a:rPr lang="en-US" sz="2200" dirty="0" err="1">
                    <a:solidFill>
                      <a:schemeClr val="tx1"/>
                    </a:solidFill>
                  </a:rPr>
                  <a:t>giả</a:t>
                </a:r>
                <a:r>
                  <a:rPr lang="en-US" sz="2200" dirty="0">
                    <a:solidFill>
                      <a:schemeClr val="tx1"/>
                    </a:solidFill>
                  </a:rPr>
                  <a:t> </a:t>
                </a:r>
                <a:r>
                  <a:rPr lang="en-US" sz="2200" dirty="0" err="1">
                    <a:solidFill>
                      <a:schemeClr val="tx1"/>
                    </a:solidFill>
                  </a:rPr>
                  <a:t>thiết</a:t>
                </a:r>
                <a:r>
                  <a:rPr lang="en-US" sz="2200" dirty="0">
                    <a:solidFill>
                      <a:schemeClr val="tx1"/>
                    </a:solidFill>
                  </a:rPr>
                  <a:t> </a:t>
                </a:r>
                <a:r>
                  <a:rPr lang="en-US" sz="2200" dirty="0" err="1">
                    <a:solidFill>
                      <a:schemeClr val="tx1"/>
                    </a:solidFill>
                  </a:rPr>
                  <a:t>khớp</a:t>
                </a:r>
                <a:r>
                  <a:rPr lang="en-US" sz="2200" dirty="0">
                    <a:solidFill>
                      <a:schemeClr val="tx1"/>
                    </a:solidFill>
                  </a:rPr>
                  <a:t> </a:t>
                </a:r>
                <a:r>
                  <a:rPr lang="en-US" sz="2200" dirty="0" err="1">
                    <a:solidFill>
                      <a:schemeClr val="tx1"/>
                    </a:solidFill>
                  </a:rPr>
                  <a:t>tốt</a:t>
                </a:r>
                <a:r>
                  <a:rPr lang="en-US" sz="2200" dirty="0">
                    <a:solidFill>
                      <a:schemeClr val="tx1"/>
                    </a:solidFill>
                  </a:rPr>
                  <a:t> </a:t>
                </a:r>
                <a:r>
                  <a:rPr lang="en-US" sz="2200" dirty="0" err="1">
                    <a:solidFill>
                      <a:schemeClr val="tx1"/>
                    </a:solidFill>
                  </a:rPr>
                  <a:t>nhất</a:t>
                </a:r>
                <a:r>
                  <a:rPr lang="en-US" sz="2200" dirty="0">
                    <a:solidFill>
                      <a:schemeClr val="tx1"/>
                    </a:solidFill>
                  </a:rPr>
                  <a:t> </a:t>
                </a:r>
                <a:r>
                  <a:rPr lang="en-US" sz="2200" dirty="0" err="1">
                    <a:solidFill>
                      <a:schemeClr val="tx1"/>
                    </a:solidFill>
                  </a:rPr>
                  <a:t>vào</a:t>
                </a:r>
                <a:r>
                  <a:rPr lang="en-US" sz="2200" dirty="0">
                    <a:solidFill>
                      <a:schemeClr val="tx1"/>
                    </a:solidFill>
                  </a:rPr>
                  <a:t> </a:t>
                </a:r>
                <a:r>
                  <a:rPr lang="en-US" sz="2200" dirty="0" err="1">
                    <a:solidFill>
                      <a:schemeClr val="tx1"/>
                    </a:solidFill>
                  </a:rPr>
                  <a:t>tập</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là</a:t>
                </a:r>
                <a:r>
                  <a:rPr lang="en-US" sz="2200" dirty="0">
                    <a:solidFill>
                      <a:schemeClr val="tx1"/>
                    </a:solidFill>
                  </a:rPr>
                  <a:t> </a:t>
                </a:r>
                <a:r>
                  <a:rPr lang="en-US" sz="2200" dirty="0" err="1">
                    <a:solidFill>
                      <a:schemeClr val="tx1"/>
                    </a:solidFill>
                  </a:rPr>
                  <a:t>đường</a:t>
                </a:r>
                <a:r>
                  <a:rPr lang="en-US" sz="2200" dirty="0">
                    <a:solidFill>
                      <a:schemeClr val="tx1"/>
                    </a:solidFill>
                  </a:rPr>
                  <a:t> </a:t>
                </a:r>
                <a:r>
                  <a:rPr lang="en-US" sz="2200" dirty="0" err="1">
                    <a:solidFill>
                      <a:schemeClr val="tx1"/>
                    </a:solidFill>
                  </a:rPr>
                  <a:t>thẳng</a:t>
                </a:r>
                <a:r>
                  <a:rPr lang="en-US" sz="2200" dirty="0">
                    <a:solidFill>
                      <a:schemeClr val="tx1"/>
                    </a:solidFill>
                  </a:rPr>
                  <a:t> </a:t>
                </a:r>
                <a:r>
                  <a:rPr lang="en-US" sz="2200" dirty="0" err="1">
                    <a:solidFill>
                      <a:schemeClr val="tx1"/>
                    </a:solidFill>
                  </a:rPr>
                  <a:t>nằm</a:t>
                </a:r>
                <a:r>
                  <a:rPr lang="en-US" sz="2200" dirty="0">
                    <a:solidFill>
                      <a:schemeClr val="tx1"/>
                    </a:solidFill>
                  </a:rPr>
                  <a:t> </a:t>
                </a:r>
                <a:r>
                  <a:rPr lang="en-US" sz="2200" dirty="0" err="1">
                    <a:solidFill>
                      <a:schemeClr val="tx1"/>
                    </a:solidFill>
                  </a:rPr>
                  <a:t>ngang</a:t>
                </a:r>
                <a:r>
                  <a:rPr lang="en-US" sz="2200" dirty="0">
                    <a:solidFill>
                      <a:schemeClr val="tx1"/>
                    </a:solidFill>
                  </a:rPr>
                  <a:t> </a:t>
                </a:r>
                <a:r>
                  <a:rPr lang="en-US" sz="2200" dirty="0" err="1">
                    <a:solidFill>
                      <a:schemeClr val="tx1"/>
                    </a:solidFill>
                  </a:rPr>
                  <a:t>đi</a:t>
                </a:r>
                <a:r>
                  <a:rPr lang="en-US" sz="2200" dirty="0">
                    <a:solidFill>
                      <a:schemeClr val="tx1"/>
                    </a:solidFill>
                  </a:rPr>
                  <a:t> qua </a:t>
                </a:r>
                <a:r>
                  <a:rPr lang="en-US" sz="2200" dirty="0" err="1">
                    <a:solidFill>
                      <a:schemeClr val="tx1"/>
                    </a:solidFill>
                  </a:rPr>
                  <a:t>điểm</a:t>
                </a:r>
                <a:r>
                  <a:rPr lang="en-US" sz="2200" dirty="0">
                    <a:solidFill>
                      <a:schemeClr val="tx1"/>
                    </a:solidFill>
                  </a:rPr>
                  <a:t> </a:t>
                </a:r>
                <a:r>
                  <a:rPr lang="en-US" sz="2200" dirty="0" err="1">
                    <a:solidFill>
                      <a:schemeClr val="tx1"/>
                    </a:solidFill>
                  </a:rPr>
                  <a:t>chính</a:t>
                </a:r>
                <a:r>
                  <a:rPr lang="en-US" sz="2200" dirty="0">
                    <a:solidFill>
                      <a:schemeClr val="tx1"/>
                    </a:solidFill>
                  </a:rPr>
                  <a:t> </a:t>
                </a:r>
                <a:r>
                  <a:rPr lang="en-US" sz="2200" dirty="0" err="1">
                    <a:solidFill>
                      <a:schemeClr val="tx1"/>
                    </a:solidFill>
                  </a:rPr>
                  <a:t>giữa</a:t>
                </a:r>
                <a:r>
                  <a:rPr lang="en-US" sz="2200" dirty="0">
                    <a:solidFill>
                      <a:schemeClr val="tx1"/>
                    </a:solidFill>
                  </a:rPr>
                  <a:t>:</a:t>
                </a:r>
              </a:p>
              <a:p>
                <a:pPr marL="177800" indent="0">
                  <a:lnSpc>
                    <a:spcPct val="150000"/>
                  </a:lnSpc>
                  <a:spcBef>
                    <a:spcPts val="0"/>
                  </a:spcBef>
                  <a:buNone/>
                </a:pPr>
                <a14:m>
                  <m:oMathPara xmlns:m="http://schemas.openxmlformats.org/officeDocument/2006/math">
                    <m:oMathParaPr>
                      <m:jc m:val="centerGroup"/>
                    </m:oMathParaPr>
                    <m:oMath xmlns:m="http://schemas.openxmlformats.org/officeDocument/2006/math">
                      <m:r>
                        <a:rPr lang="en-US" sz="2200" b="0" i="1" smtClean="0">
                          <a:solidFill>
                            <a:schemeClr val="tx1"/>
                          </a:solidFill>
                          <a:latin typeface="Cambria Math" panose="02040503050406030204" pitchFamily="18" charset="0"/>
                        </a:rPr>
                        <m:t>𝑏</m:t>
                      </m:r>
                      <m:r>
                        <a:rPr lang="en-US" sz="2200" b="0" i="1" smtClean="0">
                          <a:solidFill>
                            <a:schemeClr val="tx1"/>
                          </a:solidFill>
                          <a:latin typeface="Cambria Math" panose="02040503050406030204" pitchFamily="18" charset="0"/>
                        </a:rPr>
                        <m:t>=</m:t>
                      </m:r>
                      <m:f>
                        <m:fPr>
                          <m:ctrlPr>
                            <a:rPr lang="en-US" sz="2200" b="0" i="1" smtClean="0">
                              <a:solidFill>
                                <a:schemeClr val="tx1"/>
                              </a:solidFill>
                              <a:latin typeface="Cambria Math" panose="02040503050406030204" pitchFamily="18" charset="0"/>
                            </a:rPr>
                          </m:ctrlPr>
                        </m:fPr>
                        <m:num>
                          <m:sSub>
                            <m:sSubPr>
                              <m:ctrlPr>
                                <a:rPr lang="en-US" sz="2200" i="1" dirty="0">
                                  <a:solidFill>
                                    <a:schemeClr val="tx1"/>
                                  </a:solidFill>
                                  <a:latin typeface="Cambria Math" panose="02040503050406030204" pitchFamily="18" charset="0"/>
                                </a:rPr>
                              </m:ctrlPr>
                            </m:sSubPr>
                            <m:e>
                              <m:r>
                                <a:rPr lang="en-US" sz="2200" i="1" dirty="0">
                                  <a:solidFill>
                                    <a:schemeClr val="tx1"/>
                                  </a:solidFill>
                                  <a:latin typeface="Cambria Math" panose="02040503050406030204" pitchFamily="18" charset="0"/>
                                </a:rPr>
                                <m:t>𝑦</m:t>
                              </m:r>
                            </m:e>
                            <m:sub>
                              <m:r>
                                <a:rPr lang="en-US" sz="2200" i="1" dirty="0">
                                  <a:solidFill>
                                    <a:schemeClr val="tx1"/>
                                  </a:solidFill>
                                  <a:latin typeface="Cambria Math" panose="02040503050406030204" pitchFamily="18" charset="0"/>
                                </a:rPr>
                                <m:t>1</m:t>
                              </m:r>
                            </m:sub>
                          </m:sSub>
                          <m:r>
                            <a:rPr lang="en-US" sz="2200" b="0" i="1" dirty="0" smtClean="0">
                              <a:solidFill>
                                <a:schemeClr val="tx1"/>
                              </a:solidFill>
                              <a:latin typeface="Cambria Math" panose="02040503050406030204" pitchFamily="18" charset="0"/>
                            </a:rPr>
                            <m:t>+</m:t>
                          </m:r>
                          <m:sSub>
                            <m:sSubPr>
                              <m:ctrlPr>
                                <a:rPr lang="en-US" sz="2200" i="1" dirty="0">
                                  <a:solidFill>
                                    <a:schemeClr val="tx1"/>
                                  </a:solidFill>
                                  <a:latin typeface="Cambria Math" panose="02040503050406030204" pitchFamily="18" charset="0"/>
                                </a:rPr>
                              </m:ctrlPr>
                            </m:sSubPr>
                            <m:e>
                              <m:r>
                                <a:rPr lang="en-US" sz="2200" i="1" dirty="0">
                                  <a:solidFill>
                                    <a:schemeClr val="tx1"/>
                                  </a:solidFill>
                                  <a:latin typeface="Cambria Math" panose="02040503050406030204" pitchFamily="18" charset="0"/>
                                </a:rPr>
                                <m:t>𝑦</m:t>
                              </m:r>
                            </m:e>
                            <m:sub>
                              <m:r>
                                <a:rPr lang="en-US" sz="2200" b="0" i="1" dirty="0" smtClean="0">
                                  <a:solidFill>
                                    <a:schemeClr val="tx1"/>
                                  </a:solidFill>
                                  <a:latin typeface="Cambria Math" panose="02040503050406030204" pitchFamily="18" charset="0"/>
                                </a:rPr>
                                <m:t>2</m:t>
                              </m:r>
                            </m:sub>
                          </m:sSub>
                        </m:num>
                        <m:den>
                          <m:r>
                            <a:rPr lang="en-US" sz="2200" b="0" i="1" smtClean="0">
                              <a:solidFill>
                                <a:schemeClr val="tx1"/>
                              </a:solidFill>
                              <a:latin typeface="Cambria Math" panose="02040503050406030204" pitchFamily="18" charset="0"/>
                            </a:rPr>
                            <m:t>2</m:t>
                          </m:r>
                        </m:den>
                      </m:f>
                    </m:oMath>
                  </m:oMathPara>
                </a14:m>
                <a:endParaRPr lang="en-US" sz="2200" dirty="0">
                  <a:solidFill>
                    <a:schemeClr val="tx1"/>
                  </a:solidFill>
                </a:endParaRPr>
              </a:p>
              <a:p>
                <a:pPr marL="520700" indent="-342900">
                  <a:lnSpc>
                    <a:spcPct val="150000"/>
                  </a:lnSpc>
                  <a:spcBef>
                    <a:spcPts val="0"/>
                  </a:spcBef>
                </a:pPr>
                <a:r>
                  <a:rPr lang="en-US" sz="2200" dirty="0" err="1">
                    <a:solidFill>
                      <a:schemeClr val="tx1"/>
                    </a:solidFill>
                  </a:rPr>
                  <a:t>Với</a:t>
                </a:r>
                <a:r>
                  <a:rPr lang="en-US" sz="2200" dirty="0">
                    <a:solidFill>
                      <a:schemeClr val="tx1"/>
                    </a:solidFill>
                  </a:rPr>
                  <a:t> </a:t>
                </a: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i="1" smtClean="0">
                            <a:solidFill>
                              <a:schemeClr val="tx1"/>
                            </a:solidFill>
                            <a:latin typeface="Cambria Math" panose="02040503050406030204" pitchFamily="18" charset="0"/>
                            <a:ea typeface="Cambria Math" panose="02040503050406030204" pitchFamily="18" charset="0"/>
                          </a:rPr>
                          <m:t>ℋ</m:t>
                        </m:r>
                      </m:e>
                      <m:sub>
                        <m:r>
                          <a:rPr lang="en-US" sz="2200" b="0" i="1" smtClean="0">
                            <a:solidFill>
                              <a:schemeClr val="tx1"/>
                            </a:solidFill>
                            <a:latin typeface="Cambria Math" panose="02040503050406030204" pitchFamily="18" charset="0"/>
                          </a:rPr>
                          <m:t>1</m:t>
                        </m:r>
                      </m:sub>
                    </m:sSub>
                  </m:oMath>
                </a14:m>
                <a:r>
                  <a:rPr lang="en-US" sz="2200" dirty="0">
                    <a:solidFill>
                      <a:schemeClr val="tx1"/>
                    </a:solidFill>
                  </a:rPr>
                  <a:t>, ta </a:t>
                </a:r>
                <a:r>
                  <a:rPr lang="en-US" sz="2200" dirty="0" err="1">
                    <a:solidFill>
                      <a:schemeClr val="tx1"/>
                    </a:solidFill>
                  </a:rPr>
                  <a:t>cần</a:t>
                </a:r>
                <a:r>
                  <a:rPr lang="en-US" sz="2200" dirty="0">
                    <a:solidFill>
                      <a:schemeClr val="tx1"/>
                    </a:solidFill>
                  </a:rPr>
                  <a:t> </a:t>
                </a:r>
                <a:r>
                  <a:rPr lang="en-US" sz="2200" dirty="0" err="1">
                    <a:solidFill>
                      <a:schemeClr val="tx1"/>
                    </a:solidFill>
                  </a:rPr>
                  <a:t>chọn</a:t>
                </a:r>
                <a:r>
                  <a:rPr lang="en-US" sz="2200" dirty="0">
                    <a:solidFill>
                      <a:schemeClr val="tx1"/>
                    </a:solidFill>
                  </a:rPr>
                  <a:t> </a:t>
                </a:r>
                <a:r>
                  <a:rPr lang="en-US" sz="2200" dirty="0" err="1">
                    <a:solidFill>
                      <a:schemeClr val="tx1"/>
                    </a:solidFill>
                  </a:rPr>
                  <a:t>giả</a:t>
                </a:r>
                <a:r>
                  <a:rPr lang="en-US" sz="2200" dirty="0">
                    <a:solidFill>
                      <a:schemeClr val="tx1"/>
                    </a:solidFill>
                  </a:rPr>
                  <a:t> </a:t>
                </a:r>
                <a:r>
                  <a:rPr lang="en-US" sz="2200" dirty="0" err="1">
                    <a:solidFill>
                      <a:schemeClr val="tx1"/>
                    </a:solidFill>
                  </a:rPr>
                  <a:t>thiết</a:t>
                </a:r>
                <a:r>
                  <a:rPr lang="en-US" sz="2200" dirty="0">
                    <a:solidFill>
                      <a:schemeClr val="tx1"/>
                    </a:solidFill>
                  </a:rPr>
                  <a:t> </a:t>
                </a:r>
                <a:r>
                  <a:rPr lang="en-US" sz="2200" dirty="0" err="1">
                    <a:solidFill>
                      <a:schemeClr val="tx1"/>
                    </a:solidFill>
                  </a:rPr>
                  <a:t>khớp</a:t>
                </a:r>
                <a:r>
                  <a:rPr lang="en-US" sz="2200" dirty="0">
                    <a:solidFill>
                      <a:schemeClr val="tx1"/>
                    </a:solidFill>
                  </a:rPr>
                  <a:t> </a:t>
                </a:r>
                <a:r>
                  <a:rPr lang="en-US" sz="2200" dirty="0" err="1">
                    <a:solidFill>
                      <a:schemeClr val="tx1"/>
                    </a:solidFill>
                  </a:rPr>
                  <a:t>tốt</a:t>
                </a:r>
                <a:r>
                  <a:rPr lang="en-US" sz="2200" dirty="0">
                    <a:solidFill>
                      <a:schemeClr val="tx1"/>
                    </a:solidFill>
                  </a:rPr>
                  <a:t> </a:t>
                </a:r>
                <a:r>
                  <a:rPr lang="en-US" sz="2200" dirty="0" err="1">
                    <a:solidFill>
                      <a:schemeClr val="tx1"/>
                    </a:solidFill>
                  </a:rPr>
                  <a:t>nhất</a:t>
                </a:r>
                <a:r>
                  <a:rPr lang="en-US" sz="2200" dirty="0">
                    <a:solidFill>
                      <a:schemeClr val="tx1"/>
                    </a:solidFill>
                  </a:rPr>
                  <a:t> </a:t>
                </a:r>
                <a:r>
                  <a:rPr lang="en-US" sz="2200" dirty="0" err="1">
                    <a:solidFill>
                      <a:schemeClr val="tx1"/>
                    </a:solidFill>
                  </a:rPr>
                  <a:t>vào</a:t>
                </a:r>
                <a:r>
                  <a:rPr lang="en-US" sz="2200" dirty="0">
                    <a:solidFill>
                      <a:schemeClr val="tx1"/>
                    </a:solidFill>
                  </a:rPr>
                  <a:t> </a:t>
                </a:r>
                <a:r>
                  <a:rPr lang="en-US" sz="2200" dirty="0" err="1">
                    <a:solidFill>
                      <a:schemeClr val="tx1"/>
                    </a:solidFill>
                  </a:rPr>
                  <a:t>tập</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là</a:t>
                </a:r>
                <a:r>
                  <a:rPr lang="en-US" sz="2200" dirty="0">
                    <a:solidFill>
                      <a:schemeClr val="tx1"/>
                    </a:solidFill>
                  </a:rPr>
                  <a:t> </a:t>
                </a:r>
                <a:r>
                  <a:rPr lang="en-US" sz="2200" dirty="0" err="1">
                    <a:solidFill>
                      <a:schemeClr val="tx1"/>
                    </a:solidFill>
                  </a:rPr>
                  <a:t>đường</a:t>
                </a:r>
                <a:r>
                  <a:rPr lang="en-US" sz="2200" dirty="0">
                    <a:solidFill>
                      <a:schemeClr val="tx1"/>
                    </a:solidFill>
                  </a:rPr>
                  <a:t> </a:t>
                </a:r>
                <a:r>
                  <a:rPr lang="en-US" sz="2200" dirty="0" err="1">
                    <a:solidFill>
                      <a:schemeClr val="tx1"/>
                    </a:solidFill>
                  </a:rPr>
                  <a:t>thẳng</a:t>
                </a:r>
                <a:r>
                  <a:rPr lang="en-US" sz="2200" dirty="0">
                    <a:solidFill>
                      <a:schemeClr val="tx1"/>
                    </a:solidFill>
                  </a:rPr>
                  <a:t> </a:t>
                </a:r>
                <a:r>
                  <a:rPr lang="en-US" sz="2200" dirty="0" err="1">
                    <a:solidFill>
                      <a:schemeClr val="tx1"/>
                    </a:solidFill>
                  </a:rPr>
                  <a:t>đi</a:t>
                </a:r>
                <a:r>
                  <a:rPr lang="en-US" sz="2200" dirty="0">
                    <a:solidFill>
                      <a:schemeClr val="tx1"/>
                    </a:solidFill>
                  </a:rPr>
                  <a:t> qua </a:t>
                </a:r>
                <a:r>
                  <a:rPr lang="en-US" sz="2200" dirty="0" err="1">
                    <a:solidFill>
                      <a:schemeClr val="tx1"/>
                    </a:solidFill>
                  </a:rPr>
                  <a:t>hai</a:t>
                </a:r>
                <a:r>
                  <a:rPr lang="en-US" sz="2200" dirty="0">
                    <a:solidFill>
                      <a:schemeClr val="tx1"/>
                    </a:solidFill>
                  </a:rPr>
                  <a:t> </a:t>
                </a:r>
                <a:r>
                  <a:rPr lang="en-US" sz="2200" dirty="0" err="1">
                    <a:solidFill>
                      <a:schemeClr val="tx1"/>
                    </a:solidFill>
                  </a:rPr>
                  <a:t>điểm</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14:m>
                  <m:oMath xmlns:m="http://schemas.openxmlformats.org/officeDocument/2006/math">
                    <m:d>
                      <m:dPr>
                        <m:ctrlPr>
                          <a:rPr lang="en-US" sz="2200" i="1" dirty="0">
                            <a:solidFill>
                              <a:schemeClr val="tx1"/>
                            </a:solidFill>
                            <a:latin typeface="Cambria Math" panose="02040503050406030204" pitchFamily="18" charset="0"/>
                          </a:rPr>
                        </m:ctrlPr>
                      </m:dPr>
                      <m:e>
                        <m:sSub>
                          <m:sSubPr>
                            <m:ctrlPr>
                              <a:rPr lang="en-US" sz="2200" i="1" dirty="0">
                                <a:solidFill>
                                  <a:schemeClr val="tx1"/>
                                </a:solidFill>
                                <a:latin typeface="Cambria Math" panose="02040503050406030204" pitchFamily="18" charset="0"/>
                              </a:rPr>
                            </m:ctrlPr>
                          </m:sSubPr>
                          <m:e>
                            <m:r>
                              <a:rPr lang="en-US" sz="2200" i="1" dirty="0">
                                <a:solidFill>
                                  <a:schemeClr val="tx1"/>
                                </a:solidFill>
                                <a:latin typeface="Cambria Math" panose="02040503050406030204" pitchFamily="18" charset="0"/>
                              </a:rPr>
                              <m:t>𝑥</m:t>
                            </m:r>
                          </m:e>
                          <m:sub>
                            <m:r>
                              <a:rPr lang="en-US" sz="2200" i="1" dirty="0">
                                <a:solidFill>
                                  <a:schemeClr val="tx1"/>
                                </a:solidFill>
                                <a:latin typeface="Cambria Math" panose="02040503050406030204" pitchFamily="18" charset="0"/>
                              </a:rPr>
                              <m:t>1</m:t>
                            </m:r>
                          </m:sub>
                        </m:sSub>
                        <m:r>
                          <a:rPr lang="en-US" sz="2200" i="1" dirty="0">
                            <a:solidFill>
                              <a:schemeClr val="tx1"/>
                            </a:solidFill>
                            <a:latin typeface="Cambria Math" panose="02040503050406030204" pitchFamily="18" charset="0"/>
                          </a:rPr>
                          <m:t>,</m:t>
                        </m:r>
                        <m:sSub>
                          <m:sSubPr>
                            <m:ctrlPr>
                              <a:rPr lang="en-US" sz="2200" i="1" dirty="0">
                                <a:solidFill>
                                  <a:schemeClr val="tx1"/>
                                </a:solidFill>
                                <a:latin typeface="Cambria Math" panose="02040503050406030204" pitchFamily="18" charset="0"/>
                              </a:rPr>
                            </m:ctrlPr>
                          </m:sSubPr>
                          <m:e>
                            <m:r>
                              <a:rPr lang="en-US" sz="2200" i="1" dirty="0">
                                <a:solidFill>
                                  <a:schemeClr val="tx1"/>
                                </a:solidFill>
                                <a:latin typeface="Cambria Math" panose="02040503050406030204" pitchFamily="18" charset="0"/>
                              </a:rPr>
                              <m:t>𝑦</m:t>
                            </m:r>
                          </m:e>
                          <m:sub>
                            <m:r>
                              <a:rPr lang="en-US" sz="2200" i="1" dirty="0">
                                <a:solidFill>
                                  <a:schemeClr val="tx1"/>
                                </a:solidFill>
                                <a:latin typeface="Cambria Math" panose="02040503050406030204" pitchFamily="18" charset="0"/>
                              </a:rPr>
                              <m:t>1</m:t>
                            </m:r>
                          </m:sub>
                        </m:sSub>
                      </m:e>
                    </m:d>
                  </m:oMath>
                </a14:m>
                <a:r>
                  <a:rPr lang="en-US" sz="2200" dirty="0">
                    <a:solidFill>
                      <a:schemeClr val="tx1"/>
                    </a:solidFill>
                  </a:rPr>
                  <a:t> và </a:t>
                </a:r>
                <a14:m>
                  <m:oMath xmlns:m="http://schemas.openxmlformats.org/officeDocument/2006/math">
                    <m:d>
                      <m:dPr>
                        <m:ctrlPr>
                          <a:rPr lang="en-US" sz="2200" i="1" dirty="0">
                            <a:solidFill>
                              <a:schemeClr val="tx1"/>
                            </a:solidFill>
                            <a:latin typeface="Cambria Math" panose="02040503050406030204" pitchFamily="18" charset="0"/>
                          </a:rPr>
                        </m:ctrlPr>
                      </m:dPr>
                      <m:e>
                        <m:sSub>
                          <m:sSubPr>
                            <m:ctrlPr>
                              <a:rPr lang="en-US" sz="2200" i="1" dirty="0">
                                <a:solidFill>
                                  <a:schemeClr val="tx1"/>
                                </a:solidFill>
                                <a:latin typeface="Cambria Math" panose="02040503050406030204" pitchFamily="18" charset="0"/>
                              </a:rPr>
                            </m:ctrlPr>
                          </m:sSubPr>
                          <m:e>
                            <m:r>
                              <a:rPr lang="en-US" sz="2200" i="1" dirty="0">
                                <a:solidFill>
                                  <a:schemeClr val="tx1"/>
                                </a:solidFill>
                                <a:latin typeface="Cambria Math" panose="02040503050406030204" pitchFamily="18" charset="0"/>
                              </a:rPr>
                              <m:t>𝑥</m:t>
                            </m:r>
                          </m:e>
                          <m:sub>
                            <m:r>
                              <a:rPr lang="en-US" sz="2200" i="1" dirty="0">
                                <a:solidFill>
                                  <a:schemeClr val="tx1"/>
                                </a:solidFill>
                                <a:latin typeface="Cambria Math" panose="02040503050406030204" pitchFamily="18" charset="0"/>
                              </a:rPr>
                              <m:t>2</m:t>
                            </m:r>
                          </m:sub>
                        </m:sSub>
                        <m:r>
                          <a:rPr lang="en-US" sz="2200" i="1" dirty="0">
                            <a:solidFill>
                              <a:schemeClr val="tx1"/>
                            </a:solidFill>
                            <a:latin typeface="Cambria Math" panose="02040503050406030204" pitchFamily="18" charset="0"/>
                          </a:rPr>
                          <m:t>,</m:t>
                        </m:r>
                        <m:sSub>
                          <m:sSubPr>
                            <m:ctrlPr>
                              <a:rPr lang="en-US" sz="2200" i="1" dirty="0">
                                <a:solidFill>
                                  <a:schemeClr val="tx1"/>
                                </a:solidFill>
                                <a:latin typeface="Cambria Math" panose="02040503050406030204" pitchFamily="18" charset="0"/>
                              </a:rPr>
                            </m:ctrlPr>
                          </m:sSubPr>
                          <m:e>
                            <m:r>
                              <a:rPr lang="en-US" sz="2200" i="1" dirty="0">
                                <a:solidFill>
                                  <a:schemeClr val="tx1"/>
                                </a:solidFill>
                                <a:latin typeface="Cambria Math" panose="02040503050406030204" pitchFamily="18" charset="0"/>
                              </a:rPr>
                              <m:t>𝑦</m:t>
                            </m:r>
                          </m:e>
                          <m:sub>
                            <m:r>
                              <a:rPr lang="en-US" sz="2200" i="1" dirty="0">
                                <a:solidFill>
                                  <a:schemeClr val="tx1"/>
                                </a:solidFill>
                                <a:latin typeface="Cambria Math" panose="02040503050406030204" pitchFamily="18" charset="0"/>
                              </a:rPr>
                              <m:t>2</m:t>
                            </m:r>
                          </m:sub>
                        </m:sSub>
                      </m:e>
                    </m:d>
                  </m:oMath>
                </a14:m>
                <a:r>
                  <a:rPr lang="en-US" sz="2200" dirty="0">
                    <a:solidFill>
                      <a:schemeClr val="tx1"/>
                    </a:solidFill>
                  </a:rPr>
                  <a:t>.</a:t>
                </a: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264B72FB-ECE3-D40C-9285-F114785F50E2}"/>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r="-68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D364FC9A-FF7A-2A25-8781-F3F4B714700D}"/>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6C5FEDF5-7AB2-B75E-1354-701F4751EA7B}"/>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38</a:t>
            </a:fld>
            <a:endParaRPr/>
          </a:p>
        </p:txBody>
      </p:sp>
    </p:spTree>
    <p:extLst>
      <p:ext uri="{BB962C8B-B14F-4D97-AF65-F5344CB8AC3E}">
        <p14:creationId xmlns:p14="http://schemas.microsoft.com/office/powerpoint/2010/main" val="39222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89A12F16-F958-96BD-56C0-39545EF035AB}"/>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16B4376C-D86C-99FE-E196-4FD9AE638D78}"/>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r>
              <a:rPr lang="en-US" dirty="0"/>
              <a:t> - </a:t>
            </a:r>
            <a:r>
              <a:rPr lang="en-US" dirty="0" err="1"/>
              <a:t>Học</a:t>
            </a:r>
            <a:r>
              <a:rPr lang="en-US" dirty="0"/>
              <a:t> </a:t>
            </a:r>
            <a:r>
              <a:rPr lang="en-US" dirty="0" err="1"/>
              <a:t>từ</a:t>
            </a:r>
            <a:r>
              <a:rPr lang="en-US" dirty="0"/>
              <a:t> </a:t>
            </a:r>
            <a:r>
              <a:rPr lang="en-US" dirty="0" err="1"/>
              <a:t>hai</a:t>
            </a:r>
            <a:r>
              <a:rPr lang="en-US" dirty="0"/>
              <a:t> </a:t>
            </a:r>
            <a:r>
              <a:rPr lang="en-US" dirty="0" err="1"/>
              <a:t>điểm</a:t>
            </a:r>
            <a:r>
              <a:rPr lang="en-US" dirty="0"/>
              <a:t> </a:t>
            </a:r>
            <a:r>
              <a:rPr lang="en-US" dirty="0" err="1"/>
              <a:t>dữ</a:t>
            </a:r>
            <a:r>
              <a:rPr lang="en-US" dirty="0"/>
              <a:t> </a:t>
            </a:r>
            <a:r>
              <a:rPr lang="en-US" dirty="0" err="1"/>
              <a:t>liệu</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F1B07879-7C7E-33A2-839C-122BA59AC4BD}"/>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r>
                  <a:rPr lang="en-US" sz="2200" dirty="0">
                    <a:solidFill>
                      <a:schemeClr val="tx1"/>
                    </a:solidFill>
                  </a:rPr>
                  <a:t>Ta </a:t>
                </a:r>
                <a:r>
                  <a:rPr lang="en-US" sz="2200" dirty="0" err="1">
                    <a:solidFill>
                      <a:schemeClr val="tx1"/>
                    </a:solidFill>
                  </a:rPr>
                  <a:t>tiến</a:t>
                </a:r>
                <a:r>
                  <a:rPr lang="en-US" sz="2200" dirty="0">
                    <a:solidFill>
                      <a:schemeClr val="tx1"/>
                    </a:solidFill>
                  </a:rPr>
                  <a:t> </a:t>
                </a:r>
                <a:r>
                  <a:rPr lang="en-US" sz="2200" dirty="0" err="1">
                    <a:solidFill>
                      <a:schemeClr val="tx1"/>
                    </a:solidFill>
                  </a:rPr>
                  <a:t>hành</a:t>
                </a:r>
                <a:r>
                  <a:rPr lang="en-US" sz="2200" dirty="0">
                    <a:solidFill>
                      <a:schemeClr val="tx1"/>
                    </a:solidFill>
                  </a:rPr>
                  <a:t> </a:t>
                </a:r>
                <a:r>
                  <a:rPr lang="en-US" sz="2200" dirty="0" err="1">
                    <a:solidFill>
                      <a:schemeClr val="tx1"/>
                    </a:solidFill>
                  </a:rPr>
                  <a:t>thực</a:t>
                </a:r>
                <a:r>
                  <a:rPr lang="en-US" sz="2200" dirty="0">
                    <a:solidFill>
                      <a:schemeClr val="tx1"/>
                    </a:solidFill>
                  </a:rPr>
                  <a:t> </a:t>
                </a:r>
                <a:r>
                  <a:rPr lang="en-US" sz="2200" dirty="0" err="1">
                    <a:solidFill>
                      <a:schemeClr val="tx1"/>
                    </a:solidFill>
                  </a:rPr>
                  <a:t>hiện</a:t>
                </a:r>
                <a:r>
                  <a:rPr lang="en-US" sz="2200" dirty="0">
                    <a:solidFill>
                      <a:schemeClr val="tx1"/>
                    </a:solidFill>
                  </a:rPr>
                  <a:t> 500 </a:t>
                </a:r>
                <a:r>
                  <a:rPr lang="en-US" sz="2200" dirty="0" err="1">
                    <a:solidFill>
                      <a:schemeClr val="tx1"/>
                    </a:solidFill>
                  </a:rPr>
                  <a:t>thực</a:t>
                </a:r>
                <a:r>
                  <a:rPr lang="en-US" sz="2200" dirty="0">
                    <a:solidFill>
                      <a:schemeClr val="tx1"/>
                    </a:solidFill>
                  </a:rPr>
                  <a:t> </a:t>
                </a:r>
                <a:r>
                  <a:rPr lang="en-US" sz="2200" dirty="0" err="1">
                    <a:solidFill>
                      <a:schemeClr val="tx1"/>
                    </a:solidFill>
                  </a:rPr>
                  <a:t>nghiệm</a:t>
                </a:r>
                <a:r>
                  <a:rPr lang="en-US" sz="2200" dirty="0">
                    <a:solidFill>
                      <a:schemeClr val="tx1"/>
                    </a:solidFill>
                  </a:rPr>
                  <a:t> </a:t>
                </a:r>
                <a:r>
                  <a:rPr lang="en-US" sz="2200" dirty="0" err="1">
                    <a:solidFill>
                      <a:schemeClr val="tx1"/>
                    </a:solidFill>
                  </a:rPr>
                  <a:t>độc</a:t>
                </a:r>
                <a:r>
                  <a:rPr lang="en-US" sz="2200" dirty="0">
                    <a:solidFill>
                      <a:schemeClr val="tx1"/>
                    </a:solidFill>
                  </a:rPr>
                  <a:t> </a:t>
                </a:r>
                <a:r>
                  <a:rPr lang="en-US" sz="2200" dirty="0" err="1">
                    <a:solidFill>
                      <a:schemeClr val="tx1"/>
                    </a:solidFill>
                  </a:rPr>
                  <a:t>lập</a:t>
                </a:r>
                <a:r>
                  <a:rPr lang="en-US" sz="2200" dirty="0">
                    <a:solidFill>
                      <a:schemeClr val="tx1"/>
                    </a:solidFill>
                  </a:rPr>
                  <a:t>. Trong </a:t>
                </a:r>
                <a:r>
                  <a:rPr lang="en-US" sz="2200" dirty="0" err="1">
                    <a:solidFill>
                      <a:schemeClr val="tx1"/>
                    </a:solidFill>
                  </a:rPr>
                  <a:t>mỗi</a:t>
                </a:r>
                <a:r>
                  <a:rPr lang="en-US" sz="2200" dirty="0">
                    <a:solidFill>
                      <a:schemeClr val="tx1"/>
                    </a:solidFill>
                  </a:rPr>
                  <a:t> </a:t>
                </a:r>
                <a:r>
                  <a:rPr lang="en-US" sz="2200" dirty="0" err="1">
                    <a:solidFill>
                      <a:schemeClr val="tx1"/>
                    </a:solidFill>
                  </a:rPr>
                  <a:t>thực</a:t>
                </a:r>
                <a:r>
                  <a:rPr lang="en-US" sz="2200" dirty="0">
                    <a:solidFill>
                      <a:schemeClr val="tx1"/>
                    </a:solidFill>
                  </a:rPr>
                  <a:t> </a:t>
                </a:r>
                <a:r>
                  <a:rPr lang="en-US" sz="2200" dirty="0" err="1">
                    <a:solidFill>
                      <a:schemeClr val="tx1"/>
                    </a:solidFill>
                  </a:rPr>
                  <a:t>nghiệm</a:t>
                </a:r>
                <a:r>
                  <a:rPr lang="en-US" sz="2200" dirty="0">
                    <a:solidFill>
                      <a:schemeClr val="tx1"/>
                    </a:solidFill>
                  </a:rPr>
                  <a:t> ta </a:t>
                </a:r>
                <a:r>
                  <a:rPr lang="en-US" sz="2200" dirty="0" err="1">
                    <a:solidFill>
                      <a:schemeClr val="tx1"/>
                    </a:solidFill>
                  </a:rPr>
                  <a:t>lấy</a:t>
                </a:r>
                <a:r>
                  <a:rPr lang="en-US" sz="2200" dirty="0">
                    <a:solidFill>
                      <a:schemeClr val="tx1"/>
                    </a:solidFill>
                  </a:rPr>
                  <a:t> </a:t>
                </a:r>
                <a:r>
                  <a:rPr lang="en-US" sz="2200" dirty="0" err="1">
                    <a:solidFill>
                      <a:schemeClr val="tx1"/>
                    </a:solidFill>
                  </a:rPr>
                  <a:t>mẫu</a:t>
                </a:r>
                <a:r>
                  <a:rPr lang="en-US" sz="2200" dirty="0">
                    <a:solidFill>
                      <a:schemeClr val="tx1"/>
                    </a:solidFill>
                  </a:rPr>
                  <a:t> </a:t>
                </a:r>
                <a:r>
                  <a:rPr lang="en-US" sz="2200" dirty="0" err="1">
                    <a:solidFill>
                      <a:schemeClr val="tx1"/>
                    </a:solidFill>
                  </a:rPr>
                  <a:t>ngẫu</a:t>
                </a:r>
                <a:r>
                  <a:rPr lang="en-US" sz="2200" dirty="0">
                    <a:solidFill>
                      <a:schemeClr val="tx1"/>
                    </a:solidFill>
                  </a:rPr>
                  <a:t> </a:t>
                </a:r>
                <a:r>
                  <a:rPr lang="en-US" sz="2200" dirty="0" err="1">
                    <a:solidFill>
                      <a:schemeClr val="tx1"/>
                    </a:solidFill>
                  </a:rPr>
                  <a:t>nhiên</a:t>
                </a:r>
                <a:r>
                  <a:rPr lang="en-US" sz="2200" dirty="0">
                    <a:solidFill>
                      <a:schemeClr val="tx1"/>
                    </a:solidFill>
                  </a:rPr>
                  <a:t> 2 </a:t>
                </a:r>
                <a:r>
                  <a:rPr lang="en-US" sz="2200" dirty="0" err="1">
                    <a:solidFill>
                      <a:schemeClr val="tx1"/>
                    </a:solidFill>
                  </a:rPr>
                  <a:t>điểm</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trong</a:t>
                </a:r>
                <a:r>
                  <a:rPr lang="en-US" sz="2200" dirty="0">
                    <a:solidFill>
                      <a:schemeClr val="tx1"/>
                    </a:solidFill>
                  </a:rPr>
                  <a:t> </a:t>
                </a:r>
                <a14:m>
                  <m:oMath xmlns:m="http://schemas.openxmlformats.org/officeDocument/2006/math">
                    <m:r>
                      <a:rPr lang="en-US" sz="2200" b="0" i="1" smtClean="0">
                        <a:solidFill>
                          <a:schemeClr val="tx1"/>
                        </a:solidFill>
                        <a:latin typeface="Cambria Math" panose="02040503050406030204" pitchFamily="18" charset="0"/>
                      </a:rPr>
                      <m:t>[−1,1]</m:t>
                    </m:r>
                  </m:oMath>
                </a14:m>
                <a:r>
                  <a:rPr lang="en-US" sz="2200" dirty="0">
                    <a:solidFill>
                      <a:schemeClr val="tx1"/>
                    </a:solidFill>
                  </a:rPr>
                  <a:t>, </a:t>
                </a:r>
                <a:r>
                  <a:rPr lang="en-US" sz="2200" dirty="0" err="1">
                    <a:solidFill>
                      <a:schemeClr val="tx1"/>
                    </a:solidFill>
                  </a:rPr>
                  <a:t>và</a:t>
                </a:r>
                <a:r>
                  <a:rPr lang="en-US" sz="2200" dirty="0">
                    <a:solidFill>
                      <a:schemeClr val="tx1"/>
                    </a:solidFill>
                  </a:rPr>
                  <a:t> </a:t>
                </a:r>
                <a:r>
                  <a:rPr lang="en-US" sz="2200" dirty="0" err="1">
                    <a:solidFill>
                      <a:schemeClr val="tx1"/>
                    </a:solidFill>
                  </a:rPr>
                  <a:t>huấn</a:t>
                </a:r>
                <a:r>
                  <a:rPr lang="en-US" sz="2200" dirty="0">
                    <a:solidFill>
                      <a:schemeClr val="tx1"/>
                    </a:solidFill>
                  </a:rPr>
                  <a:t> </a:t>
                </a:r>
                <a:r>
                  <a:rPr lang="en-US" sz="2200" dirty="0" err="1">
                    <a:solidFill>
                      <a:schemeClr val="tx1"/>
                    </a:solidFill>
                  </a:rPr>
                  <a:t>luyện</a:t>
                </a:r>
                <a:r>
                  <a:rPr lang="en-US" sz="2200" dirty="0">
                    <a:solidFill>
                      <a:schemeClr val="tx1"/>
                    </a:solidFill>
                  </a:rPr>
                  <a:t> 2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h</m:t>
                        </m:r>
                      </m:e>
                      <m:sub>
                        <m:r>
                          <a:rPr lang="en-US" sz="2200" b="0" i="1" smtClean="0">
                            <a:solidFill>
                              <a:schemeClr val="tx1"/>
                            </a:solidFill>
                            <a:latin typeface="Cambria Math" panose="02040503050406030204" pitchFamily="18" charset="0"/>
                          </a:rPr>
                          <m:t>0</m:t>
                        </m:r>
                      </m:sub>
                    </m:sSub>
                  </m:oMath>
                </a14:m>
                <a:r>
                  <a:rPr lang="en-US" sz="2200" dirty="0">
                    <a:solidFill>
                      <a:schemeClr val="tx1"/>
                    </a:solidFill>
                  </a:rPr>
                  <a:t> và </a:t>
                </a: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h</m:t>
                        </m:r>
                      </m:e>
                      <m:sub>
                        <m:r>
                          <a:rPr lang="en-US" sz="2200" b="0" i="1" smtClean="0">
                            <a:solidFill>
                              <a:schemeClr val="tx1"/>
                            </a:solidFill>
                            <a:latin typeface="Cambria Math" panose="02040503050406030204" pitchFamily="18" charset="0"/>
                          </a:rPr>
                          <m:t>1</m:t>
                        </m:r>
                      </m:sub>
                    </m:sSub>
                  </m:oMath>
                </a14:m>
                <a:r>
                  <a:rPr lang="en-US" sz="2200" dirty="0">
                    <a:solidFill>
                      <a:schemeClr val="tx1"/>
                    </a:solidFill>
                  </a:rPr>
                  <a:t>.</a:t>
                </a:r>
              </a:p>
              <a:p>
                <a:pPr marL="520700" indent="-342900">
                  <a:lnSpc>
                    <a:spcPct val="150000"/>
                  </a:lnSpc>
                  <a:spcBef>
                    <a:spcPts val="0"/>
                  </a:spcBef>
                </a:pPr>
                <a:r>
                  <a:rPr lang="en-US" sz="2200" dirty="0">
                    <a:solidFill>
                      <a:schemeClr val="tx1"/>
                    </a:solidFill>
                  </a:rPr>
                  <a:t>Ta </a:t>
                </a:r>
                <a:r>
                  <a:rPr lang="en-US" sz="2200" dirty="0" err="1">
                    <a:solidFill>
                      <a:schemeClr val="tx1"/>
                    </a:solidFill>
                  </a:rPr>
                  <a:t>có</a:t>
                </a:r>
                <a:r>
                  <a:rPr lang="en-US" sz="2200" dirty="0">
                    <a:solidFill>
                      <a:schemeClr val="tx1"/>
                    </a:solidFill>
                  </a:rPr>
                  <a:t> 2 </a:t>
                </a:r>
                <a:r>
                  <a:rPr lang="en-US" sz="2200" dirty="0" err="1">
                    <a:solidFill>
                      <a:schemeClr val="tx1"/>
                    </a:solidFill>
                  </a:rPr>
                  <a:t>giả</a:t>
                </a:r>
                <a:r>
                  <a:rPr lang="en-US" sz="2200" dirty="0">
                    <a:solidFill>
                      <a:schemeClr val="tx1"/>
                    </a:solidFill>
                  </a:rPr>
                  <a:t> </a:t>
                </a:r>
                <a:r>
                  <a:rPr lang="en-US" sz="2200" dirty="0" err="1">
                    <a:solidFill>
                      <a:schemeClr val="tx1"/>
                    </a:solidFill>
                  </a:rPr>
                  <a:t>thiết</a:t>
                </a:r>
                <a:r>
                  <a:rPr lang="en-US" sz="2200" dirty="0">
                    <a:solidFill>
                      <a:schemeClr val="tx1"/>
                    </a:solidFill>
                  </a:rPr>
                  <a:t> </a:t>
                </a:r>
                <a:r>
                  <a:rPr lang="en-US" sz="2200" dirty="0" err="1">
                    <a:solidFill>
                      <a:schemeClr val="tx1"/>
                    </a:solidFill>
                  </a:rPr>
                  <a:t>trung</a:t>
                </a:r>
                <a:r>
                  <a:rPr lang="en-US" sz="2200" dirty="0">
                    <a:solidFill>
                      <a:schemeClr val="tx1"/>
                    </a:solidFill>
                  </a:rPr>
                  <a:t> </a:t>
                </a:r>
                <a:r>
                  <a:rPr lang="en-US" sz="2200" dirty="0" err="1">
                    <a:solidFill>
                      <a:schemeClr val="tx1"/>
                    </a:solidFill>
                  </a:rPr>
                  <a:t>bình</a:t>
                </a:r>
                <a:r>
                  <a:rPr lang="en-US" sz="2200" dirty="0">
                    <a:solidFill>
                      <a:schemeClr val="tx1"/>
                    </a:solidFill>
                  </a:rPr>
                  <a:t> (average hypothesis) </a:t>
                </a:r>
                <a14:m>
                  <m:oMath xmlns:m="http://schemas.openxmlformats.org/officeDocument/2006/math">
                    <m:sSub>
                      <m:sSubPr>
                        <m:ctrlPr>
                          <a:rPr lang="en-US" sz="2200" i="1" smtClean="0">
                            <a:solidFill>
                              <a:schemeClr val="tx1"/>
                            </a:solidFill>
                            <a:latin typeface="Cambria Math" panose="02040503050406030204" pitchFamily="18" charset="0"/>
                          </a:rPr>
                        </m:ctrlPr>
                      </m:sSubPr>
                      <m:e>
                        <m:acc>
                          <m:accPr>
                            <m:chr m:val="̅"/>
                            <m:ctrlPr>
                              <a:rPr lang="en-US" sz="220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h</m:t>
                            </m:r>
                          </m:e>
                        </m:acc>
                      </m:e>
                      <m:sub>
                        <m:r>
                          <a:rPr lang="en-US" sz="2200" b="0" i="1" smtClean="0">
                            <a:solidFill>
                              <a:schemeClr val="tx1"/>
                            </a:solidFill>
                            <a:latin typeface="Cambria Math" panose="02040503050406030204" pitchFamily="18" charset="0"/>
                          </a:rPr>
                          <m:t>0</m:t>
                        </m:r>
                      </m:sub>
                    </m:sSub>
                  </m:oMath>
                </a14:m>
                <a:r>
                  <a:rPr lang="en-US" sz="2200" dirty="0">
                    <a:solidFill>
                      <a:schemeClr val="tx1"/>
                    </a:solidFill>
                  </a:rPr>
                  <a:t> và </a:t>
                </a:r>
                <a14:m>
                  <m:oMath xmlns:m="http://schemas.openxmlformats.org/officeDocument/2006/math">
                    <m:sSub>
                      <m:sSubPr>
                        <m:ctrlPr>
                          <a:rPr lang="en-US" sz="2200" i="1">
                            <a:solidFill>
                              <a:schemeClr val="tx1"/>
                            </a:solidFill>
                            <a:latin typeface="Cambria Math" panose="02040503050406030204" pitchFamily="18" charset="0"/>
                          </a:rPr>
                        </m:ctrlPr>
                      </m:sSubPr>
                      <m:e>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rPr>
                              <m:t>h</m:t>
                            </m:r>
                          </m:e>
                        </m:acc>
                      </m:e>
                      <m:sub>
                        <m:r>
                          <a:rPr lang="en-US" sz="2200" b="0" i="1" smtClean="0">
                            <a:solidFill>
                              <a:schemeClr val="tx1"/>
                            </a:solidFill>
                            <a:latin typeface="Cambria Math" panose="02040503050406030204" pitchFamily="18" charset="0"/>
                          </a:rPr>
                          <m:t>1</m:t>
                        </m:r>
                      </m:sub>
                    </m:sSub>
                  </m:oMath>
                </a14:m>
                <a:r>
                  <a:rPr lang="en-US" sz="2200" dirty="0">
                    <a:solidFill>
                      <a:schemeClr val="tx1"/>
                    </a:solidFill>
                  </a:rPr>
                  <a:t>.</a:t>
                </a: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F1B07879-7C7E-33A2-839C-122BA59AC4BD}"/>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r="-68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F3D4E85F-11DD-59D1-0B6B-13749F7927CD}"/>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5BCEE3E2-5A7C-E4AD-62BE-D28714307085}"/>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39</a:t>
            </a:fld>
            <a:endParaRPr/>
          </a:p>
        </p:txBody>
      </p:sp>
      <p:pic>
        <p:nvPicPr>
          <p:cNvPr id="3" name="Graphic 2">
            <a:extLst>
              <a:ext uri="{FF2B5EF4-FFF2-40B4-BE49-F238E27FC236}">
                <a16:creationId xmlns:a16="http://schemas.microsoft.com/office/drawing/2014/main" id="{24192747-D971-61FE-6F17-3A724EE1FAA8}"/>
              </a:ext>
            </a:extLst>
          </p:cNvPr>
          <p:cNvPicPr>
            <a:picLocks noChangeAspect="1"/>
          </p:cNvPicPr>
          <p:nvPr/>
        </p:nvPicPr>
        <p:blipFill>
          <a:blip r:embed="rId4"/>
          <a:srcRect/>
          <a:stretch/>
        </p:blipFill>
        <p:spPr>
          <a:xfrm>
            <a:off x="3467410" y="3003592"/>
            <a:ext cx="5193123" cy="3205131"/>
          </a:xfrm>
          <a:prstGeom prst="rect">
            <a:avLst/>
          </a:prstGeom>
        </p:spPr>
      </p:pic>
    </p:spTree>
    <p:extLst>
      <p:ext uri="{BB962C8B-B14F-4D97-AF65-F5344CB8AC3E}">
        <p14:creationId xmlns:p14="http://schemas.microsoft.com/office/powerpoint/2010/main" val="1663509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5367A396-0A4B-4CAF-57EA-BDBF1B192787}"/>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B86B80BF-29E4-C92B-BC1E-BC61DCC5D094}"/>
              </a:ext>
            </a:extLst>
          </p:cNvPr>
          <p:cNvSpPr txBox="1">
            <a:spLocks noGrp="1"/>
          </p:cNvSpPr>
          <p:nvPr>
            <p:ph type="title"/>
          </p:nvPr>
        </p:nvSpPr>
        <p:spPr>
          <a:xfrm>
            <a:off x="774145" y="4664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Ví dụ</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44768290-4BDA-E7F9-AEFD-DDACB87F7BA5}"/>
                  </a:ext>
                </a:extLst>
              </p:cNvPr>
              <p:cNvSpPr txBox="1">
                <a:spLocks noGrp="1"/>
              </p:cNvSpPr>
              <p:nvPr>
                <p:ph type="body" idx="1"/>
              </p:nvPr>
            </p:nvSpPr>
            <p:spPr>
              <a:xfrm>
                <a:off x="512952" y="2998169"/>
                <a:ext cx="11419019" cy="3529513"/>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r>
                  <a:rPr lang="en-US" sz="2200" dirty="0" err="1"/>
                  <a:t>Dự</a:t>
                </a:r>
                <a:r>
                  <a:rPr lang="en-US" sz="2200" dirty="0"/>
                  <a:t> </a:t>
                </a:r>
                <a:r>
                  <a:rPr lang="en-US" sz="2200" dirty="0" err="1"/>
                  <a:t>đoán</a:t>
                </a:r>
                <a:r>
                  <a:rPr lang="en-US" sz="2200" dirty="0"/>
                  <a:t> </a:t>
                </a:r>
                <a:r>
                  <a:rPr lang="en-US" sz="2200" dirty="0" err="1"/>
                  <a:t>lương</a:t>
                </a:r>
                <a:r>
                  <a:rPr lang="en-US" sz="2200" dirty="0"/>
                  <a:t> </a:t>
                </a:r>
                <a:r>
                  <a:rPr lang="en-US" sz="2200" dirty="0" err="1"/>
                  <a:t>của</a:t>
                </a:r>
                <a:r>
                  <a:rPr lang="en-US" sz="2200" dirty="0"/>
                  <a:t> </a:t>
                </a:r>
                <a:r>
                  <a:rPr lang="en-US" sz="2200" dirty="0" err="1"/>
                  <a:t>vận</a:t>
                </a:r>
                <a:r>
                  <a:rPr lang="en-US" sz="2200" dirty="0"/>
                  <a:t> </a:t>
                </a:r>
                <a:r>
                  <a:rPr lang="en-US" sz="2200" dirty="0" err="1"/>
                  <a:t>động</a:t>
                </a:r>
                <a:r>
                  <a:rPr lang="en-US" sz="2200" dirty="0"/>
                  <a:t> </a:t>
                </a:r>
                <a:r>
                  <a:rPr lang="en-US" sz="2200" dirty="0" err="1"/>
                  <a:t>viên</a:t>
                </a:r>
                <a:r>
                  <a:rPr lang="en-US" sz="2200" dirty="0"/>
                  <a:t> </a:t>
                </a:r>
                <a:r>
                  <a:rPr lang="en-US" sz="2200" dirty="0" err="1"/>
                  <a:t>bóng</a:t>
                </a:r>
                <a:r>
                  <a:rPr lang="en-US" sz="2200" dirty="0"/>
                  <a:t> </a:t>
                </a:r>
                <a:r>
                  <a:rPr lang="en-US" sz="2200" dirty="0" err="1"/>
                  <a:t>rổ</a:t>
                </a:r>
                <a:r>
                  <a:rPr lang="en-US" sz="2200" dirty="0"/>
                  <a:t> - </a:t>
                </a:r>
                <a:r>
                  <a:rPr lang="en-US" sz="2200" dirty="0" err="1"/>
                  <a:t>biến</a:t>
                </a:r>
                <a:r>
                  <a:rPr lang="en-US" sz="2200" dirty="0"/>
                  <a:t> </a:t>
                </a:r>
                <a:r>
                  <a:rPr lang="en-US" sz="2200" dirty="0" err="1"/>
                  <a:t>ngẫu</a:t>
                </a:r>
                <a:r>
                  <a:rPr lang="en-US" sz="2200" dirty="0"/>
                  <a:t> </a:t>
                </a:r>
                <a:r>
                  <a:rPr lang="en-US" sz="2200" dirty="0" err="1"/>
                  <a:t>nhiên</a:t>
                </a:r>
                <a:r>
                  <a:rPr lang="en-US" sz="2200" dirty="0"/>
                  <a:t> </a:t>
                </a:r>
                <a:r>
                  <a:rPr lang="en-US" sz="2200" dirty="0" err="1"/>
                  <a:t>đầu</a:t>
                </a:r>
                <a:r>
                  <a:rPr lang="en-US" sz="2200" dirty="0"/>
                  <a:t> </a:t>
                </a:r>
                <a:r>
                  <a:rPr lang="en-US" sz="2200" dirty="0" err="1"/>
                  <a:t>ra</a:t>
                </a:r>
                <a:r>
                  <a:rPr lang="en-US" sz="2200" dirty="0"/>
                  <a:t>, </a:t>
                </a:r>
                <a:r>
                  <a:rPr lang="en-US" sz="2200" dirty="0" err="1"/>
                  <a:t>gọi</a:t>
                </a:r>
                <a:r>
                  <a:rPr lang="en-US" sz="2200" dirty="0"/>
                  <a:t> </a:t>
                </a:r>
                <a:r>
                  <a:rPr lang="en-US" sz="2200" dirty="0" err="1"/>
                  <a:t>là</a:t>
                </a:r>
                <a:r>
                  <a:rPr lang="en-US" sz="2200" dirty="0"/>
                  <a:t> </a:t>
                </a:r>
                <a14:m>
                  <m:oMath xmlns:m="http://schemas.openxmlformats.org/officeDocument/2006/math">
                    <m:r>
                      <a:rPr lang="en-US" sz="2200" b="0" i="1" smtClean="0">
                        <a:latin typeface="Cambria Math" panose="02040503050406030204" pitchFamily="18" charset="0"/>
                      </a:rPr>
                      <m:t>𝑌</m:t>
                    </m:r>
                  </m:oMath>
                </a14:m>
                <a:r>
                  <a:rPr lang="en-US" sz="2200" dirty="0"/>
                  <a:t>.</a:t>
                </a:r>
              </a:p>
              <a:p>
                <a:pPr marL="520700" indent="-342900">
                  <a:lnSpc>
                    <a:spcPct val="150000"/>
                  </a:lnSpc>
                  <a:spcBef>
                    <a:spcPts val="0"/>
                  </a:spcBef>
                </a:pPr>
                <a:r>
                  <a:rPr lang="en-US" sz="2200" dirty="0" err="1"/>
                  <a:t>Các</a:t>
                </a:r>
                <a:r>
                  <a:rPr lang="en-US" sz="2200" dirty="0"/>
                  <a:t> </a:t>
                </a:r>
                <a:r>
                  <a:rPr lang="en-US" sz="2200" dirty="0" err="1"/>
                  <a:t>biến</a:t>
                </a:r>
                <a:r>
                  <a:rPr lang="en-US" sz="2200" dirty="0"/>
                  <a:t> </a:t>
                </a:r>
                <a:r>
                  <a:rPr lang="en-US" sz="2200" dirty="0" err="1"/>
                  <a:t>còn</a:t>
                </a:r>
                <a:r>
                  <a:rPr lang="en-US" sz="2200" dirty="0"/>
                  <a:t> </a:t>
                </a:r>
                <a:r>
                  <a:rPr lang="en-US" sz="2200" dirty="0" err="1"/>
                  <a:t>lại</a:t>
                </a:r>
                <a:r>
                  <a:rPr lang="en-US" sz="2200" dirty="0"/>
                  <a:t> </a:t>
                </a:r>
                <a:r>
                  <a:rPr lang="en-US" sz="2200" dirty="0" err="1"/>
                  <a:t>ứng</a:t>
                </a:r>
                <a:r>
                  <a:rPr lang="en-US" sz="2200" dirty="0"/>
                  <a:t> </a:t>
                </a:r>
                <a:r>
                  <a:rPr lang="en-US" sz="2200" dirty="0" err="1"/>
                  <a:t>với</a:t>
                </a:r>
                <a:r>
                  <a:rPr lang="en-US" sz="2200" dirty="0"/>
                  <a:t> </a:t>
                </a:r>
                <a:r>
                  <a:rPr lang="en-US" sz="2200" dirty="0" err="1"/>
                  <a:t>các</a:t>
                </a:r>
                <a:r>
                  <a:rPr lang="en-US" sz="2200" dirty="0"/>
                  <a:t> </a:t>
                </a:r>
                <a:r>
                  <a:rPr lang="en-US" sz="2200" dirty="0" err="1"/>
                  <a:t>đặc</a:t>
                </a:r>
                <a:r>
                  <a:rPr lang="en-US" sz="2200" dirty="0"/>
                  <a:t> </a:t>
                </a:r>
                <a:r>
                  <a:rPr lang="en-US" sz="2200" dirty="0" err="1"/>
                  <a:t>trưng</a:t>
                </a:r>
                <a:r>
                  <a:rPr lang="en-US" sz="2200" dirty="0"/>
                  <a:t> </a:t>
                </a:r>
                <a:r>
                  <a:rPr lang="en-US" sz="2200" dirty="0" err="1"/>
                  <a:t>đầu</a:t>
                </a:r>
                <a:r>
                  <a:rPr lang="en-US" sz="2200" dirty="0"/>
                  <a:t> </a:t>
                </a:r>
                <a:r>
                  <a:rPr lang="en-US" sz="2200" dirty="0" err="1"/>
                  <a:t>vào</a:t>
                </a:r>
                <a:r>
                  <a:rPr lang="en-US" sz="2200" dirty="0"/>
                  <a:t> – </a:t>
                </a:r>
                <a:r>
                  <a:rPr lang="en-US" sz="2200" dirty="0" err="1"/>
                  <a:t>gọi</a:t>
                </a:r>
                <a:r>
                  <a:rPr lang="en-US" sz="2200" dirty="0"/>
                  <a:t> </a:t>
                </a:r>
                <a:r>
                  <a:rPr lang="en-US" sz="2200" dirty="0" err="1"/>
                  <a:t>là</a:t>
                </a:r>
                <a:r>
                  <a:rPr lang="en-US" sz="2200" dirty="0"/>
                  <a:t>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𝑋</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𝑋</m:t>
                        </m:r>
                      </m:e>
                      <m:sub>
                        <m:r>
                          <a:rPr lang="en-US" sz="2200" b="0" i="1" smtClean="0">
                            <a:latin typeface="Cambria Math" panose="02040503050406030204" pitchFamily="18" charset="0"/>
                          </a:rPr>
                          <m:t>𝑝</m:t>
                        </m:r>
                      </m:sub>
                    </m:sSub>
                  </m:oMath>
                </a14:m>
                <a:r>
                  <a:rPr lang="en-US" sz="2200" dirty="0"/>
                  <a:t>.</a:t>
                </a:r>
              </a:p>
              <a:p>
                <a:pPr marL="520700" indent="-342900">
                  <a:lnSpc>
                    <a:spcPct val="150000"/>
                  </a:lnSpc>
                  <a:spcBef>
                    <a:spcPts val="0"/>
                  </a:spcBef>
                </a:pPr>
                <a:r>
                  <a:rPr lang="en-US" sz="2200" dirty="0"/>
                  <a:t>Ta </a:t>
                </a:r>
                <a:r>
                  <a:rPr lang="en-US" sz="2200" dirty="0" err="1"/>
                  <a:t>giả</a:t>
                </a:r>
                <a:r>
                  <a:rPr lang="en-US" sz="2200" dirty="0"/>
                  <a:t> </a:t>
                </a:r>
                <a:r>
                  <a:rPr lang="en-US" sz="2200" dirty="0" err="1"/>
                  <a:t>sử</a:t>
                </a:r>
                <a:r>
                  <a:rPr lang="en-US" sz="2200" dirty="0"/>
                  <a:t> </a:t>
                </a:r>
                <a:r>
                  <a:rPr lang="en-US" sz="2200" dirty="0" err="1"/>
                  <a:t>tồn</a:t>
                </a:r>
                <a:r>
                  <a:rPr lang="en-US" sz="2200" dirty="0"/>
                  <a:t> </a:t>
                </a:r>
                <a:r>
                  <a:rPr lang="en-US" sz="2200" dirty="0" err="1"/>
                  <a:t>tại</a:t>
                </a:r>
                <a:r>
                  <a:rPr lang="en-US" sz="2200" dirty="0"/>
                  <a:t> </a:t>
                </a:r>
                <a:r>
                  <a:rPr lang="en-US" sz="2200" dirty="0" err="1"/>
                  <a:t>một</a:t>
                </a:r>
                <a:r>
                  <a:rPr lang="en-US" sz="2200" dirty="0"/>
                  <a:t> </a:t>
                </a:r>
                <a:r>
                  <a:rPr lang="en-US" sz="2200" dirty="0" err="1">
                    <a:solidFill>
                      <a:srgbClr val="FF0000"/>
                    </a:solidFill>
                  </a:rPr>
                  <a:t>hàm</a:t>
                </a:r>
                <a:r>
                  <a:rPr lang="en-US" sz="2200" dirty="0">
                    <a:solidFill>
                      <a:srgbClr val="FF0000"/>
                    </a:solidFill>
                  </a:rPr>
                  <a:t> </a:t>
                </a:r>
                <a:r>
                  <a:rPr lang="en-US" sz="2200" dirty="0" err="1">
                    <a:solidFill>
                      <a:srgbClr val="FF0000"/>
                    </a:solidFill>
                  </a:rPr>
                  <a:t>đích</a:t>
                </a:r>
                <a:r>
                  <a:rPr lang="en-US" sz="2200" dirty="0">
                    <a:solidFill>
                      <a:srgbClr val="FF0000"/>
                    </a:solidFill>
                  </a:rPr>
                  <a:t> (target function)</a:t>
                </a:r>
                <a:r>
                  <a:rPr lang="en-US" sz="2200" dirty="0"/>
                  <a:t> </a:t>
                </a:r>
                <a14:m>
                  <m:oMath xmlns:m="http://schemas.openxmlformats.org/officeDocument/2006/math">
                    <m:r>
                      <a:rPr lang="en-US" sz="2200" b="0" i="1" smtClean="0">
                        <a:latin typeface="Cambria Math" panose="02040503050406030204" pitchFamily="18" charset="0"/>
                      </a:rPr>
                      <m:t>𝑓</m:t>
                    </m:r>
                    <m:r>
                      <a:rPr lang="en-US" sz="2200" b="0" i="1" smtClean="0">
                        <a:latin typeface="Cambria Math" panose="02040503050406030204" pitchFamily="18" charset="0"/>
                      </a:rPr>
                      <m:t>()</m:t>
                    </m:r>
                  </m:oMath>
                </a14:m>
                <a:r>
                  <a:rPr lang="en-US" sz="2200" dirty="0"/>
                  <a:t>:</a:t>
                </a:r>
              </a:p>
              <a:p>
                <a:pPr marL="177800" indent="0">
                  <a:lnSpc>
                    <a:spcPct val="150000"/>
                  </a:lnSpc>
                  <a:spcBef>
                    <a:spcPts val="0"/>
                  </a:spcBef>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𝑓</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𝒳</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𝒴</m:t>
                      </m:r>
                    </m:oMath>
                  </m:oMathPara>
                </a14:m>
                <a:endParaRPr lang="en-US" sz="2200" dirty="0"/>
              </a:p>
              <a:p>
                <a:pPr marL="177800" indent="0">
                  <a:lnSpc>
                    <a:spcPct val="150000"/>
                  </a:lnSpc>
                  <a:spcBef>
                    <a:spcPts val="0"/>
                  </a:spcBef>
                  <a:buNone/>
                </a:pPr>
                <a:r>
                  <a:rPr lang="en-US" sz="2200" dirty="0" err="1"/>
                  <a:t>là</a:t>
                </a:r>
                <a:r>
                  <a:rPr lang="en-US" sz="2200" dirty="0"/>
                  <a:t> </a:t>
                </a:r>
                <a:r>
                  <a:rPr lang="en-US" sz="2200" dirty="0" err="1"/>
                  <a:t>một</a:t>
                </a:r>
                <a:r>
                  <a:rPr lang="en-US" sz="2200" dirty="0"/>
                  <a:t> </a:t>
                </a:r>
                <a:r>
                  <a:rPr lang="en-US" sz="2200" dirty="0" err="1"/>
                  <a:t>ánh</a:t>
                </a:r>
                <a:r>
                  <a:rPr lang="en-US" sz="2200" dirty="0"/>
                  <a:t> </a:t>
                </a:r>
                <a:r>
                  <a:rPr lang="en-US" sz="2200" dirty="0" err="1"/>
                  <a:t>xạ</a:t>
                </a:r>
                <a:r>
                  <a:rPr lang="en-US" sz="2200" dirty="0"/>
                  <a:t> </a:t>
                </a:r>
                <a:r>
                  <a:rPr lang="en-US" sz="2200" dirty="0" err="1"/>
                  <a:t>từ</a:t>
                </a:r>
                <a:r>
                  <a:rPr lang="en-US" sz="2200" dirty="0"/>
                  <a:t> </a:t>
                </a:r>
                <a:r>
                  <a:rPr lang="en-US" sz="2200" dirty="0" err="1"/>
                  <a:t>không</a:t>
                </a:r>
                <a:r>
                  <a:rPr lang="en-US" sz="2200" dirty="0"/>
                  <a:t> </a:t>
                </a:r>
                <a:r>
                  <a:rPr lang="en-US" sz="2200" dirty="0" err="1"/>
                  <a:t>gian</a:t>
                </a:r>
                <a:r>
                  <a:rPr lang="en-US" sz="2200" dirty="0"/>
                  <a:t> </a:t>
                </a:r>
                <a:r>
                  <a:rPr lang="en-US" sz="2200" dirty="0" err="1"/>
                  <a:t>các</a:t>
                </a:r>
                <a:r>
                  <a:rPr lang="en-US" sz="2200" dirty="0"/>
                  <a:t> </a:t>
                </a:r>
                <a:r>
                  <a:rPr lang="en-US" sz="2200" dirty="0" err="1"/>
                  <a:t>đặc</a:t>
                </a:r>
                <a:r>
                  <a:rPr lang="en-US" sz="2200" dirty="0"/>
                  <a:t> </a:t>
                </a:r>
                <a:r>
                  <a:rPr lang="en-US" sz="2200" dirty="0" err="1"/>
                  <a:t>trưng</a:t>
                </a:r>
                <a:r>
                  <a:rPr lang="en-US" sz="2200" dirty="0"/>
                  <a:t> </a:t>
                </a:r>
                <a:r>
                  <a:rPr lang="en-US" sz="2200" dirty="0" err="1"/>
                  <a:t>đầu</a:t>
                </a:r>
                <a:r>
                  <a:rPr lang="en-US" sz="2200" dirty="0"/>
                  <a:t> </a:t>
                </a:r>
                <a:r>
                  <a:rPr lang="en-US" sz="2200" dirty="0" err="1"/>
                  <a:t>vào</a:t>
                </a:r>
                <a:r>
                  <a:rPr lang="en-US" sz="2200" dirty="0"/>
                  <a:t> </a:t>
                </a:r>
                <a14:m>
                  <m:oMath xmlns:m="http://schemas.openxmlformats.org/officeDocument/2006/math">
                    <m:r>
                      <a:rPr lang="en-US" sz="2200" i="1">
                        <a:latin typeface="Cambria Math" panose="02040503050406030204" pitchFamily="18" charset="0"/>
                        <a:ea typeface="Cambria Math" panose="02040503050406030204" pitchFamily="18" charset="0"/>
                      </a:rPr>
                      <m:t>𝒳</m:t>
                    </m:r>
                    <m:r>
                      <a:rPr lang="en-US" sz="2200" i="1">
                        <a:latin typeface="Cambria Math" panose="02040503050406030204" pitchFamily="18" charset="0"/>
                        <a:ea typeface="Cambria Math" panose="02040503050406030204" pitchFamily="18" charset="0"/>
                      </a:rPr>
                      <m:t> </m:t>
                    </m:r>
                  </m:oMath>
                </a14:m>
                <a:r>
                  <a:rPr lang="en-US" sz="2200" dirty="0" err="1"/>
                  <a:t>tới</a:t>
                </a:r>
                <a:r>
                  <a:rPr lang="en-US" sz="2200" dirty="0"/>
                  <a:t> </a:t>
                </a:r>
                <a:r>
                  <a:rPr lang="en-US" sz="2200" dirty="0" err="1"/>
                  <a:t>không</a:t>
                </a:r>
                <a:r>
                  <a:rPr lang="en-US" sz="2200" dirty="0"/>
                  <a:t> </a:t>
                </a:r>
                <a:r>
                  <a:rPr lang="en-US" sz="2200" dirty="0" err="1"/>
                  <a:t>gian</a:t>
                </a:r>
                <a:r>
                  <a:rPr lang="en-US" sz="2200" dirty="0"/>
                  <a:t> </a:t>
                </a:r>
                <a:r>
                  <a:rPr lang="en-US" sz="2200" dirty="0" err="1"/>
                  <a:t>giá</a:t>
                </a:r>
                <a:r>
                  <a:rPr lang="en-US" sz="2200" dirty="0"/>
                  <a:t> </a:t>
                </a:r>
                <a:r>
                  <a:rPr lang="en-US" sz="2200" dirty="0" err="1"/>
                  <a:t>trị</a:t>
                </a:r>
                <a:r>
                  <a:rPr lang="en-US" sz="2200" dirty="0"/>
                  <a:t> </a:t>
                </a:r>
                <a:r>
                  <a:rPr lang="en-US" sz="2200" dirty="0" err="1"/>
                  <a:t>đích</a:t>
                </a:r>
                <a:r>
                  <a:rPr lang="en-US" sz="2200" dirty="0"/>
                  <a:t> </a:t>
                </a:r>
                <a:r>
                  <a:rPr lang="en-US" sz="2200" dirty="0" err="1"/>
                  <a:t>đầu</a:t>
                </a:r>
                <a:r>
                  <a:rPr lang="en-US" sz="2200" dirty="0"/>
                  <a:t> </a:t>
                </a:r>
                <a:r>
                  <a:rPr lang="en-US" sz="2200" dirty="0" err="1"/>
                  <a:t>ra</a:t>
                </a:r>
                <a:r>
                  <a:rPr lang="en-US" sz="2200" dirty="0"/>
                  <a:t> </a:t>
                </a:r>
                <a14:m>
                  <m:oMath xmlns:m="http://schemas.openxmlformats.org/officeDocument/2006/math">
                    <m:r>
                      <a:rPr lang="en-US" sz="2200" i="1">
                        <a:latin typeface="Cambria Math" panose="02040503050406030204" pitchFamily="18" charset="0"/>
                        <a:ea typeface="Cambria Math" panose="02040503050406030204" pitchFamily="18" charset="0"/>
                      </a:rPr>
                      <m:t>𝒴</m:t>
                    </m:r>
                  </m:oMath>
                </a14:m>
                <a:r>
                  <a:rPr lang="en-US" sz="2200" dirty="0"/>
                  <a:t>. </a:t>
                </a:r>
                <a:r>
                  <a:rPr lang="en-US" sz="2200" dirty="0" err="1">
                    <a:solidFill>
                      <a:srgbClr val="FF0000"/>
                    </a:solidFill>
                  </a:rPr>
                  <a:t>Lưu</a:t>
                </a:r>
                <a:r>
                  <a:rPr lang="en-US" sz="2200" dirty="0">
                    <a:solidFill>
                      <a:srgbClr val="FF0000"/>
                    </a:solidFill>
                  </a:rPr>
                  <a:t> ý: ta </a:t>
                </a:r>
                <a:r>
                  <a:rPr lang="en-US" sz="2200" dirty="0" err="1">
                    <a:solidFill>
                      <a:srgbClr val="FF0000"/>
                    </a:solidFill>
                  </a:rPr>
                  <a:t>không</a:t>
                </a:r>
                <a:r>
                  <a:rPr lang="en-US" sz="2200" dirty="0">
                    <a:solidFill>
                      <a:srgbClr val="FF0000"/>
                    </a:solidFill>
                  </a:rPr>
                  <a:t> </a:t>
                </a:r>
                <a:r>
                  <a:rPr lang="en-US" sz="2200" dirty="0" err="1">
                    <a:solidFill>
                      <a:srgbClr val="FF0000"/>
                    </a:solidFill>
                  </a:rPr>
                  <a:t>có</a:t>
                </a:r>
                <a:r>
                  <a:rPr lang="en-US" sz="2200" dirty="0">
                    <a:solidFill>
                      <a:srgbClr val="FF0000"/>
                    </a:solidFill>
                  </a:rPr>
                  <a:t> </a:t>
                </a:r>
                <a:r>
                  <a:rPr lang="en-US" sz="2200" dirty="0" err="1">
                    <a:solidFill>
                      <a:srgbClr val="FF0000"/>
                    </a:solidFill>
                  </a:rPr>
                  <a:t>thông</a:t>
                </a:r>
                <a:r>
                  <a:rPr lang="en-US" sz="2200" dirty="0">
                    <a:solidFill>
                      <a:srgbClr val="FF0000"/>
                    </a:solidFill>
                  </a:rPr>
                  <a:t> tin </a:t>
                </a:r>
                <a:r>
                  <a:rPr lang="en-US" sz="2200" dirty="0" err="1">
                    <a:solidFill>
                      <a:srgbClr val="FF0000"/>
                    </a:solidFill>
                  </a:rPr>
                  <a:t>về</a:t>
                </a:r>
                <a:r>
                  <a:rPr lang="en-US" sz="2200" dirty="0">
                    <a:solidFill>
                      <a:srgbClr val="FF0000"/>
                    </a:solidFill>
                  </a:rPr>
                  <a:t> </a:t>
                </a:r>
                <a:r>
                  <a:rPr lang="en-US" sz="2200" dirty="0" err="1">
                    <a:solidFill>
                      <a:srgbClr val="FF0000"/>
                    </a:solidFill>
                  </a:rPr>
                  <a:t>hàm</a:t>
                </a:r>
                <a:r>
                  <a:rPr lang="en-US" sz="2200" dirty="0">
                    <a:solidFill>
                      <a:srgbClr val="FF0000"/>
                    </a:solidFill>
                  </a:rPr>
                  <a:t> </a:t>
                </a:r>
                <a:r>
                  <a:rPr lang="en-US" sz="2200" dirty="0" err="1">
                    <a:solidFill>
                      <a:srgbClr val="FF0000"/>
                    </a:solidFill>
                  </a:rPr>
                  <a:t>đích</a:t>
                </a:r>
                <a:r>
                  <a:rPr lang="en-US" sz="2200" dirty="0">
                    <a:solidFill>
                      <a:srgbClr val="FF0000"/>
                    </a:solidFill>
                  </a:rPr>
                  <a:t> </a:t>
                </a:r>
                <a:r>
                  <a:rPr lang="en-US" sz="2200" dirty="0" err="1">
                    <a:solidFill>
                      <a:srgbClr val="FF0000"/>
                    </a:solidFill>
                  </a:rPr>
                  <a:t>này</a:t>
                </a:r>
                <a:r>
                  <a:rPr lang="en-US" sz="2200" dirty="0">
                    <a:solidFill>
                      <a:srgbClr val="FF0000"/>
                    </a:solidFill>
                  </a:rPr>
                  <a:t>.</a:t>
                </a:r>
              </a:p>
              <a:p>
                <a:pPr marL="520700" indent="-342900">
                  <a:lnSpc>
                    <a:spcPct val="150000"/>
                  </a:lnSpc>
                  <a:spcBef>
                    <a:spcPts val="0"/>
                  </a:spcBef>
                </a:pPr>
                <a:r>
                  <a:rPr lang="en-US" sz="2200" dirty="0"/>
                  <a:t>Ta </a:t>
                </a:r>
                <a:r>
                  <a:rPr lang="en-US" sz="2200" dirty="0" err="1"/>
                  <a:t>muốn</a:t>
                </a:r>
                <a:r>
                  <a:rPr lang="en-US" sz="2200" dirty="0"/>
                  <a:t> “</a:t>
                </a:r>
                <a:r>
                  <a:rPr lang="en-US" sz="2200" dirty="0" err="1">
                    <a:solidFill>
                      <a:srgbClr val="0072FF"/>
                    </a:solidFill>
                  </a:rPr>
                  <a:t>đi</a:t>
                </a:r>
                <a:r>
                  <a:rPr lang="en-US" sz="2200" dirty="0">
                    <a:solidFill>
                      <a:srgbClr val="0072FF"/>
                    </a:solidFill>
                  </a:rPr>
                  <a:t> </a:t>
                </a:r>
                <a:r>
                  <a:rPr lang="en-US" sz="2200" dirty="0" err="1">
                    <a:solidFill>
                      <a:srgbClr val="0072FF"/>
                    </a:solidFill>
                  </a:rPr>
                  <a:t>tìm</a:t>
                </a:r>
                <a:r>
                  <a:rPr lang="en-US" sz="2200" dirty="0"/>
                  <a:t>” </a:t>
                </a:r>
                <a:r>
                  <a:rPr lang="en-US" sz="2200" dirty="0" err="1"/>
                  <a:t>hàm</a:t>
                </a:r>
                <a:r>
                  <a:rPr lang="en-US" sz="2200" dirty="0"/>
                  <a:t> </a:t>
                </a:r>
                <a:r>
                  <a:rPr lang="en-US" sz="2200" dirty="0" err="1"/>
                  <a:t>đích</a:t>
                </a:r>
                <a:r>
                  <a:rPr lang="en-US" sz="2200" dirty="0"/>
                  <a:t> </a:t>
                </a:r>
                <a:r>
                  <a:rPr lang="en-US" sz="2200" dirty="0" err="1"/>
                  <a:t>này</a:t>
                </a:r>
                <a:r>
                  <a:rPr lang="en-US" sz="2200" dirty="0"/>
                  <a:t>.</a:t>
                </a:r>
              </a:p>
            </p:txBody>
          </p:sp>
        </mc:Choice>
        <mc:Fallback xmlns="">
          <p:sp>
            <p:nvSpPr>
              <p:cNvPr id="374" name="Google Shape;374;p5">
                <a:extLst>
                  <a:ext uri="{FF2B5EF4-FFF2-40B4-BE49-F238E27FC236}">
                    <a16:creationId xmlns:a16="http://schemas.microsoft.com/office/drawing/2014/main" id="{44768290-4BDA-E7F9-AEFD-DDACB87F7BA5}"/>
                  </a:ext>
                </a:extLst>
              </p:cNvPr>
              <p:cNvSpPr txBox="1">
                <a:spLocks noGrp="1" noRot="1" noChangeAspect="1" noMove="1" noResize="1" noEditPoints="1" noAdjustHandles="1" noChangeArrowheads="1" noChangeShapeType="1" noTextEdit="1"/>
              </p:cNvSpPr>
              <p:nvPr>
                <p:ph type="body" idx="1"/>
              </p:nvPr>
            </p:nvSpPr>
            <p:spPr>
              <a:xfrm>
                <a:off x="512952" y="2998169"/>
                <a:ext cx="11419019" cy="3529513"/>
              </a:xfrm>
              <a:prstGeom prst="rect">
                <a:avLst/>
              </a:prstGeom>
              <a:blipFill>
                <a:blip r:embed="rId3"/>
                <a:stretch>
                  <a:fillRect r="-694" b="-6218"/>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AF93A676-1B5E-28CD-079D-8FBE8B322045}"/>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4A9517EB-B2E8-5553-AB68-8EF2DD902200}"/>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4</a:t>
            </a:fld>
            <a:endParaRPr/>
          </a:p>
        </p:txBody>
      </p:sp>
      <p:pic>
        <p:nvPicPr>
          <p:cNvPr id="3" name="Picture 2">
            <a:extLst>
              <a:ext uri="{FF2B5EF4-FFF2-40B4-BE49-F238E27FC236}">
                <a16:creationId xmlns:a16="http://schemas.microsoft.com/office/drawing/2014/main" id="{FABF761E-87BB-CBF1-A7C2-10D84659AD25}"/>
              </a:ext>
            </a:extLst>
          </p:cNvPr>
          <p:cNvPicPr>
            <a:picLocks noChangeAspect="1"/>
          </p:cNvPicPr>
          <p:nvPr/>
        </p:nvPicPr>
        <p:blipFill>
          <a:blip r:embed="rId4"/>
          <a:stretch>
            <a:fillRect/>
          </a:stretch>
        </p:blipFill>
        <p:spPr>
          <a:xfrm>
            <a:off x="1917223" y="738173"/>
            <a:ext cx="8610476" cy="2354362"/>
          </a:xfrm>
          <a:prstGeom prst="rect">
            <a:avLst/>
          </a:prstGeom>
        </p:spPr>
      </p:pic>
    </p:spTree>
    <p:extLst>
      <p:ext uri="{BB962C8B-B14F-4D97-AF65-F5344CB8AC3E}">
        <p14:creationId xmlns:p14="http://schemas.microsoft.com/office/powerpoint/2010/main" val="299878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F2D9274D-CE06-B5DF-32C4-AA5E3A8A763E}"/>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B393A228-EAF0-4F18-C61E-6ED4F136949D}"/>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r>
              <a:rPr lang="en-US" dirty="0"/>
              <a:t> - </a:t>
            </a:r>
            <a:r>
              <a:rPr lang="en-US" dirty="0" err="1"/>
              <a:t>Học</a:t>
            </a:r>
            <a:r>
              <a:rPr lang="en-US" dirty="0"/>
              <a:t> </a:t>
            </a:r>
            <a:r>
              <a:rPr lang="en-US" dirty="0" err="1"/>
              <a:t>từ</a:t>
            </a:r>
            <a:r>
              <a:rPr lang="en-US" dirty="0"/>
              <a:t> </a:t>
            </a:r>
            <a:r>
              <a:rPr lang="en-US" dirty="0" err="1"/>
              <a:t>hai</a:t>
            </a:r>
            <a:r>
              <a:rPr lang="en-US" dirty="0"/>
              <a:t> </a:t>
            </a:r>
            <a:r>
              <a:rPr lang="en-US" dirty="0" err="1"/>
              <a:t>điểm</a:t>
            </a:r>
            <a:r>
              <a:rPr lang="en-US" dirty="0"/>
              <a:t> </a:t>
            </a:r>
            <a:r>
              <a:rPr lang="en-US" dirty="0" err="1"/>
              <a:t>dữ</a:t>
            </a:r>
            <a:r>
              <a:rPr lang="en-US" dirty="0"/>
              <a:t> </a:t>
            </a:r>
            <a:r>
              <a:rPr lang="en-US" dirty="0" err="1"/>
              <a:t>liệu</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8517139C-EC7E-9172-4A1A-D7138E3EAD9A}"/>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20000"/>
                  </a:lnSpc>
                  <a:spcBef>
                    <a:spcPts val="0"/>
                  </a:spcBef>
                </a:pPr>
                <a:r>
                  <a:rPr lang="en-US" sz="2200" dirty="0">
                    <a:solidFill>
                      <a:schemeClr val="tx1"/>
                    </a:solidFill>
                  </a:rPr>
                  <a:t>Với </a:t>
                </a:r>
                <a:r>
                  <a:rPr lang="en-US" sz="2200" dirty="0" err="1">
                    <a:solidFill>
                      <a:schemeClr val="tx1"/>
                    </a:solidFill>
                  </a:rPr>
                  <a:t>các</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thuộc</a:t>
                </a:r>
                <a:r>
                  <a:rPr lang="en-US" sz="2200" dirty="0">
                    <a:solidFill>
                      <a:schemeClr val="tx1"/>
                    </a:solidFill>
                  </a:rPr>
                  <a:t> </a:t>
                </a: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i="1" smtClean="0">
                            <a:solidFill>
                              <a:schemeClr val="tx1"/>
                            </a:solidFill>
                            <a:latin typeface="Cambria Math" panose="02040503050406030204" pitchFamily="18" charset="0"/>
                            <a:ea typeface="Cambria Math" panose="02040503050406030204" pitchFamily="18" charset="0"/>
                          </a:rPr>
                          <m:t>ℋ</m:t>
                        </m:r>
                      </m:e>
                      <m:sub>
                        <m:r>
                          <a:rPr lang="en-US" sz="2200" b="0" i="1" smtClean="0">
                            <a:solidFill>
                              <a:schemeClr val="tx1"/>
                            </a:solidFill>
                            <a:latin typeface="Cambria Math" panose="02040503050406030204" pitchFamily="18" charset="0"/>
                          </a:rPr>
                          <m:t>0</m:t>
                        </m:r>
                      </m:sub>
                    </m:sSub>
                  </m:oMath>
                </a14:m>
                <a:r>
                  <a:rPr lang="en-US" sz="2200" dirty="0">
                    <a:solidFill>
                      <a:schemeClr val="tx1"/>
                    </a:solidFill>
                  </a:rPr>
                  <a:t>, </a:t>
                </a:r>
                <a:r>
                  <a:rPr lang="en-US" sz="2200" dirty="0" err="1">
                    <a:solidFill>
                      <a:schemeClr val="tx1"/>
                    </a:solidFill>
                  </a:rPr>
                  <a:t>nếu</a:t>
                </a:r>
                <a:r>
                  <a:rPr lang="en-US" sz="2200" dirty="0">
                    <a:solidFill>
                      <a:schemeClr val="tx1"/>
                    </a:solidFill>
                  </a:rPr>
                  <a:t> ta </a:t>
                </a:r>
                <a:r>
                  <a:rPr lang="en-US" sz="2200" dirty="0" err="1">
                    <a:solidFill>
                      <a:schemeClr val="tx1"/>
                    </a:solidFill>
                  </a:rPr>
                  <a:t>tính</a:t>
                </a:r>
                <a:r>
                  <a:rPr lang="en-US" sz="2200" dirty="0">
                    <a:solidFill>
                      <a:schemeClr val="tx1"/>
                    </a:solidFill>
                  </a:rPr>
                  <a:t> </a:t>
                </a:r>
                <a:r>
                  <a:rPr lang="en-US" sz="2200" dirty="0" err="1">
                    <a:solidFill>
                      <a:schemeClr val="tx1"/>
                    </a:solidFill>
                  </a:rPr>
                  <a:t>trung</a:t>
                </a:r>
                <a:r>
                  <a:rPr lang="en-US" sz="2200" dirty="0">
                    <a:solidFill>
                      <a:schemeClr val="tx1"/>
                    </a:solidFill>
                  </a:rPr>
                  <a:t> </a:t>
                </a:r>
                <a:r>
                  <a:rPr lang="en-US" sz="2200" dirty="0" err="1">
                    <a:solidFill>
                      <a:schemeClr val="tx1"/>
                    </a:solidFill>
                  </a:rPr>
                  <a:t>bình</a:t>
                </a:r>
                <a:r>
                  <a:rPr lang="en-US" sz="2200" dirty="0">
                    <a:solidFill>
                      <a:schemeClr val="tx1"/>
                    </a:solidFill>
                  </a:rPr>
                  <a:t> </a:t>
                </a:r>
                <a:r>
                  <a:rPr lang="en-US" sz="2200" dirty="0" err="1">
                    <a:solidFill>
                      <a:schemeClr val="tx1"/>
                    </a:solidFill>
                  </a:rPr>
                  <a:t>trên</a:t>
                </a:r>
                <a:r>
                  <a:rPr lang="en-US" sz="2200" dirty="0">
                    <a:solidFill>
                      <a:schemeClr val="tx1"/>
                    </a:solidFill>
                  </a:rPr>
                  <a:t> 500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sau</a:t>
                </a:r>
                <a:r>
                  <a:rPr lang="en-US" sz="2200" dirty="0">
                    <a:solidFill>
                      <a:schemeClr val="tx1"/>
                    </a:solidFill>
                  </a:rPr>
                  <a:t> </a:t>
                </a:r>
                <a:r>
                  <a:rPr lang="en-US" sz="2200" dirty="0" err="1">
                    <a:solidFill>
                      <a:schemeClr val="tx1"/>
                    </a:solidFill>
                  </a:rPr>
                  <a:t>khi</a:t>
                </a:r>
                <a:r>
                  <a:rPr lang="en-US" sz="2200" dirty="0">
                    <a:solidFill>
                      <a:schemeClr val="tx1"/>
                    </a:solidFill>
                  </a:rPr>
                  <a:t> </a:t>
                </a:r>
                <a:r>
                  <a:rPr lang="en-US" sz="2200" dirty="0" err="1">
                    <a:solidFill>
                      <a:schemeClr val="tx1"/>
                    </a:solidFill>
                  </a:rPr>
                  <a:t>huấn</a:t>
                </a:r>
                <a:r>
                  <a:rPr lang="en-US" sz="2200" dirty="0">
                    <a:solidFill>
                      <a:schemeClr val="tx1"/>
                    </a:solidFill>
                  </a:rPr>
                  <a:t> </a:t>
                </a:r>
                <a:r>
                  <a:rPr lang="en-US" sz="2200" dirty="0" err="1">
                    <a:solidFill>
                      <a:schemeClr val="tx1"/>
                    </a:solidFill>
                  </a:rPr>
                  <a:t>luyện</a:t>
                </a:r>
                <a:r>
                  <a:rPr lang="en-US" sz="2200" dirty="0">
                    <a:solidFill>
                      <a:schemeClr val="tx1"/>
                    </a:solidFill>
                  </a:rPr>
                  <a:t> (500 </a:t>
                </a:r>
                <a:r>
                  <a:rPr lang="en-US" sz="2200" dirty="0" err="1">
                    <a:solidFill>
                      <a:schemeClr val="tx1"/>
                    </a:solidFill>
                  </a:rPr>
                  <a:t>bộ</a:t>
                </a:r>
                <a:r>
                  <a:rPr lang="en-US" sz="2200" dirty="0">
                    <a:solidFill>
                      <a:schemeClr val="tx1"/>
                    </a:solidFill>
                  </a:rPr>
                  <a:t> </a:t>
                </a:r>
                <a:r>
                  <a:rPr lang="en-US" sz="2200" dirty="0" err="1">
                    <a:solidFill>
                      <a:schemeClr val="tx1"/>
                    </a:solidFill>
                  </a:rPr>
                  <a:t>giá</a:t>
                </a:r>
                <a:r>
                  <a:rPr lang="en-US" sz="2200" dirty="0">
                    <a:solidFill>
                      <a:schemeClr val="tx1"/>
                    </a:solidFill>
                  </a:rPr>
                  <a:t> </a:t>
                </a:r>
                <a:r>
                  <a:rPr lang="en-US" sz="2200" dirty="0" err="1">
                    <a:solidFill>
                      <a:schemeClr val="tx1"/>
                    </a:solidFill>
                  </a:rPr>
                  <a:t>trị</a:t>
                </a:r>
                <a:r>
                  <a:rPr lang="en-US" sz="2200" dirty="0">
                    <a:solidFill>
                      <a:schemeClr val="tx1"/>
                    </a:solidFill>
                  </a:rPr>
                  <a:t> </a:t>
                </a:r>
                <a:r>
                  <a:rPr lang="en-US" sz="2200" dirty="0" err="1">
                    <a:solidFill>
                      <a:schemeClr val="tx1"/>
                    </a:solidFill>
                  </a:rPr>
                  <a:t>tham</a:t>
                </a:r>
                <a:r>
                  <a:rPr lang="en-US" sz="2200" dirty="0">
                    <a:solidFill>
                      <a:schemeClr val="tx1"/>
                    </a:solidFill>
                  </a:rPr>
                  <a:t> </a:t>
                </a:r>
                <a:r>
                  <a:rPr lang="en-US" sz="2200" dirty="0" err="1">
                    <a:solidFill>
                      <a:schemeClr val="tx1"/>
                    </a:solidFill>
                  </a:rPr>
                  <a:t>số</a:t>
                </a:r>
                <a:r>
                  <a:rPr lang="en-US" sz="2200" dirty="0">
                    <a:solidFill>
                      <a:schemeClr val="tx1"/>
                    </a:solidFill>
                  </a:rPr>
                  <a:t>), ta </a:t>
                </a:r>
                <a:r>
                  <a:rPr lang="en-US" sz="2200" dirty="0" err="1">
                    <a:solidFill>
                      <a:schemeClr val="tx1"/>
                    </a:solidFill>
                  </a:rPr>
                  <a:t>thu</a:t>
                </a:r>
                <a:r>
                  <a:rPr lang="en-US" sz="2200" dirty="0">
                    <a:solidFill>
                      <a:schemeClr val="tx1"/>
                    </a:solidFill>
                  </a:rPr>
                  <a:t> </a:t>
                </a:r>
                <a:r>
                  <a:rPr lang="en-US" sz="2200" dirty="0" err="1">
                    <a:solidFill>
                      <a:schemeClr val="tx1"/>
                    </a:solidFill>
                  </a:rPr>
                  <a:t>được</a:t>
                </a:r>
                <a:r>
                  <a:rPr lang="en-US" sz="2200" dirty="0">
                    <a:solidFill>
                      <a:schemeClr val="tx1"/>
                    </a:solidFill>
                  </a:rPr>
                  <a:t> </a:t>
                </a:r>
                <a:r>
                  <a:rPr lang="en-US" sz="2200" b="1" dirty="0" err="1">
                    <a:solidFill>
                      <a:schemeClr val="accent2">
                        <a:lumMod val="75000"/>
                      </a:schemeClr>
                    </a:solidFill>
                  </a:rPr>
                  <a:t>giả</a:t>
                </a:r>
                <a:r>
                  <a:rPr lang="en-US" sz="2200" b="1" dirty="0">
                    <a:solidFill>
                      <a:schemeClr val="accent2">
                        <a:lumMod val="75000"/>
                      </a:schemeClr>
                    </a:solidFill>
                  </a:rPr>
                  <a:t> </a:t>
                </a:r>
                <a:r>
                  <a:rPr lang="en-US" sz="2200" b="1" dirty="0" err="1">
                    <a:solidFill>
                      <a:schemeClr val="accent2">
                        <a:lumMod val="75000"/>
                      </a:schemeClr>
                    </a:solidFill>
                  </a:rPr>
                  <a:t>thiết</a:t>
                </a:r>
                <a:r>
                  <a:rPr lang="en-US" sz="2200" b="1" dirty="0">
                    <a:solidFill>
                      <a:schemeClr val="accent2">
                        <a:lumMod val="75000"/>
                      </a:schemeClr>
                    </a:solidFill>
                  </a:rPr>
                  <a:t> </a:t>
                </a:r>
                <a:r>
                  <a:rPr lang="en-US" sz="2200" b="1" dirty="0" err="1">
                    <a:solidFill>
                      <a:schemeClr val="accent2">
                        <a:lumMod val="75000"/>
                      </a:schemeClr>
                    </a:solidFill>
                  </a:rPr>
                  <a:t>trung</a:t>
                </a:r>
                <a:r>
                  <a:rPr lang="en-US" sz="2200" b="1" dirty="0">
                    <a:solidFill>
                      <a:schemeClr val="accent2">
                        <a:lumMod val="75000"/>
                      </a:schemeClr>
                    </a:solidFill>
                  </a:rPr>
                  <a:t> </a:t>
                </a:r>
                <a:r>
                  <a:rPr lang="en-US" sz="2200" b="1" dirty="0" err="1">
                    <a:solidFill>
                      <a:schemeClr val="accent2">
                        <a:lumMod val="75000"/>
                      </a:schemeClr>
                    </a:solidFill>
                  </a:rPr>
                  <a:t>bình</a:t>
                </a:r>
                <a:r>
                  <a:rPr lang="en-US" sz="2200" b="1" dirty="0">
                    <a:solidFill>
                      <a:schemeClr val="accent2">
                        <a:lumMod val="75000"/>
                      </a:schemeClr>
                    </a:solidFill>
                  </a:rPr>
                  <a:t> </a:t>
                </a:r>
                <a14:m>
                  <m:oMath xmlns:m="http://schemas.openxmlformats.org/officeDocument/2006/math">
                    <m:sSub>
                      <m:sSubPr>
                        <m:ctrlPr>
                          <a:rPr lang="en-US" sz="2200" i="1">
                            <a:solidFill>
                              <a:schemeClr val="tx1"/>
                            </a:solidFill>
                            <a:latin typeface="Cambria Math" panose="02040503050406030204" pitchFamily="18" charset="0"/>
                          </a:rPr>
                        </m:ctrlPr>
                      </m:sSubPr>
                      <m:e>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rPr>
                              <m:t>h</m:t>
                            </m:r>
                          </m:e>
                        </m:acc>
                      </m:e>
                      <m:sub>
                        <m:r>
                          <a:rPr lang="en-US" sz="2200" i="1">
                            <a:solidFill>
                              <a:schemeClr val="tx1"/>
                            </a:solidFill>
                            <a:latin typeface="Cambria Math" panose="02040503050406030204" pitchFamily="18" charset="0"/>
                          </a:rPr>
                          <m:t>0</m:t>
                        </m:r>
                      </m:sub>
                    </m:sSub>
                  </m:oMath>
                </a14:m>
                <a:r>
                  <a:rPr lang="en-US" sz="2200" dirty="0">
                    <a:solidFill>
                      <a:schemeClr val="tx1"/>
                    </a:solidFill>
                  </a:rPr>
                  <a:t> </a:t>
                </a:r>
                <a:r>
                  <a:rPr lang="en-US" sz="2200" dirty="0" err="1">
                    <a:solidFill>
                      <a:schemeClr val="tx1"/>
                    </a:solidFill>
                  </a:rPr>
                  <a:t>là</a:t>
                </a:r>
                <a:r>
                  <a:rPr lang="en-US" sz="2200" dirty="0">
                    <a:solidFill>
                      <a:schemeClr val="tx1"/>
                    </a:solidFill>
                  </a:rPr>
                  <a:t> </a:t>
                </a:r>
                <a:r>
                  <a:rPr lang="en-US" sz="2200" dirty="0" err="1">
                    <a:solidFill>
                      <a:schemeClr val="tx1"/>
                    </a:solidFill>
                  </a:rPr>
                  <a:t>đường</a:t>
                </a:r>
                <a:r>
                  <a:rPr lang="en-US" sz="2200" dirty="0">
                    <a:solidFill>
                      <a:schemeClr val="tx1"/>
                    </a:solidFill>
                  </a:rPr>
                  <a:t> </a:t>
                </a:r>
                <a:r>
                  <a:rPr lang="en-US" sz="2200" dirty="0" err="1">
                    <a:solidFill>
                      <a:schemeClr val="tx1"/>
                    </a:solidFill>
                  </a:rPr>
                  <a:t>thẳng</a:t>
                </a:r>
                <a:r>
                  <a:rPr lang="en-US" sz="2200" dirty="0">
                    <a:solidFill>
                      <a:schemeClr val="tx1"/>
                    </a:solidFill>
                  </a:rPr>
                  <a:t> </a:t>
                </a:r>
                <a:r>
                  <a:rPr lang="en-US" sz="2200" dirty="0" err="1">
                    <a:solidFill>
                      <a:schemeClr val="tx1"/>
                    </a:solidFill>
                  </a:rPr>
                  <a:t>nằm</a:t>
                </a:r>
                <a:r>
                  <a:rPr lang="en-US" sz="2200" dirty="0">
                    <a:solidFill>
                      <a:schemeClr val="tx1"/>
                    </a:solidFill>
                  </a:rPr>
                  <a:t> </a:t>
                </a:r>
                <a:r>
                  <a:rPr lang="en-US" sz="2200" dirty="0" err="1">
                    <a:solidFill>
                      <a:schemeClr val="tx1"/>
                    </a:solidFill>
                  </a:rPr>
                  <a:t>ngang</a:t>
                </a:r>
                <a:r>
                  <a:rPr lang="en-US" sz="2200" dirty="0">
                    <a:solidFill>
                      <a:schemeClr val="tx1"/>
                    </a:solidFill>
                  </a:rPr>
                  <a:t> </a:t>
                </a:r>
                <a14:m>
                  <m:oMath xmlns:m="http://schemas.openxmlformats.org/officeDocument/2006/math">
                    <m:r>
                      <a:rPr lang="en-US" sz="2200" b="0" i="1" smtClean="0">
                        <a:solidFill>
                          <a:schemeClr val="tx1"/>
                        </a:solidFill>
                        <a:latin typeface="Cambria Math" panose="02040503050406030204" pitchFamily="18" charset="0"/>
                      </a:rPr>
                      <m:t>𝑦</m:t>
                    </m:r>
                    <m:r>
                      <a:rPr lang="en-US" sz="2200" b="0" i="1" smtClean="0">
                        <a:solidFill>
                          <a:schemeClr val="tx1"/>
                        </a:solidFill>
                        <a:latin typeface="Cambria Math" panose="02040503050406030204" pitchFamily="18" charset="0"/>
                      </a:rPr>
                      <m:t>=0</m:t>
                    </m:r>
                  </m:oMath>
                </a14:m>
                <a:r>
                  <a:rPr lang="en-US" sz="2200" dirty="0">
                    <a:solidFill>
                      <a:schemeClr val="tx1"/>
                    </a:solidFill>
                  </a:rPr>
                  <a:t>.</a:t>
                </a:r>
              </a:p>
              <a:p>
                <a:pPr marL="520700" indent="-342900">
                  <a:lnSpc>
                    <a:spcPct val="120000"/>
                  </a:lnSpc>
                  <a:spcBef>
                    <a:spcPts val="0"/>
                  </a:spcBef>
                </a:pPr>
                <a:r>
                  <a:rPr lang="en-US" sz="2200" dirty="0" err="1">
                    <a:solidFill>
                      <a:schemeClr val="tx1"/>
                    </a:solidFill>
                  </a:rPr>
                  <a:t>Tất</a:t>
                </a:r>
                <a:r>
                  <a:rPr lang="en-US" sz="2200" dirty="0">
                    <a:solidFill>
                      <a:schemeClr val="tx1"/>
                    </a:solidFill>
                  </a:rPr>
                  <a:t> </a:t>
                </a:r>
                <a:r>
                  <a:rPr lang="en-US" sz="2200" dirty="0" err="1">
                    <a:solidFill>
                      <a:schemeClr val="tx1"/>
                    </a:solidFill>
                  </a:rPr>
                  <a:t>cả</a:t>
                </a:r>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trong</a:t>
                </a:r>
                <a:r>
                  <a:rPr lang="en-US" sz="2200" dirty="0">
                    <a:solidFill>
                      <a:schemeClr val="tx1"/>
                    </a:solidFill>
                  </a:rPr>
                  <a:t> </a:t>
                </a: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i="1" smtClean="0">
                            <a:solidFill>
                              <a:schemeClr val="tx1"/>
                            </a:solidFill>
                            <a:latin typeface="Cambria Math" panose="02040503050406030204" pitchFamily="18" charset="0"/>
                            <a:ea typeface="Cambria Math" panose="02040503050406030204" pitchFamily="18" charset="0"/>
                          </a:rPr>
                          <m:t>ℋ</m:t>
                        </m:r>
                      </m:e>
                      <m:sub>
                        <m:r>
                          <a:rPr lang="en-US" sz="2200" b="0" i="1" smtClean="0">
                            <a:solidFill>
                              <a:schemeClr val="tx1"/>
                            </a:solidFill>
                            <a:latin typeface="Cambria Math" panose="02040503050406030204" pitchFamily="18" charset="0"/>
                          </a:rPr>
                          <m:t>0</m:t>
                        </m:r>
                      </m:sub>
                    </m:sSub>
                  </m:oMath>
                </a14:m>
                <a:r>
                  <a:rPr lang="en-US" sz="2200" dirty="0">
                    <a:solidFill>
                      <a:schemeClr val="tx1"/>
                    </a:solidFill>
                  </a:rPr>
                  <a:t> </a:t>
                </a:r>
                <a:r>
                  <a:rPr lang="en-US" sz="2200" dirty="0" err="1">
                    <a:solidFill>
                      <a:schemeClr val="tx1"/>
                    </a:solidFill>
                  </a:rPr>
                  <a:t>sau</a:t>
                </a:r>
                <a:r>
                  <a:rPr lang="en-US" sz="2200" dirty="0">
                    <a:solidFill>
                      <a:schemeClr val="tx1"/>
                    </a:solidFill>
                  </a:rPr>
                  <a:t> </a:t>
                </a:r>
                <a:r>
                  <a:rPr lang="en-US" sz="2200" dirty="0" err="1">
                    <a:solidFill>
                      <a:schemeClr val="tx1"/>
                    </a:solidFill>
                  </a:rPr>
                  <a:t>khi</a:t>
                </a:r>
                <a:r>
                  <a:rPr lang="en-US" sz="2200" dirty="0">
                    <a:solidFill>
                      <a:schemeClr val="tx1"/>
                    </a:solidFill>
                  </a:rPr>
                  <a:t> </a:t>
                </a:r>
                <a:r>
                  <a:rPr lang="en-US" sz="2200" dirty="0" err="1">
                    <a:solidFill>
                      <a:schemeClr val="tx1"/>
                    </a:solidFill>
                  </a:rPr>
                  <a:t>huấn</a:t>
                </a:r>
                <a:r>
                  <a:rPr lang="en-US" sz="2200" dirty="0">
                    <a:solidFill>
                      <a:schemeClr val="tx1"/>
                    </a:solidFill>
                  </a:rPr>
                  <a:t> </a:t>
                </a:r>
                <a:r>
                  <a:rPr lang="en-US" sz="2200" dirty="0" err="1">
                    <a:solidFill>
                      <a:schemeClr val="tx1"/>
                    </a:solidFill>
                  </a:rPr>
                  <a:t>luyện</a:t>
                </a:r>
                <a:r>
                  <a:rPr lang="en-US" sz="2200" dirty="0">
                    <a:solidFill>
                      <a:schemeClr val="tx1"/>
                    </a:solidFill>
                  </a:rPr>
                  <a:t> </a:t>
                </a:r>
                <a:r>
                  <a:rPr lang="en-US" sz="2200" dirty="0" err="1">
                    <a:solidFill>
                      <a:schemeClr val="tx1"/>
                    </a:solidFill>
                  </a:rPr>
                  <a:t>đều</a:t>
                </a:r>
                <a:r>
                  <a:rPr lang="en-US" sz="2200" dirty="0">
                    <a:solidFill>
                      <a:schemeClr val="tx1"/>
                    </a:solidFill>
                  </a:rPr>
                  <a:t> </a:t>
                </a:r>
                <a:r>
                  <a:rPr lang="en-US" sz="2200" dirty="0" err="1">
                    <a:solidFill>
                      <a:schemeClr val="tx1"/>
                    </a:solidFill>
                  </a:rPr>
                  <a:t>là</a:t>
                </a:r>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đường</a:t>
                </a:r>
                <a:r>
                  <a:rPr lang="en-US" sz="2200" dirty="0">
                    <a:solidFill>
                      <a:schemeClr val="tx1"/>
                    </a:solidFill>
                  </a:rPr>
                  <a:t> </a:t>
                </a:r>
                <a:r>
                  <a:rPr lang="en-US" sz="2200" dirty="0" err="1">
                    <a:solidFill>
                      <a:schemeClr val="tx1"/>
                    </a:solidFill>
                  </a:rPr>
                  <a:t>thẳng</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cùng</a:t>
                </a:r>
                <a:r>
                  <a:rPr lang="en-US" sz="2200" dirty="0">
                    <a:solidFill>
                      <a:schemeClr val="tx1"/>
                    </a:solidFill>
                  </a:rPr>
                  <a:t> </a:t>
                </a:r>
                <a:r>
                  <a:rPr lang="en-US" sz="2200" dirty="0" err="1">
                    <a:solidFill>
                      <a:schemeClr val="tx1"/>
                    </a:solidFill>
                  </a:rPr>
                  <a:t>độ</a:t>
                </a:r>
                <a:r>
                  <a:rPr lang="en-US" sz="2200" dirty="0">
                    <a:solidFill>
                      <a:schemeClr val="tx1"/>
                    </a:solidFill>
                  </a:rPr>
                  <a:t> </a:t>
                </a:r>
                <a:r>
                  <a:rPr lang="en-US" sz="2200" dirty="0" err="1">
                    <a:solidFill>
                      <a:schemeClr val="tx1"/>
                    </a:solidFill>
                  </a:rPr>
                  <a:t>dốc</a:t>
                </a:r>
                <a:r>
                  <a:rPr lang="en-US" sz="2200" dirty="0">
                    <a:solidFill>
                      <a:schemeClr val="tx1"/>
                    </a:solidFill>
                  </a:rPr>
                  <a:t> </a:t>
                </a:r>
                <a:r>
                  <a:rPr lang="en-US" sz="2200" dirty="0" err="1">
                    <a:solidFill>
                      <a:schemeClr val="tx1"/>
                    </a:solidFill>
                  </a:rPr>
                  <a:t>với</a:t>
                </a:r>
                <a:r>
                  <a:rPr lang="en-US" sz="2200" dirty="0">
                    <a:solidFill>
                      <a:schemeClr val="tx1"/>
                    </a:solidFill>
                  </a:rPr>
                  <a:t> </a:t>
                </a:r>
                <a:r>
                  <a:rPr lang="en-US" sz="2200" dirty="0" err="1">
                    <a:solidFill>
                      <a:schemeClr val="tx1"/>
                    </a:solidFill>
                  </a:rPr>
                  <a:t>giả</a:t>
                </a:r>
                <a:r>
                  <a:rPr lang="en-US" sz="2200" dirty="0">
                    <a:solidFill>
                      <a:schemeClr val="tx1"/>
                    </a:solidFill>
                  </a:rPr>
                  <a:t> </a:t>
                </a:r>
                <a:r>
                  <a:rPr lang="en-US" sz="2200" dirty="0" err="1">
                    <a:solidFill>
                      <a:schemeClr val="tx1"/>
                    </a:solidFill>
                  </a:rPr>
                  <a:t>thiết</a:t>
                </a:r>
                <a:r>
                  <a:rPr lang="en-US" sz="2200" dirty="0">
                    <a:solidFill>
                      <a:schemeClr val="tx1"/>
                    </a:solidFill>
                  </a:rPr>
                  <a:t> </a:t>
                </a:r>
                <a:r>
                  <a:rPr lang="en-US" sz="2200" dirty="0" err="1">
                    <a:solidFill>
                      <a:schemeClr val="tx1"/>
                    </a:solidFill>
                  </a:rPr>
                  <a:t>trung</a:t>
                </a:r>
                <a:r>
                  <a:rPr lang="en-US" sz="2200" dirty="0">
                    <a:solidFill>
                      <a:schemeClr val="tx1"/>
                    </a:solidFill>
                  </a:rPr>
                  <a:t> </a:t>
                </a:r>
                <a:r>
                  <a:rPr lang="en-US" sz="2200" dirty="0" err="1">
                    <a:solidFill>
                      <a:schemeClr val="tx1"/>
                    </a:solidFill>
                  </a:rPr>
                  <a:t>bình</a:t>
                </a:r>
                <a:r>
                  <a:rPr lang="en-US" sz="2200" dirty="0">
                    <a:solidFill>
                      <a:schemeClr val="tx1"/>
                    </a:solidFill>
                  </a:rPr>
                  <a:t> </a:t>
                </a:r>
                <a14:m>
                  <m:oMath xmlns:m="http://schemas.openxmlformats.org/officeDocument/2006/math">
                    <m:sSub>
                      <m:sSubPr>
                        <m:ctrlPr>
                          <a:rPr lang="en-US" sz="2200" i="1">
                            <a:solidFill>
                              <a:schemeClr val="tx1"/>
                            </a:solidFill>
                            <a:latin typeface="Cambria Math" panose="02040503050406030204" pitchFamily="18" charset="0"/>
                          </a:rPr>
                        </m:ctrlPr>
                      </m:sSubPr>
                      <m:e>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rPr>
                              <m:t>h</m:t>
                            </m:r>
                          </m:e>
                        </m:acc>
                      </m:e>
                      <m:sub>
                        <m:r>
                          <a:rPr lang="en-US" sz="2200" i="1">
                            <a:solidFill>
                              <a:schemeClr val="tx1"/>
                            </a:solidFill>
                            <a:latin typeface="Cambria Math" panose="02040503050406030204" pitchFamily="18" charset="0"/>
                          </a:rPr>
                          <m:t>0</m:t>
                        </m:r>
                      </m:sub>
                    </m:sSub>
                  </m:oMath>
                </a14:m>
                <a:r>
                  <a:rPr lang="en-US" sz="2200" dirty="0">
                    <a:solidFill>
                      <a:schemeClr val="tx1"/>
                    </a:solidFill>
                  </a:rPr>
                  <a:t> </a:t>
                </a:r>
                <a:r>
                  <a:rPr lang="en-US" sz="2200" dirty="0" err="1">
                    <a:solidFill>
                      <a:schemeClr val="tx1"/>
                    </a:solidFill>
                  </a:rPr>
                  <a:t>và</a:t>
                </a:r>
                <a:r>
                  <a:rPr lang="en-US" sz="2200" dirty="0">
                    <a:solidFill>
                      <a:schemeClr val="tx1"/>
                    </a:solidFill>
                  </a:rPr>
                  <a:t> </a:t>
                </a:r>
                <a:r>
                  <a:rPr lang="en-US" sz="2200" dirty="0" err="1">
                    <a:solidFill>
                      <a:schemeClr val="tx1"/>
                    </a:solidFill>
                  </a:rPr>
                  <a:t>chỉ</a:t>
                </a:r>
                <a:r>
                  <a:rPr lang="en-US" sz="2200" dirty="0">
                    <a:solidFill>
                      <a:schemeClr val="tx1"/>
                    </a:solidFill>
                  </a:rPr>
                  <a:t> </a:t>
                </a:r>
                <a:r>
                  <a:rPr lang="en-US" sz="2200" dirty="0" err="1">
                    <a:solidFill>
                      <a:schemeClr val="tx1"/>
                    </a:solidFill>
                  </a:rPr>
                  <a:t>khác</a:t>
                </a:r>
                <a:r>
                  <a:rPr lang="en-US" sz="2200" dirty="0">
                    <a:solidFill>
                      <a:schemeClr val="tx1"/>
                    </a:solidFill>
                  </a:rPr>
                  <a:t> </a:t>
                </a:r>
                <a:r>
                  <a:rPr lang="en-US" sz="2200" dirty="0" err="1">
                    <a:solidFill>
                      <a:schemeClr val="tx1"/>
                    </a:solidFill>
                  </a:rPr>
                  <a:t>giá</a:t>
                </a:r>
                <a:r>
                  <a:rPr lang="en-US" sz="2200" dirty="0">
                    <a:solidFill>
                      <a:schemeClr val="tx1"/>
                    </a:solidFill>
                  </a:rPr>
                  <a:t> </a:t>
                </a:r>
                <a:r>
                  <a:rPr lang="en-US" sz="2200" dirty="0" err="1">
                    <a:solidFill>
                      <a:schemeClr val="tx1"/>
                    </a:solidFill>
                  </a:rPr>
                  <a:t>trị</a:t>
                </a:r>
                <a:r>
                  <a:rPr lang="en-US" sz="2200" dirty="0">
                    <a:solidFill>
                      <a:schemeClr val="tx1"/>
                    </a:solidFill>
                  </a:rPr>
                  <a:t> </a:t>
                </a:r>
                <a:r>
                  <a:rPr lang="en-US" sz="2200" dirty="0" err="1">
                    <a:solidFill>
                      <a:schemeClr val="tx1"/>
                    </a:solidFill>
                  </a:rPr>
                  <a:t>cắt</a:t>
                </a:r>
                <a:r>
                  <a:rPr lang="en-US" sz="2200" dirty="0">
                    <a:solidFill>
                      <a:schemeClr val="tx1"/>
                    </a:solidFill>
                  </a:rPr>
                  <a:t> </a:t>
                </a:r>
                <a:r>
                  <a:rPr lang="en-US" sz="2200" dirty="0" err="1">
                    <a:solidFill>
                      <a:schemeClr val="tx1"/>
                    </a:solidFill>
                  </a:rPr>
                  <a:t>với</a:t>
                </a:r>
                <a:r>
                  <a:rPr lang="en-US" sz="2200" dirty="0">
                    <a:solidFill>
                      <a:schemeClr val="tx1"/>
                    </a:solidFill>
                  </a:rPr>
                  <a:t> </a:t>
                </a:r>
                <a:r>
                  <a:rPr lang="en-US" sz="2200" dirty="0" err="1">
                    <a:solidFill>
                      <a:schemeClr val="tx1"/>
                    </a:solidFill>
                  </a:rPr>
                  <a:t>trục</a:t>
                </a:r>
                <a:r>
                  <a:rPr lang="en-US" sz="2200" dirty="0">
                    <a:solidFill>
                      <a:schemeClr val="tx1"/>
                    </a:solidFill>
                  </a:rPr>
                  <a:t> tung (intercept).</a:t>
                </a:r>
              </a:p>
              <a:p>
                <a:pPr marL="520700" indent="-342900">
                  <a:lnSpc>
                    <a:spcPct val="120000"/>
                  </a:lnSpc>
                  <a:spcBef>
                    <a:spcPts val="0"/>
                  </a:spcBef>
                </a:pPr>
                <a:r>
                  <a:rPr lang="en-US" sz="2200" dirty="0" err="1">
                    <a:solidFill>
                      <a:schemeClr val="tx1"/>
                    </a:solidFill>
                  </a:rPr>
                  <a:t>Lớp</a:t>
                </a:r>
                <a:r>
                  <a:rPr lang="en-US" sz="2200" dirty="0">
                    <a:solidFill>
                      <a:schemeClr val="tx1"/>
                    </a:solidFill>
                  </a:rPr>
                  <a:t> </a:t>
                </a:r>
                <a:r>
                  <a:rPr lang="en-US" sz="2200" dirty="0" err="1">
                    <a:solidFill>
                      <a:schemeClr val="tx1"/>
                    </a:solidFill>
                  </a:rPr>
                  <a:t>giả</a:t>
                </a:r>
                <a:r>
                  <a:rPr lang="en-US" sz="2200" dirty="0">
                    <a:solidFill>
                      <a:schemeClr val="tx1"/>
                    </a:solidFill>
                  </a:rPr>
                  <a:t> </a:t>
                </a:r>
                <a:r>
                  <a:rPr lang="en-US" sz="2200" dirty="0" err="1">
                    <a:solidFill>
                      <a:schemeClr val="tx1"/>
                    </a:solidFill>
                  </a:rPr>
                  <a:t>thiết</a:t>
                </a:r>
                <a:r>
                  <a:rPr lang="en-US" sz="2200" dirty="0">
                    <a:solidFill>
                      <a:schemeClr val="tx1"/>
                    </a:solidFill>
                  </a:rPr>
                  <a:t> </a:t>
                </a: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i="1" smtClean="0">
                            <a:solidFill>
                              <a:schemeClr val="tx1"/>
                            </a:solidFill>
                            <a:latin typeface="Cambria Math" panose="02040503050406030204" pitchFamily="18" charset="0"/>
                            <a:ea typeface="Cambria Math" panose="02040503050406030204" pitchFamily="18" charset="0"/>
                          </a:rPr>
                          <m:t>ℋ</m:t>
                        </m:r>
                      </m:e>
                      <m:sub>
                        <m:r>
                          <a:rPr lang="en-US" sz="2200" b="0" i="1" smtClean="0">
                            <a:solidFill>
                              <a:schemeClr val="tx1"/>
                            </a:solidFill>
                            <a:latin typeface="Cambria Math" panose="02040503050406030204" pitchFamily="18" charset="0"/>
                          </a:rPr>
                          <m:t>0</m:t>
                        </m:r>
                      </m:sub>
                    </m:sSub>
                  </m:oMath>
                </a14:m>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rgbClr val="0072FF"/>
                    </a:solidFill>
                  </a:rPr>
                  <a:t>phương</a:t>
                </a:r>
                <a:r>
                  <a:rPr lang="en-US" sz="2200" dirty="0">
                    <a:solidFill>
                      <a:srgbClr val="0072FF"/>
                    </a:solidFill>
                  </a:rPr>
                  <a:t> </a:t>
                </a:r>
                <a:r>
                  <a:rPr lang="en-US" sz="2200" dirty="0" err="1">
                    <a:solidFill>
                      <a:srgbClr val="0072FF"/>
                    </a:solidFill>
                  </a:rPr>
                  <a:t>sai</a:t>
                </a:r>
                <a:r>
                  <a:rPr lang="en-US" sz="2200" dirty="0">
                    <a:solidFill>
                      <a:srgbClr val="0072FF"/>
                    </a:solidFill>
                  </a:rPr>
                  <a:t> </a:t>
                </a:r>
                <a:r>
                  <a:rPr lang="en-US" sz="2200" dirty="0" err="1">
                    <a:solidFill>
                      <a:srgbClr val="0072FF"/>
                    </a:solidFill>
                  </a:rPr>
                  <a:t>thấp</a:t>
                </a:r>
                <a:r>
                  <a:rPr lang="en-US" sz="2200" dirty="0">
                    <a:solidFill>
                      <a:srgbClr val="0072FF"/>
                    </a:solidFill>
                  </a:rPr>
                  <a:t> (low variance)</a:t>
                </a:r>
                <a:r>
                  <a:rPr lang="en-US" sz="2200" dirty="0">
                    <a:solidFill>
                      <a:schemeClr val="tx1"/>
                    </a:solidFill>
                  </a:rPr>
                  <a:t> </a:t>
                </a:r>
                <a:r>
                  <a:rPr lang="en-US" sz="2200" dirty="0" err="1">
                    <a:solidFill>
                      <a:schemeClr val="tx1"/>
                    </a:solidFill>
                  </a:rPr>
                  <a:t>và</a:t>
                </a:r>
                <a:r>
                  <a:rPr lang="en-US" sz="2200" dirty="0">
                    <a:solidFill>
                      <a:schemeClr val="tx1"/>
                    </a:solidFill>
                  </a:rPr>
                  <a:t> </a:t>
                </a:r>
                <a:r>
                  <a:rPr lang="en-US" sz="2200" dirty="0" err="1">
                    <a:solidFill>
                      <a:srgbClr val="FF0000"/>
                    </a:solidFill>
                  </a:rPr>
                  <a:t>độ</a:t>
                </a:r>
                <a:r>
                  <a:rPr lang="en-US" sz="2200" dirty="0">
                    <a:solidFill>
                      <a:srgbClr val="FF0000"/>
                    </a:solidFill>
                  </a:rPr>
                  <a:t> </a:t>
                </a:r>
                <a:r>
                  <a:rPr lang="en-US" sz="2200" dirty="0" err="1">
                    <a:solidFill>
                      <a:srgbClr val="FF0000"/>
                    </a:solidFill>
                  </a:rPr>
                  <a:t>chệch</a:t>
                </a:r>
                <a:r>
                  <a:rPr lang="en-US" sz="2200" dirty="0">
                    <a:solidFill>
                      <a:srgbClr val="FF0000"/>
                    </a:solidFill>
                  </a:rPr>
                  <a:t> </a:t>
                </a:r>
                <a:r>
                  <a:rPr lang="en-US" sz="2200" dirty="0" err="1">
                    <a:solidFill>
                      <a:srgbClr val="FF0000"/>
                    </a:solidFill>
                  </a:rPr>
                  <a:t>cao</a:t>
                </a:r>
                <a:r>
                  <a:rPr lang="en-US" sz="2200" dirty="0">
                    <a:solidFill>
                      <a:srgbClr val="FF0000"/>
                    </a:solidFill>
                  </a:rPr>
                  <a:t> (high bias)</a:t>
                </a:r>
                <a:r>
                  <a:rPr lang="en-US" sz="2200" dirty="0">
                    <a:solidFill>
                      <a:schemeClr val="tx1"/>
                    </a:solidFill>
                  </a:rPr>
                  <a:t>.</a:t>
                </a: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8517139C-EC7E-9172-4A1A-D7138E3EAD9A}"/>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t="-1270" r="-68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C4915C3F-618A-5049-4ED9-7EB6CF4CEFAA}"/>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F3706B03-667C-215C-EAC9-5FCA4FCCBB85}"/>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40</a:t>
            </a:fld>
            <a:endParaRPr/>
          </a:p>
        </p:txBody>
      </p:sp>
      <p:pic>
        <p:nvPicPr>
          <p:cNvPr id="3" name="Graphic 2">
            <a:extLst>
              <a:ext uri="{FF2B5EF4-FFF2-40B4-BE49-F238E27FC236}">
                <a16:creationId xmlns:a16="http://schemas.microsoft.com/office/drawing/2014/main" id="{385187EF-555B-91E3-DC14-244AE5834CC7}"/>
              </a:ext>
            </a:extLst>
          </p:cNvPr>
          <p:cNvPicPr>
            <a:picLocks noChangeAspect="1"/>
          </p:cNvPicPr>
          <p:nvPr/>
        </p:nvPicPr>
        <p:blipFill>
          <a:blip r:embed="rId4"/>
          <a:srcRect/>
          <a:stretch/>
        </p:blipFill>
        <p:spPr>
          <a:xfrm>
            <a:off x="3613394" y="3344791"/>
            <a:ext cx="5193123" cy="3205131"/>
          </a:xfrm>
          <a:prstGeom prst="rect">
            <a:avLst/>
          </a:prstGeom>
        </p:spPr>
      </p:pic>
    </p:spTree>
    <p:extLst>
      <p:ext uri="{BB962C8B-B14F-4D97-AF65-F5344CB8AC3E}">
        <p14:creationId xmlns:p14="http://schemas.microsoft.com/office/powerpoint/2010/main" val="371329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C0E9DCBD-EA78-6651-517F-998F07FEE308}"/>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551E4007-C126-B262-52A1-EE35DAC6CAFC}"/>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r>
              <a:rPr lang="en-US" dirty="0"/>
              <a:t> - </a:t>
            </a:r>
            <a:r>
              <a:rPr lang="en-US" dirty="0" err="1"/>
              <a:t>Học</a:t>
            </a:r>
            <a:r>
              <a:rPr lang="en-US" dirty="0"/>
              <a:t> </a:t>
            </a:r>
            <a:r>
              <a:rPr lang="en-US" dirty="0" err="1"/>
              <a:t>từ</a:t>
            </a:r>
            <a:r>
              <a:rPr lang="en-US" dirty="0"/>
              <a:t> </a:t>
            </a:r>
            <a:r>
              <a:rPr lang="en-US" dirty="0" err="1"/>
              <a:t>hai</a:t>
            </a:r>
            <a:r>
              <a:rPr lang="en-US" dirty="0"/>
              <a:t> </a:t>
            </a:r>
            <a:r>
              <a:rPr lang="en-US" dirty="0" err="1"/>
              <a:t>điểm</a:t>
            </a:r>
            <a:r>
              <a:rPr lang="en-US" dirty="0"/>
              <a:t> </a:t>
            </a:r>
            <a:r>
              <a:rPr lang="en-US" dirty="0" err="1"/>
              <a:t>dữ</a:t>
            </a:r>
            <a:r>
              <a:rPr lang="en-US" dirty="0"/>
              <a:t> </a:t>
            </a:r>
            <a:r>
              <a:rPr lang="en-US" dirty="0" err="1"/>
              <a:t>liệu</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86F89D75-E15A-B2FC-CC8E-3889494B28A2}"/>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20000"/>
                  </a:lnSpc>
                  <a:spcBef>
                    <a:spcPts val="0"/>
                  </a:spcBef>
                </a:pPr>
                <a:r>
                  <a:rPr lang="en-US" sz="2200" dirty="0">
                    <a:solidFill>
                      <a:schemeClr val="tx1"/>
                    </a:solidFill>
                  </a:rPr>
                  <a:t>Với </a:t>
                </a:r>
                <a:r>
                  <a:rPr lang="en-US" sz="2200" dirty="0" err="1">
                    <a:solidFill>
                      <a:schemeClr val="tx1"/>
                    </a:solidFill>
                  </a:rPr>
                  <a:t>các</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thuộc</a:t>
                </a:r>
                <a:r>
                  <a:rPr lang="en-US" sz="2200" dirty="0">
                    <a:solidFill>
                      <a:schemeClr val="tx1"/>
                    </a:solidFill>
                  </a:rPr>
                  <a:t> </a:t>
                </a: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i="1" smtClean="0">
                            <a:solidFill>
                              <a:schemeClr val="tx1"/>
                            </a:solidFill>
                            <a:latin typeface="Cambria Math" panose="02040503050406030204" pitchFamily="18" charset="0"/>
                            <a:ea typeface="Cambria Math" panose="02040503050406030204" pitchFamily="18" charset="0"/>
                          </a:rPr>
                          <m:t>ℋ</m:t>
                        </m:r>
                      </m:e>
                      <m:sub>
                        <m:r>
                          <a:rPr lang="en-US" sz="2200" b="0" i="1" smtClean="0">
                            <a:solidFill>
                              <a:schemeClr val="tx1"/>
                            </a:solidFill>
                            <a:latin typeface="Cambria Math" panose="02040503050406030204" pitchFamily="18" charset="0"/>
                          </a:rPr>
                          <m:t>1</m:t>
                        </m:r>
                      </m:sub>
                    </m:sSub>
                  </m:oMath>
                </a14:m>
                <a:r>
                  <a:rPr lang="en-US" sz="2200" dirty="0">
                    <a:solidFill>
                      <a:schemeClr val="tx1"/>
                    </a:solidFill>
                  </a:rPr>
                  <a:t>, </a:t>
                </a:r>
                <a:r>
                  <a:rPr lang="en-US" sz="2200" b="1" dirty="0" err="1">
                    <a:solidFill>
                      <a:schemeClr val="accent2">
                        <a:lumMod val="75000"/>
                      </a:schemeClr>
                    </a:solidFill>
                  </a:rPr>
                  <a:t>giả</a:t>
                </a:r>
                <a:r>
                  <a:rPr lang="en-US" sz="2200" b="1" dirty="0">
                    <a:solidFill>
                      <a:schemeClr val="accent2">
                        <a:lumMod val="75000"/>
                      </a:schemeClr>
                    </a:solidFill>
                  </a:rPr>
                  <a:t> </a:t>
                </a:r>
                <a:r>
                  <a:rPr lang="en-US" sz="2200" b="1" dirty="0" err="1">
                    <a:solidFill>
                      <a:schemeClr val="accent2">
                        <a:lumMod val="75000"/>
                      </a:schemeClr>
                    </a:solidFill>
                  </a:rPr>
                  <a:t>thiết</a:t>
                </a:r>
                <a:r>
                  <a:rPr lang="en-US" sz="2200" b="1" dirty="0">
                    <a:solidFill>
                      <a:schemeClr val="accent2">
                        <a:lumMod val="75000"/>
                      </a:schemeClr>
                    </a:solidFill>
                  </a:rPr>
                  <a:t> </a:t>
                </a:r>
                <a:r>
                  <a:rPr lang="en-US" sz="2200" b="1" dirty="0" err="1">
                    <a:solidFill>
                      <a:schemeClr val="accent2">
                        <a:lumMod val="75000"/>
                      </a:schemeClr>
                    </a:solidFill>
                  </a:rPr>
                  <a:t>trung</a:t>
                </a:r>
                <a:r>
                  <a:rPr lang="en-US" sz="2200" b="1" dirty="0">
                    <a:solidFill>
                      <a:schemeClr val="accent2">
                        <a:lumMod val="75000"/>
                      </a:schemeClr>
                    </a:solidFill>
                  </a:rPr>
                  <a:t> </a:t>
                </a:r>
                <a:r>
                  <a:rPr lang="en-US" sz="2200" b="1" dirty="0" err="1">
                    <a:solidFill>
                      <a:schemeClr val="accent2">
                        <a:lumMod val="75000"/>
                      </a:schemeClr>
                    </a:solidFill>
                  </a:rPr>
                  <a:t>bình</a:t>
                </a:r>
                <a:r>
                  <a:rPr lang="en-US" sz="2200" b="1" dirty="0">
                    <a:solidFill>
                      <a:schemeClr val="accent2">
                        <a:lumMod val="75000"/>
                      </a:schemeClr>
                    </a:solidFill>
                  </a:rPr>
                  <a:t> </a:t>
                </a:r>
                <a14:m>
                  <m:oMath xmlns:m="http://schemas.openxmlformats.org/officeDocument/2006/math">
                    <m:sSub>
                      <m:sSubPr>
                        <m:ctrlPr>
                          <a:rPr lang="en-US" sz="2200" i="1">
                            <a:solidFill>
                              <a:schemeClr val="tx1"/>
                            </a:solidFill>
                            <a:latin typeface="Cambria Math" panose="02040503050406030204" pitchFamily="18" charset="0"/>
                          </a:rPr>
                        </m:ctrlPr>
                      </m:sSubPr>
                      <m:e>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rPr>
                              <m:t>h</m:t>
                            </m:r>
                          </m:e>
                        </m:acc>
                      </m:e>
                      <m:sub>
                        <m:r>
                          <a:rPr lang="en-US" sz="2200" b="0" i="1" smtClean="0">
                            <a:solidFill>
                              <a:schemeClr val="tx1"/>
                            </a:solidFill>
                            <a:latin typeface="Cambria Math" panose="02040503050406030204" pitchFamily="18" charset="0"/>
                          </a:rPr>
                          <m:t>1</m:t>
                        </m:r>
                      </m:sub>
                    </m:sSub>
                  </m:oMath>
                </a14:m>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độ</a:t>
                </a:r>
                <a:r>
                  <a:rPr lang="en-US" sz="2200" dirty="0">
                    <a:solidFill>
                      <a:schemeClr val="tx1"/>
                    </a:solidFill>
                  </a:rPr>
                  <a:t> </a:t>
                </a:r>
                <a:r>
                  <a:rPr lang="en-US" sz="2200" dirty="0" err="1">
                    <a:solidFill>
                      <a:schemeClr val="tx1"/>
                    </a:solidFill>
                  </a:rPr>
                  <a:t>dốc</a:t>
                </a:r>
                <a:r>
                  <a:rPr lang="en-US" sz="2200" dirty="0">
                    <a:solidFill>
                      <a:schemeClr val="tx1"/>
                    </a:solidFill>
                  </a:rPr>
                  <a:t> </a:t>
                </a:r>
                <a:r>
                  <a:rPr lang="en-US" sz="2200" dirty="0" err="1">
                    <a:solidFill>
                      <a:schemeClr val="tx1"/>
                    </a:solidFill>
                  </a:rPr>
                  <a:t>dương</a:t>
                </a:r>
                <a:r>
                  <a:rPr lang="en-US" sz="2200" dirty="0">
                    <a:solidFill>
                      <a:schemeClr val="tx1"/>
                    </a:solidFill>
                  </a:rPr>
                  <a:t> </a:t>
                </a:r>
                <a:r>
                  <a:rPr lang="en-US" sz="2200" dirty="0" err="1">
                    <a:solidFill>
                      <a:schemeClr val="tx1"/>
                    </a:solidFill>
                  </a:rPr>
                  <a:t>chứng</a:t>
                </a:r>
                <a:r>
                  <a:rPr lang="en-US" sz="2200" dirty="0">
                    <a:solidFill>
                      <a:schemeClr val="tx1"/>
                    </a:solidFill>
                  </a:rPr>
                  <a:t> </a:t>
                </a:r>
                <a:r>
                  <a:rPr lang="en-US" sz="2200" dirty="0" err="1">
                    <a:solidFill>
                      <a:schemeClr val="tx1"/>
                    </a:solidFill>
                  </a:rPr>
                  <a:t>tỏ</a:t>
                </a:r>
                <a:r>
                  <a:rPr lang="en-US" sz="2200" dirty="0">
                    <a:solidFill>
                      <a:schemeClr val="tx1"/>
                    </a:solidFill>
                  </a:rPr>
                  <a:t> </a:t>
                </a:r>
                <a:r>
                  <a:rPr lang="en-US" sz="2200" dirty="0" err="1">
                    <a:solidFill>
                      <a:schemeClr val="tx1"/>
                    </a:solidFill>
                  </a:rPr>
                  <a:t>đa</a:t>
                </a:r>
                <a:r>
                  <a:rPr lang="en-US" sz="2200" dirty="0">
                    <a:solidFill>
                      <a:schemeClr val="tx1"/>
                    </a:solidFill>
                  </a:rPr>
                  <a:t> </a:t>
                </a:r>
                <a:r>
                  <a:rPr lang="en-US" sz="2200" dirty="0" err="1">
                    <a:solidFill>
                      <a:schemeClr val="tx1"/>
                    </a:solidFill>
                  </a:rPr>
                  <a:t>số</a:t>
                </a:r>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sau</a:t>
                </a:r>
                <a:r>
                  <a:rPr lang="en-US" sz="2200" dirty="0">
                    <a:solidFill>
                      <a:schemeClr val="tx1"/>
                    </a:solidFill>
                  </a:rPr>
                  <a:t> </a:t>
                </a:r>
                <a:r>
                  <a:rPr lang="en-US" sz="2200" dirty="0" err="1">
                    <a:solidFill>
                      <a:schemeClr val="tx1"/>
                    </a:solidFill>
                  </a:rPr>
                  <a:t>khi</a:t>
                </a:r>
                <a:r>
                  <a:rPr lang="en-US" sz="2200" dirty="0">
                    <a:solidFill>
                      <a:schemeClr val="tx1"/>
                    </a:solidFill>
                  </a:rPr>
                  <a:t> </a:t>
                </a:r>
                <a:r>
                  <a:rPr lang="en-US" sz="2200" dirty="0" err="1">
                    <a:solidFill>
                      <a:schemeClr val="tx1"/>
                    </a:solidFill>
                  </a:rPr>
                  <a:t>huấn</a:t>
                </a:r>
                <a:r>
                  <a:rPr lang="en-US" sz="2200" dirty="0">
                    <a:solidFill>
                      <a:schemeClr val="tx1"/>
                    </a:solidFill>
                  </a:rPr>
                  <a:t> </a:t>
                </a:r>
                <a:r>
                  <a:rPr lang="en-US" sz="2200" dirty="0" err="1">
                    <a:solidFill>
                      <a:schemeClr val="tx1"/>
                    </a:solidFill>
                  </a:rPr>
                  <a:t>luyện</a:t>
                </a:r>
                <a:r>
                  <a:rPr lang="en-US" sz="2200" dirty="0">
                    <a:solidFill>
                      <a:schemeClr val="tx1"/>
                    </a:solidFill>
                  </a:rPr>
                  <a:t> </a:t>
                </a:r>
                <a:r>
                  <a:rPr lang="en-US" sz="2200" dirty="0" err="1">
                    <a:solidFill>
                      <a:schemeClr val="tx1"/>
                    </a:solidFill>
                  </a:rPr>
                  <a:t>cũng</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độ</a:t>
                </a:r>
                <a:r>
                  <a:rPr lang="en-US" sz="2200" dirty="0">
                    <a:solidFill>
                      <a:schemeClr val="tx1"/>
                    </a:solidFill>
                  </a:rPr>
                  <a:t> </a:t>
                </a:r>
                <a:r>
                  <a:rPr lang="en-US" sz="2200" dirty="0" err="1">
                    <a:solidFill>
                      <a:schemeClr val="tx1"/>
                    </a:solidFill>
                  </a:rPr>
                  <a:t>dốc</a:t>
                </a:r>
                <a:r>
                  <a:rPr lang="en-US" sz="2200" dirty="0">
                    <a:solidFill>
                      <a:schemeClr val="tx1"/>
                    </a:solidFill>
                  </a:rPr>
                  <a:t> </a:t>
                </a:r>
                <a:r>
                  <a:rPr lang="en-US" sz="2200" dirty="0" err="1">
                    <a:solidFill>
                      <a:schemeClr val="tx1"/>
                    </a:solidFill>
                  </a:rPr>
                  <a:t>dương</a:t>
                </a:r>
                <a:r>
                  <a:rPr lang="en-US" sz="2200" dirty="0">
                    <a:solidFill>
                      <a:schemeClr val="tx1"/>
                    </a:solidFill>
                  </a:rPr>
                  <a:t>.</a:t>
                </a:r>
              </a:p>
              <a:p>
                <a:pPr marL="520700" indent="-342900">
                  <a:lnSpc>
                    <a:spcPct val="120000"/>
                  </a:lnSpc>
                  <a:spcBef>
                    <a:spcPts val="0"/>
                  </a:spcBef>
                </a:pPr>
                <a:r>
                  <a:rPr lang="en-US" sz="2200" dirty="0" err="1">
                    <a:solidFill>
                      <a:schemeClr val="tx1"/>
                    </a:solidFill>
                  </a:rPr>
                  <a:t>Giả</a:t>
                </a:r>
                <a:r>
                  <a:rPr lang="en-US" sz="2200" dirty="0">
                    <a:solidFill>
                      <a:schemeClr val="tx1"/>
                    </a:solidFill>
                  </a:rPr>
                  <a:t> </a:t>
                </a:r>
                <a:r>
                  <a:rPr lang="en-US" sz="2200" dirty="0" err="1">
                    <a:solidFill>
                      <a:schemeClr val="tx1"/>
                    </a:solidFill>
                  </a:rPr>
                  <a:t>thiết</a:t>
                </a:r>
                <a:r>
                  <a:rPr lang="en-US" sz="2200" dirty="0">
                    <a:solidFill>
                      <a:schemeClr val="tx1"/>
                    </a:solidFill>
                  </a:rPr>
                  <a:t> </a:t>
                </a:r>
                <a:r>
                  <a:rPr lang="en-US" sz="2200" dirty="0" err="1">
                    <a:solidFill>
                      <a:schemeClr val="tx1"/>
                    </a:solidFill>
                  </a:rPr>
                  <a:t>trung</a:t>
                </a:r>
                <a:r>
                  <a:rPr lang="en-US" sz="2200" dirty="0">
                    <a:solidFill>
                      <a:schemeClr val="tx1"/>
                    </a:solidFill>
                  </a:rPr>
                  <a:t> </a:t>
                </a:r>
                <a:r>
                  <a:rPr lang="en-US" sz="2200" dirty="0" err="1">
                    <a:solidFill>
                      <a:schemeClr val="tx1"/>
                    </a:solidFill>
                  </a:rPr>
                  <a:t>bình</a:t>
                </a:r>
                <a:r>
                  <a:rPr lang="en-US" sz="2200" dirty="0">
                    <a:solidFill>
                      <a:schemeClr val="tx1"/>
                    </a:solidFill>
                  </a:rPr>
                  <a:t> </a:t>
                </a:r>
                <a14:m>
                  <m:oMath xmlns:m="http://schemas.openxmlformats.org/officeDocument/2006/math">
                    <m:sSub>
                      <m:sSubPr>
                        <m:ctrlPr>
                          <a:rPr lang="en-US" sz="2200" i="1" smtClean="0">
                            <a:solidFill>
                              <a:schemeClr val="tx1"/>
                            </a:solidFill>
                            <a:latin typeface="Cambria Math" panose="02040503050406030204" pitchFamily="18" charset="0"/>
                          </a:rPr>
                        </m:ctrlPr>
                      </m:sSubPr>
                      <m:e>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rPr>
                              <m:t>h</m:t>
                            </m:r>
                          </m:e>
                        </m:acc>
                      </m:e>
                      <m:sub>
                        <m:r>
                          <a:rPr lang="en-US" sz="2200" b="0" i="1" smtClean="0">
                            <a:solidFill>
                              <a:schemeClr val="tx1"/>
                            </a:solidFill>
                            <a:latin typeface="Cambria Math" panose="02040503050406030204" pitchFamily="18" charset="0"/>
                          </a:rPr>
                          <m:t>1</m:t>
                        </m:r>
                      </m:sub>
                    </m:sSub>
                  </m:oMath>
                </a14:m>
                <a:r>
                  <a:rPr lang="en-US" sz="2200" dirty="0">
                    <a:solidFill>
                      <a:schemeClr val="tx1"/>
                    </a:solidFill>
                  </a:rPr>
                  <a:t> </a:t>
                </a:r>
                <a:r>
                  <a:rPr lang="en-US" sz="2200" dirty="0" err="1">
                    <a:solidFill>
                      <a:schemeClr val="tx1"/>
                    </a:solidFill>
                  </a:rPr>
                  <a:t>thể</a:t>
                </a:r>
                <a:r>
                  <a:rPr lang="en-US" sz="2200" dirty="0">
                    <a:solidFill>
                      <a:schemeClr val="tx1"/>
                    </a:solidFill>
                  </a:rPr>
                  <a:t> </a:t>
                </a:r>
                <a:r>
                  <a:rPr lang="en-US" sz="2200" dirty="0" err="1">
                    <a:solidFill>
                      <a:schemeClr val="tx1"/>
                    </a:solidFill>
                  </a:rPr>
                  <a:t>hiện</a:t>
                </a:r>
                <a:r>
                  <a:rPr lang="en-US" sz="2200" dirty="0">
                    <a:solidFill>
                      <a:schemeClr val="tx1"/>
                    </a:solidFill>
                  </a:rPr>
                  <a:t> </a:t>
                </a:r>
                <a:r>
                  <a:rPr lang="en-US" sz="2200" dirty="0" err="1">
                    <a:solidFill>
                      <a:schemeClr val="tx1"/>
                    </a:solidFill>
                  </a:rPr>
                  <a:t>được</a:t>
                </a:r>
                <a:r>
                  <a:rPr lang="en-US" sz="2200" dirty="0">
                    <a:solidFill>
                      <a:schemeClr val="tx1"/>
                    </a:solidFill>
                  </a:rPr>
                  <a:t> </a:t>
                </a:r>
                <a:r>
                  <a:rPr lang="en-US" sz="2200" dirty="0" err="1">
                    <a:solidFill>
                      <a:schemeClr val="tx1"/>
                    </a:solidFill>
                  </a:rPr>
                  <a:t>khuynh</a:t>
                </a:r>
                <a:r>
                  <a:rPr lang="en-US" sz="2200" dirty="0">
                    <a:solidFill>
                      <a:schemeClr val="tx1"/>
                    </a:solidFill>
                  </a:rPr>
                  <a:t> </a:t>
                </a:r>
                <a:r>
                  <a:rPr lang="en-US" sz="2200" dirty="0" err="1">
                    <a:solidFill>
                      <a:schemeClr val="tx1"/>
                    </a:solidFill>
                  </a:rPr>
                  <a:t>hướng</a:t>
                </a:r>
                <a:r>
                  <a:rPr lang="en-US" sz="2200" dirty="0">
                    <a:solidFill>
                      <a:schemeClr val="tx1"/>
                    </a:solidFill>
                  </a:rPr>
                  <a:t> </a:t>
                </a:r>
                <a:r>
                  <a:rPr lang="en-US" sz="2200" dirty="0" err="1">
                    <a:solidFill>
                      <a:schemeClr val="tx1"/>
                    </a:solidFill>
                  </a:rPr>
                  <a:t>chính</a:t>
                </a:r>
                <a:r>
                  <a:rPr lang="en-US" sz="2200" dirty="0">
                    <a:solidFill>
                      <a:schemeClr val="tx1"/>
                    </a:solidFill>
                  </a:rPr>
                  <a:t> </a:t>
                </a:r>
                <a:r>
                  <a:rPr lang="en-US" sz="2200" dirty="0" err="1">
                    <a:solidFill>
                      <a:schemeClr val="tx1"/>
                    </a:solidFill>
                  </a:rPr>
                  <a:t>của</a:t>
                </a:r>
                <a:r>
                  <a:rPr lang="en-US" sz="2200" dirty="0">
                    <a:solidFill>
                      <a:schemeClr val="tx1"/>
                    </a:solidFill>
                  </a:rPr>
                  <a:t> </a:t>
                </a:r>
                <a:r>
                  <a:rPr lang="en-US" sz="2200" dirty="0" err="1">
                    <a:solidFill>
                      <a:schemeClr val="tx1"/>
                    </a:solidFill>
                  </a:rPr>
                  <a:t>hàm</a:t>
                </a:r>
                <a:r>
                  <a:rPr lang="en-US" sz="2200" dirty="0">
                    <a:solidFill>
                      <a:schemeClr val="tx1"/>
                    </a:solidFill>
                  </a:rPr>
                  <a:t> </a:t>
                </a:r>
                <a:r>
                  <a:rPr lang="en-US" sz="2200" dirty="0" err="1">
                    <a:solidFill>
                      <a:schemeClr val="tx1"/>
                    </a:solidFill>
                  </a:rPr>
                  <a:t>đích</a:t>
                </a:r>
                <a:r>
                  <a:rPr lang="en-US" sz="2200" dirty="0">
                    <a:solidFill>
                      <a:schemeClr val="tx1"/>
                    </a:solidFill>
                  </a:rPr>
                  <a:t> (target function) </a:t>
                </a:r>
                <a14:m>
                  <m:oMath xmlns:m="http://schemas.openxmlformats.org/officeDocument/2006/math">
                    <m:r>
                      <a:rPr lang="en-US" sz="2200" b="0" i="1" smtClean="0">
                        <a:solidFill>
                          <a:schemeClr val="tx1"/>
                        </a:solidFill>
                        <a:latin typeface="Cambria Math" panose="02040503050406030204" pitchFamily="18" charset="0"/>
                      </a:rPr>
                      <m:t>𝑓</m:t>
                    </m:r>
                    <m:r>
                      <a:rPr lang="en-US" sz="2200" b="0" i="1" smtClean="0">
                        <a:solidFill>
                          <a:schemeClr val="tx1"/>
                        </a:solidFill>
                        <a:latin typeface="Cambria Math" panose="02040503050406030204" pitchFamily="18" charset="0"/>
                      </a:rPr>
                      <m:t>()</m:t>
                    </m:r>
                  </m:oMath>
                </a14:m>
                <a:r>
                  <a:rPr lang="en-US" sz="2200" dirty="0">
                    <a:solidFill>
                      <a:schemeClr val="tx1"/>
                    </a:solidFill>
                  </a:rPr>
                  <a:t> </a:t>
                </a:r>
                <a:r>
                  <a:rPr lang="en-US" sz="2200" dirty="0" err="1">
                    <a:solidFill>
                      <a:schemeClr val="tx1"/>
                    </a:solidFill>
                  </a:rPr>
                  <a:t>trong</a:t>
                </a:r>
                <a:r>
                  <a:rPr lang="en-US" sz="2200" dirty="0">
                    <a:solidFill>
                      <a:schemeClr val="tx1"/>
                    </a:solidFill>
                  </a:rPr>
                  <a:t> </a:t>
                </a:r>
                <a:r>
                  <a:rPr lang="en-US" sz="2200" dirty="0" err="1">
                    <a:solidFill>
                      <a:schemeClr val="tx1"/>
                    </a:solidFill>
                  </a:rPr>
                  <a:t>khoảng</a:t>
                </a:r>
                <a:r>
                  <a:rPr lang="en-US" sz="2200" dirty="0">
                    <a:solidFill>
                      <a:schemeClr val="tx1"/>
                    </a:solidFill>
                  </a:rPr>
                  <a:t> </a:t>
                </a:r>
                <a:r>
                  <a:rPr lang="en-US" sz="2200" dirty="0" err="1">
                    <a:solidFill>
                      <a:schemeClr val="tx1"/>
                    </a:solidFill>
                  </a:rPr>
                  <a:t>giá</a:t>
                </a:r>
                <a:r>
                  <a:rPr lang="en-US" sz="2200" dirty="0">
                    <a:solidFill>
                      <a:schemeClr val="tx1"/>
                    </a:solidFill>
                  </a:rPr>
                  <a:t> </a:t>
                </a:r>
                <a:r>
                  <a:rPr lang="en-US" sz="2200" dirty="0" err="1">
                    <a:solidFill>
                      <a:schemeClr val="tx1"/>
                    </a:solidFill>
                  </a:rPr>
                  <a:t>trị</a:t>
                </a:r>
                <a:r>
                  <a:rPr lang="en-US" sz="2200" dirty="0">
                    <a:solidFill>
                      <a:schemeClr val="tx1"/>
                    </a:solidFill>
                  </a:rPr>
                  <a:t> </a:t>
                </a:r>
                <a:r>
                  <a:rPr lang="en-US" sz="2200" dirty="0" err="1">
                    <a:solidFill>
                      <a:schemeClr val="tx1"/>
                    </a:solidFill>
                  </a:rPr>
                  <a:t>của</a:t>
                </a:r>
                <a:r>
                  <a:rPr lang="en-US" sz="2200" dirty="0">
                    <a:solidFill>
                      <a:schemeClr val="tx1"/>
                    </a:solidFill>
                  </a:rPr>
                  <a:t> </a:t>
                </a:r>
                <a:r>
                  <a:rPr lang="en-US" sz="2200" dirty="0" err="1">
                    <a:solidFill>
                      <a:schemeClr val="tx1"/>
                    </a:solidFill>
                  </a:rPr>
                  <a:t>đặc</a:t>
                </a:r>
                <a:r>
                  <a:rPr lang="en-US" sz="2200" dirty="0">
                    <a:solidFill>
                      <a:schemeClr val="tx1"/>
                    </a:solidFill>
                  </a:rPr>
                  <a:t> </a:t>
                </a:r>
                <a:r>
                  <a:rPr lang="en-US" sz="2200" dirty="0" err="1">
                    <a:solidFill>
                      <a:schemeClr val="tx1"/>
                    </a:solidFill>
                  </a:rPr>
                  <a:t>trưng</a:t>
                </a:r>
                <a:r>
                  <a:rPr lang="en-US" sz="2200" dirty="0">
                    <a:solidFill>
                      <a:schemeClr val="tx1"/>
                    </a:solidFill>
                  </a:rPr>
                  <a:t> </a:t>
                </a:r>
                <a14:m>
                  <m:oMath xmlns:m="http://schemas.openxmlformats.org/officeDocument/2006/math">
                    <m:r>
                      <a:rPr lang="en-US" sz="2200" b="0" i="1" smtClean="0">
                        <a:solidFill>
                          <a:schemeClr val="tx1"/>
                        </a:solidFill>
                        <a:latin typeface="Cambria Math" panose="02040503050406030204" pitchFamily="18" charset="0"/>
                      </a:rPr>
                      <m:t>𝑥</m:t>
                    </m:r>
                    <m:r>
                      <a:rPr lang="en-US" sz="2200" b="0" i="1" smtClean="0">
                        <a:solidFill>
                          <a:schemeClr val="tx1"/>
                        </a:solidFill>
                        <a:latin typeface="Cambria Math" panose="02040503050406030204" pitchFamily="18" charset="0"/>
                        <a:ea typeface="Cambria Math" panose="02040503050406030204" pitchFamily="18" charset="0"/>
                      </a:rPr>
                      <m:t>∈[−0.5,0.5]</m:t>
                    </m:r>
                  </m:oMath>
                </a14:m>
                <a:r>
                  <a:rPr lang="en-US" sz="2200" dirty="0">
                    <a:solidFill>
                      <a:schemeClr val="tx1"/>
                    </a:solidFill>
                  </a:rPr>
                  <a:t>.</a:t>
                </a:r>
              </a:p>
              <a:p>
                <a:pPr marL="520700" indent="-342900">
                  <a:lnSpc>
                    <a:spcPct val="120000"/>
                  </a:lnSpc>
                  <a:spcBef>
                    <a:spcPts val="0"/>
                  </a:spcBef>
                </a:pPr>
                <a:r>
                  <a:rPr lang="en-US" sz="2200" dirty="0" err="1">
                    <a:solidFill>
                      <a:schemeClr val="tx1"/>
                    </a:solidFill>
                  </a:rPr>
                  <a:t>Lớp</a:t>
                </a:r>
                <a:r>
                  <a:rPr lang="en-US" sz="2200" dirty="0">
                    <a:solidFill>
                      <a:schemeClr val="tx1"/>
                    </a:solidFill>
                  </a:rPr>
                  <a:t> </a:t>
                </a:r>
                <a:r>
                  <a:rPr lang="en-US" sz="2200" dirty="0" err="1">
                    <a:solidFill>
                      <a:schemeClr val="tx1"/>
                    </a:solidFill>
                  </a:rPr>
                  <a:t>giả</a:t>
                </a:r>
                <a:r>
                  <a:rPr lang="en-US" sz="2200" dirty="0">
                    <a:solidFill>
                      <a:schemeClr val="tx1"/>
                    </a:solidFill>
                  </a:rPr>
                  <a:t> </a:t>
                </a:r>
                <a:r>
                  <a:rPr lang="en-US" sz="2200" dirty="0" err="1">
                    <a:solidFill>
                      <a:schemeClr val="tx1"/>
                    </a:solidFill>
                  </a:rPr>
                  <a:t>thiết</a:t>
                </a:r>
                <a:r>
                  <a:rPr lang="en-US" sz="2200" dirty="0">
                    <a:solidFill>
                      <a:schemeClr val="tx1"/>
                    </a:solidFill>
                  </a:rPr>
                  <a:t> </a:t>
                </a: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i="1" smtClean="0">
                            <a:solidFill>
                              <a:schemeClr val="tx1"/>
                            </a:solidFill>
                            <a:latin typeface="Cambria Math" panose="02040503050406030204" pitchFamily="18" charset="0"/>
                            <a:ea typeface="Cambria Math" panose="02040503050406030204" pitchFamily="18" charset="0"/>
                          </a:rPr>
                          <m:t>ℋ</m:t>
                        </m:r>
                      </m:e>
                      <m:sub>
                        <m:r>
                          <a:rPr lang="en-US" sz="2200" b="0" i="1" smtClean="0">
                            <a:solidFill>
                              <a:schemeClr val="tx1"/>
                            </a:solidFill>
                            <a:latin typeface="Cambria Math" panose="02040503050406030204" pitchFamily="18" charset="0"/>
                            <a:ea typeface="Cambria Math" panose="02040503050406030204" pitchFamily="18" charset="0"/>
                          </a:rPr>
                          <m:t>1</m:t>
                        </m:r>
                      </m:sub>
                    </m:sSub>
                  </m:oMath>
                </a14:m>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rgbClr val="0072FF"/>
                    </a:solidFill>
                  </a:rPr>
                  <a:t>phương</a:t>
                </a:r>
                <a:r>
                  <a:rPr lang="en-US" sz="2200" dirty="0">
                    <a:solidFill>
                      <a:srgbClr val="0072FF"/>
                    </a:solidFill>
                  </a:rPr>
                  <a:t> </a:t>
                </a:r>
                <a:r>
                  <a:rPr lang="en-US" sz="2200" dirty="0" err="1">
                    <a:solidFill>
                      <a:srgbClr val="0072FF"/>
                    </a:solidFill>
                  </a:rPr>
                  <a:t>sai</a:t>
                </a:r>
                <a:r>
                  <a:rPr lang="en-US" sz="2200" dirty="0">
                    <a:solidFill>
                      <a:srgbClr val="0072FF"/>
                    </a:solidFill>
                  </a:rPr>
                  <a:t> </a:t>
                </a:r>
                <a:r>
                  <a:rPr lang="en-US" sz="2200" dirty="0" err="1">
                    <a:solidFill>
                      <a:srgbClr val="0072FF"/>
                    </a:solidFill>
                  </a:rPr>
                  <a:t>cao</a:t>
                </a:r>
                <a:r>
                  <a:rPr lang="en-US" sz="2200" dirty="0">
                    <a:solidFill>
                      <a:srgbClr val="0072FF"/>
                    </a:solidFill>
                  </a:rPr>
                  <a:t> (high variance)</a:t>
                </a:r>
                <a:r>
                  <a:rPr lang="en-US" sz="2200" dirty="0">
                    <a:solidFill>
                      <a:schemeClr val="tx1"/>
                    </a:solidFill>
                  </a:rPr>
                  <a:t> </a:t>
                </a:r>
                <a:r>
                  <a:rPr lang="en-US" sz="2200" dirty="0" err="1">
                    <a:solidFill>
                      <a:schemeClr val="tx1"/>
                    </a:solidFill>
                  </a:rPr>
                  <a:t>và</a:t>
                </a:r>
                <a:r>
                  <a:rPr lang="en-US" sz="2200" dirty="0">
                    <a:solidFill>
                      <a:schemeClr val="tx1"/>
                    </a:solidFill>
                  </a:rPr>
                  <a:t> </a:t>
                </a:r>
                <a:r>
                  <a:rPr lang="en-US" sz="2200" dirty="0" err="1">
                    <a:solidFill>
                      <a:srgbClr val="FF0000"/>
                    </a:solidFill>
                  </a:rPr>
                  <a:t>độ</a:t>
                </a:r>
                <a:r>
                  <a:rPr lang="en-US" sz="2200" dirty="0">
                    <a:solidFill>
                      <a:srgbClr val="FF0000"/>
                    </a:solidFill>
                  </a:rPr>
                  <a:t> </a:t>
                </a:r>
                <a:r>
                  <a:rPr lang="en-US" sz="2200" dirty="0" err="1">
                    <a:solidFill>
                      <a:srgbClr val="FF0000"/>
                    </a:solidFill>
                  </a:rPr>
                  <a:t>chệch</a:t>
                </a:r>
                <a:r>
                  <a:rPr lang="en-US" sz="2200" dirty="0">
                    <a:solidFill>
                      <a:srgbClr val="FF0000"/>
                    </a:solidFill>
                  </a:rPr>
                  <a:t> </a:t>
                </a:r>
                <a:r>
                  <a:rPr lang="en-US" sz="2200" dirty="0" err="1">
                    <a:solidFill>
                      <a:srgbClr val="FF0000"/>
                    </a:solidFill>
                  </a:rPr>
                  <a:t>thấp</a:t>
                </a:r>
                <a:r>
                  <a:rPr lang="en-US" sz="2200" dirty="0">
                    <a:solidFill>
                      <a:srgbClr val="FF0000"/>
                    </a:solidFill>
                  </a:rPr>
                  <a:t> (low bias)</a:t>
                </a:r>
                <a:r>
                  <a:rPr lang="en-US" sz="2200" dirty="0">
                    <a:solidFill>
                      <a:schemeClr val="tx1"/>
                    </a:solidFill>
                  </a:rPr>
                  <a:t>.</a:t>
                </a: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86F89D75-E15A-B2FC-CC8E-3889494B28A2}"/>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t="-1164" r="-68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BD24C61B-6F3A-4C89-221C-9638BEC861DC}"/>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6A0A2F41-DB62-4210-04C4-514C57C341B9}"/>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41</a:t>
            </a:fld>
            <a:endParaRPr/>
          </a:p>
        </p:txBody>
      </p:sp>
      <p:pic>
        <p:nvPicPr>
          <p:cNvPr id="3" name="Graphic 2">
            <a:extLst>
              <a:ext uri="{FF2B5EF4-FFF2-40B4-BE49-F238E27FC236}">
                <a16:creationId xmlns:a16="http://schemas.microsoft.com/office/drawing/2014/main" id="{07E64CFC-B1A3-67DB-DD29-E54C03D8E500}"/>
              </a:ext>
            </a:extLst>
          </p:cNvPr>
          <p:cNvPicPr>
            <a:picLocks noChangeAspect="1"/>
          </p:cNvPicPr>
          <p:nvPr/>
        </p:nvPicPr>
        <p:blipFill>
          <a:blip r:embed="rId4"/>
          <a:srcRect/>
          <a:stretch/>
        </p:blipFill>
        <p:spPr>
          <a:xfrm>
            <a:off x="3613394" y="3344791"/>
            <a:ext cx="5193123" cy="3205131"/>
          </a:xfrm>
          <a:prstGeom prst="rect">
            <a:avLst/>
          </a:prstGeom>
        </p:spPr>
      </p:pic>
    </p:spTree>
    <p:extLst>
      <p:ext uri="{BB962C8B-B14F-4D97-AF65-F5344CB8AC3E}">
        <p14:creationId xmlns:p14="http://schemas.microsoft.com/office/powerpoint/2010/main" val="387073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9D5FB219-702B-3AB4-5C16-168657737520}"/>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D0B0CCFD-354B-7FC3-7637-1BDEDD832419}"/>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Phân</a:t>
            </a:r>
            <a:r>
              <a:rPr lang="en-US" dirty="0"/>
              <a:t> </a:t>
            </a:r>
            <a:r>
              <a:rPr lang="en-US" dirty="0" err="1"/>
              <a:t>tích</a:t>
            </a:r>
            <a:r>
              <a:rPr lang="en-US" dirty="0"/>
              <a:t> </a:t>
            </a:r>
            <a:r>
              <a:rPr lang="en-US" dirty="0" err="1"/>
              <a:t>độ</a:t>
            </a:r>
            <a:r>
              <a:rPr lang="en-US" dirty="0"/>
              <a:t> </a:t>
            </a:r>
            <a:r>
              <a:rPr lang="en-US" dirty="0" err="1"/>
              <a:t>chệch</a:t>
            </a:r>
            <a:r>
              <a:rPr lang="en-US" dirty="0"/>
              <a:t> – </a:t>
            </a:r>
            <a:r>
              <a:rPr lang="en-US" dirty="0" err="1"/>
              <a:t>phương</a:t>
            </a:r>
            <a:r>
              <a:rPr lang="en-US" dirty="0"/>
              <a:t> </a:t>
            </a:r>
            <a:r>
              <a:rPr lang="en-US" dirty="0" err="1"/>
              <a:t>sai</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6FB16C04-9E50-6C22-9520-2D56D86951B8}"/>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spcBef>
                    <a:spcPts val="0"/>
                  </a:spcBef>
                </a:pPr>
                <a:r>
                  <a:rPr lang="en-US" sz="2200" dirty="0">
                    <a:solidFill>
                      <a:schemeClr val="tx1"/>
                    </a:solidFill>
                  </a:rPr>
                  <a:t>MSE </a:t>
                </a:r>
                <a:r>
                  <a:rPr lang="en-US" sz="2200" dirty="0" err="1">
                    <a:solidFill>
                      <a:schemeClr val="tx1"/>
                    </a:solidFill>
                  </a:rPr>
                  <a:t>của</a:t>
                </a:r>
                <a:r>
                  <a:rPr lang="en-US" sz="2200" dirty="0">
                    <a:solidFill>
                      <a:schemeClr val="tx1"/>
                    </a:solidFill>
                  </a:rPr>
                  <a:t> </a:t>
                </a:r>
                <a:r>
                  <a:rPr lang="en-US" sz="2200" dirty="0" err="1">
                    <a:solidFill>
                      <a:schemeClr val="tx1"/>
                    </a:solidFill>
                  </a:rPr>
                  <a:t>giá</a:t>
                </a:r>
                <a:r>
                  <a:rPr lang="en-US" sz="2200" dirty="0">
                    <a:solidFill>
                      <a:schemeClr val="tx1"/>
                    </a:solidFill>
                  </a:rPr>
                  <a:t> </a:t>
                </a:r>
                <a:r>
                  <a:rPr lang="en-US" sz="2200" dirty="0" err="1">
                    <a:solidFill>
                      <a:schemeClr val="tx1"/>
                    </a:solidFill>
                  </a:rPr>
                  <a:t>trị</a:t>
                </a:r>
                <a:r>
                  <a:rPr lang="en-US" sz="2200" dirty="0">
                    <a:solidFill>
                      <a:schemeClr val="tx1"/>
                    </a:solidFill>
                  </a:rPr>
                  <a:t> </a:t>
                </a:r>
                <a:r>
                  <a:rPr lang="en-US" sz="2200" dirty="0" err="1">
                    <a:solidFill>
                      <a:schemeClr val="tx1"/>
                    </a:solidFill>
                  </a:rPr>
                  <a:t>ước</a:t>
                </a:r>
                <a:r>
                  <a:rPr lang="en-US" sz="2200" dirty="0">
                    <a:solidFill>
                      <a:schemeClr val="tx1"/>
                    </a:solidFill>
                  </a:rPr>
                  <a:t> </a:t>
                </a:r>
                <a:r>
                  <a:rPr lang="en-US" sz="2200" dirty="0" err="1">
                    <a:solidFill>
                      <a:schemeClr val="tx1"/>
                    </a:solidFill>
                  </a:rPr>
                  <a:t>lượng</a:t>
                </a:r>
                <a:r>
                  <a:rPr lang="en-US" sz="2200" dirty="0">
                    <a:solidFill>
                      <a:schemeClr val="tx1"/>
                    </a:solidFill>
                  </a:rPr>
                  <a:t> </a:t>
                </a:r>
                <a14:m>
                  <m:oMath xmlns:m="http://schemas.openxmlformats.org/officeDocument/2006/math">
                    <m:acc>
                      <m:accPr>
                        <m:chr m:val="̂"/>
                        <m:ctrlPr>
                          <a:rPr lang="en-US" sz="2200" i="1" smtClean="0">
                            <a:solidFill>
                              <a:schemeClr val="tx1"/>
                            </a:solidFill>
                            <a:latin typeface="Cambria Math" panose="02040503050406030204" pitchFamily="18" charset="0"/>
                          </a:rPr>
                        </m:ctrlPr>
                      </m:accPr>
                      <m:e>
                        <m:r>
                          <a:rPr lang="en-US" sz="2200" i="1" smtClean="0">
                            <a:solidFill>
                              <a:schemeClr val="tx1"/>
                            </a:solidFill>
                            <a:latin typeface="Cambria Math" panose="02040503050406030204" pitchFamily="18" charset="0"/>
                            <a:ea typeface="Cambria Math" panose="02040503050406030204" pitchFamily="18" charset="0"/>
                          </a:rPr>
                          <m:t>𝜃</m:t>
                        </m:r>
                      </m:e>
                    </m:acc>
                  </m:oMath>
                </a14:m>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thể</a:t>
                </a:r>
                <a:r>
                  <a:rPr lang="en-US" sz="2200" dirty="0">
                    <a:solidFill>
                      <a:schemeClr val="tx1"/>
                    </a:solidFill>
                  </a:rPr>
                  <a:t> </a:t>
                </a:r>
                <a:r>
                  <a:rPr lang="en-US" sz="2200" dirty="0" err="1">
                    <a:solidFill>
                      <a:schemeClr val="tx1"/>
                    </a:solidFill>
                  </a:rPr>
                  <a:t>được</a:t>
                </a:r>
                <a:r>
                  <a:rPr lang="en-US" sz="2200" dirty="0">
                    <a:solidFill>
                      <a:schemeClr val="tx1"/>
                    </a:solidFill>
                  </a:rPr>
                  <a:t> </a:t>
                </a:r>
                <a:r>
                  <a:rPr lang="en-US" sz="2200" dirty="0" err="1">
                    <a:solidFill>
                      <a:schemeClr val="tx1"/>
                    </a:solidFill>
                  </a:rPr>
                  <a:t>phân</a:t>
                </a:r>
                <a:r>
                  <a:rPr lang="en-US" sz="2200" dirty="0">
                    <a:solidFill>
                      <a:schemeClr val="tx1"/>
                    </a:solidFill>
                  </a:rPr>
                  <a:t> </a:t>
                </a:r>
                <a:r>
                  <a:rPr lang="en-US" sz="2200" dirty="0" err="1">
                    <a:solidFill>
                      <a:schemeClr val="tx1"/>
                    </a:solidFill>
                  </a:rPr>
                  <a:t>rã</a:t>
                </a:r>
                <a:r>
                  <a:rPr lang="en-US" sz="2200" dirty="0">
                    <a:solidFill>
                      <a:schemeClr val="tx1"/>
                    </a:solidFill>
                  </a:rPr>
                  <a:t> </a:t>
                </a:r>
                <a:r>
                  <a:rPr lang="en-US" sz="2200" dirty="0" err="1">
                    <a:solidFill>
                      <a:schemeClr val="tx1"/>
                    </a:solidFill>
                  </a:rPr>
                  <a:t>thành</a:t>
                </a:r>
                <a:r>
                  <a:rPr lang="en-US" sz="2200" dirty="0">
                    <a:solidFill>
                      <a:schemeClr val="tx1"/>
                    </a:solidFill>
                  </a:rPr>
                  <a:t> </a:t>
                </a:r>
                <a:r>
                  <a:rPr lang="en-US" sz="2200" dirty="0" err="1">
                    <a:solidFill>
                      <a:schemeClr val="tx1"/>
                    </a:solidFill>
                  </a:rPr>
                  <a:t>độ</a:t>
                </a:r>
                <a:r>
                  <a:rPr lang="en-US" sz="2200" dirty="0">
                    <a:solidFill>
                      <a:schemeClr val="tx1"/>
                    </a:solidFill>
                  </a:rPr>
                  <a:t> </a:t>
                </a:r>
                <a:r>
                  <a:rPr lang="en-US" sz="2200" dirty="0" err="1">
                    <a:solidFill>
                      <a:schemeClr val="tx1"/>
                    </a:solidFill>
                  </a:rPr>
                  <a:t>chệch</a:t>
                </a:r>
                <a:r>
                  <a:rPr lang="en-US" sz="2200" dirty="0">
                    <a:solidFill>
                      <a:schemeClr val="tx1"/>
                    </a:solidFill>
                  </a:rPr>
                  <a:t> (bias) </a:t>
                </a:r>
                <a:r>
                  <a:rPr lang="en-US" sz="2200" dirty="0" err="1">
                    <a:solidFill>
                      <a:schemeClr val="tx1"/>
                    </a:solidFill>
                  </a:rPr>
                  <a:t>và</a:t>
                </a:r>
                <a:r>
                  <a:rPr lang="en-US" sz="2200" dirty="0">
                    <a:solidFill>
                      <a:schemeClr val="tx1"/>
                    </a:solidFill>
                  </a:rPr>
                  <a:t> </a:t>
                </a:r>
                <a:r>
                  <a:rPr lang="en-US" sz="2200" dirty="0" err="1">
                    <a:solidFill>
                      <a:schemeClr val="tx1"/>
                    </a:solidFill>
                  </a:rPr>
                  <a:t>phương</a:t>
                </a:r>
                <a:r>
                  <a:rPr lang="en-US" sz="2200" dirty="0">
                    <a:solidFill>
                      <a:schemeClr val="tx1"/>
                    </a:solidFill>
                  </a:rPr>
                  <a:t> </a:t>
                </a:r>
                <a:r>
                  <a:rPr lang="en-US" sz="2200" dirty="0" err="1">
                    <a:solidFill>
                      <a:schemeClr val="tx1"/>
                    </a:solidFill>
                  </a:rPr>
                  <a:t>sai</a:t>
                </a:r>
                <a:r>
                  <a:rPr lang="en-US" sz="2200" dirty="0">
                    <a:solidFill>
                      <a:schemeClr val="tx1"/>
                    </a:solidFill>
                  </a:rPr>
                  <a:t> (variance) </a:t>
                </a:r>
                <a:r>
                  <a:rPr lang="en-US" sz="2200" dirty="0" err="1">
                    <a:solidFill>
                      <a:schemeClr val="tx1"/>
                    </a:solidFill>
                  </a:rPr>
                  <a:t>như</a:t>
                </a:r>
                <a:r>
                  <a:rPr lang="en-US" sz="2200" dirty="0">
                    <a:solidFill>
                      <a:schemeClr val="tx1"/>
                    </a:solidFill>
                  </a:rPr>
                  <a:t> </a:t>
                </a:r>
                <a:r>
                  <a:rPr lang="en-US" sz="2200" dirty="0" err="1">
                    <a:solidFill>
                      <a:schemeClr val="tx1"/>
                    </a:solidFill>
                  </a:rPr>
                  <a:t>sau</a:t>
                </a:r>
                <a:r>
                  <a:rPr lang="en-US" sz="2200" dirty="0">
                    <a:solidFill>
                      <a:schemeClr val="tx1"/>
                    </a:solidFill>
                  </a:rPr>
                  <a:t>:</a:t>
                </a:r>
              </a:p>
              <a:p>
                <a:pPr marL="177800" indent="0">
                  <a:spcBef>
                    <a:spcPts val="0"/>
                  </a:spcBef>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𝑀𝑆𝐸</m:t>
                      </m:r>
                      <m:d>
                        <m:dPr>
                          <m:ctrlPr>
                            <a:rPr lang="en-US" sz="2200" b="0" i="1" smtClean="0">
                              <a:latin typeface="Cambria Math" panose="02040503050406030204" pitchFamily="18" charset="0"/>
                            </a:rPr>
                          </m:ctrlPr>
                        </m:dPr>
                        <m:e>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e>
                      </m:d>
                      <m:r>
                        <a:rPr lang="en-US" sz="2200" b="0" i="1" smtClean="0">
                          <a:latin typeface="Cambria Math" panose="02040503050406030204" pitchFamily="18" charset="0"/>
                          <a:ea typeface="Cambria Math" panose="02040503050406030204" pitchFamily="18" charset="0"/>
                        </a:rPr>
                        <m:t>=</m:t>
                      </m:r>
                      <m:r>
                        <a:rPr lang="en-US" sz="2200" i="1" smtClean="0">
                          <a:solidFill>
                            <a:schemeClr val="tx1"/>
                          </a:solidFill>
                          <a:latin typeface="Cambria Math" panose="02040503050406030204" pitchFamily="18" charset="0"/>
                          <a:ea typeface="Cambria Math" panose="02040503050406030204" pitchFamily="18" charset="0"/>
                        </a:rPr>
                        <m:t>𝔼</m:t>
                      </m:r>
                      <m:d>
                        <m:dPr>
                          <m:begChr m:val="["/>
                          <m:endChr m:val="]"/>
                          <m:ctrlPr>
                            <a:rPr lang="en-US" sz="2200" i="1">
                              <a:solidFill>
                                <a:schemeClr val="tx1"/>
                              </a:solidFill>
                              <a:latin typeface="Cambria Math" panose="02040503050406030204" pitchFamily="18" charset="0"/>
                              <a:ea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d>
                                <m:dPr>
                                  <m:ctrlPr>
                                    <a:rPr lang="en-US" sz="2200" i="1">
                                      <a:solidFill>
                                        <a:schemeClr val="tx1"/>
                                      </a:solidFill>
                                      <a:latin typeface="Cambria Math" panose="02040503050406030204" pitchFamily="18" charset="0"/>
                                      <a:ea typeface="Cambria Math" panose="02040503050406030204" pitchFamily="18" charset="0"/>
                                    </a:rPr>
                                  </m:ctrlPr>
                                </m:dPr>
                                <m:e>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ea typeface="Cambria Math" panose="02040503050406030204" pitchFamily="18" charset="0"/>
                                        </a:rPr>
                                        <m:t>𝜃</m:t>
                                      </m:r>
                                    </m:e>
                                  </m:acc>
                                  <m:r>
                                    <a:rPr lang="en-US" sz="2200" i="1">
                                      <a:solidFill>
                                        <a:schemeClr val="tx1"/>
                                      </a:solidFill>
                                      <a:latin typeface="Cambria Math" panose="02040503050406030204" pitchFamily="18" charset="0"/>
                                      <a:ea typeface="Cambria Math" panose="02040503050406030204" pitchFamily="18" charset="0"/>
                                    </a:rPr>
                                    <m:t>−</m:t>
                                  </m:r>
                                  <m:sSub>
                                    <m:sSubPr>
                                      <m:ctrlPr>
                                        <a:rPr lang="en-US" sz="2200" i="1" smtClean="0">
                                          <a:solidFill>
                                            <a:srgbClr val="0072FF"/>
                                          </a:solidFill>
                                          <a:latin typeface="Cambria Math" panose="02040503050406030204" pitchFamily="18" charset="0"/>
                                          <a:ea typeface="Cambria Math" panose="02040503050406030204" pitchFamily="18" charset="0"/>
                                        </a:rPr>
                                      </m:ctrlPr>
                                    </m:sSubPr>
                                    <m:e>
                                      <m:r>
                                        <a:rPr lang="en-US" sz="2200" i="1">
                                          <a:solidFill>
                                            <a:srgbClr val="0072FF"/>
                                          </a:solidFill>
                                          <a:latin typeface="Cambria Math" panose="02040503050406030204" pitchFamily="18" charset="0"/>
                                          <a:ea typeface="Cambria Math" panose="02040503050406030204" pitchFamily="18" charset="0"/>
                                        </a:rPr>
                                        <m:t>𝜇</m:t>
                                      </m:r>
                                    </m:e>
                                    <m:sub>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sub>
                                  </m:sSub>
                                </m:e>
                              </m:d>
                            </m:e>
                            <m:sup>
                              <m:r>
                                <a:rPr lang="en-US" sz="2200" i="1">
                                  <a:solidFill>
                                    <a:schemeClr val="tx1"/>
                                  </a:solidFill>
                                  <a:latin typeface="Cambria Math" panose="02040503050406030204" pitchFamily="18" charset="0"/>
                                  <a:ea typeface="Cambria Math" panose="02040503050406030204" pitchFamily="18" charset="0"/>
                                </a:rPr>
                                <m:t>2</m:t>
                              </m:r>
                            </m:sup>
                          </m:sSup>
                        </m:e>
                      </m:d>
                      <m:r>
                        <a:rPr lang="en-US" sz="2200" i="1">
                          <a:solidFill>
                            <a:schemeClr val="tx1"/>
                          </a:solidFill>
                          <a:latin typeface="Cambria Math" panose="02040503050406030204" pitchFamily="18" charset="0"/>
                          <a:ea typeface="Cambria Math" panose="02040503050406030204" pitchFamily="18" charset="0"/>
                        </a:rPr>
                        <m:t>+</m:t>
                      </m:r>
                      <m:sSup>
                        <m:sSupPr>
                          <m:ctrlPr>
                            <a:rPr lang="en-US" sz="2200" i="1">
                              <a:solidFill>
                                <a:schemeClr val="tx1"/>
                              </a:solidFill>
                              <a:latin typeface="Cambria Math" panose="02040503050406030204" pitchFamily="18" charset="0"/>
                              <a:ea typeface="Cambria Math" panose="02040503050406030204" pitchFamily="18" charset="0"/>
                            </a:rPr>
                          </m:ctrlPr>
                        </m:sSupPr>
                        <m:e>
                          <m:d>
                            <m:dPr>
                              <m:ctrlPr>
                                <a:rPr lang="en-US" sz="2200" i="1">
                                  <a:solidFill>
                                    <a:schemeClr val="tx1"/>
                                  </a:solidFill>
                                  <a:latin typeface="Cambria Math" panose="02040503050406030204" pitchFamily="18" charset="0"/>
                                  <a:ea typeface="Cambria Math" panose="02040503050406030204" pitchFamily="18" charset="0"/>
                                </a:rPr>
                              </m:ctrlPr>
                            </m:dPr>
                            <m:e>
                              <m:sSub>
                                <m:sSubPr>
                                  <m:ctrlPr>
                                    <a:rPr lang="en-US" sz="2200" i="1" smtClean="0">
                                      <a:solidFill>
                                        <a:srgbClr val="0072FF"/>
                                      </a:solidFill>
                                      <a:latin typeface="Cambria Math" panose="02040503050406030204" pitchFamily="18" charset="0"/>
                                      <a:ea typeface="Cambria Math" panose="02040503050406030204" pitchFamily="18" charset="0"/>
                                    </a:rPr>
                                  </m:ctrlPr>
                                </m:sSubPr>
                                <m:e>
                                  <m:r>
                                    <a:rPr lang="en-US" sz="2200" i="1">
                                      <a:solidFill>
                                        <a:srgbClr val="0072FF"/>
                                      </a:solidFill>
                                      <a:latin typeface="Cambria Math" panose="02040503050406030204" pitchFamily="18" charset="0"/>
                                      <a:ea typeface="Cambria Math" panose="02040503050406030204" pitchFamily="18" charset="0"/>
                                    </a:rPr>
                                    <m:t>𝜇</m:t>
                                  </m:r>
                                </m:e>
                                <m:sub>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sub>
                              </m:sSub>
                              <m:r>
                                <a:rPr lang="en-US" sz="2200" i="1">
                                  <a:solidFill>
                                    <a:schemeClr val="tx1"/>
                                  </a:solidFill>
                                  <a:latin typeface="Cambria Math" panose="02040503050406030204" pitchFamily="18" charset="0"/>
                                  <a:ea typeface="Cambria Math" panose="02040503050406030204" pitchFamily="18" charset="0"/>
                                </a:rPr>
                                <m:t>−</m:t>
                              </m:r>
                              <m:r>
                                <a:rPr lang="en-US" sz="2200" i="1" smtClean="0">
                                  <a:solidFill>
                                    <a:srgbClr val="FF0000"/>
                                  </a:solidFill>
                                  <a:latin typeface="Cambria Math" panose="02040503050406030204" pitchFamily="18" charset="0"/>
                                  <a:ea typeface="Cambria Math" panose="02040503050406030204" pitchFamily="18" charset="0"/>
                                </a:rPr>
                                <m:t>𝜃</m:t>
                              </m:r>
                            </m:e>
                          </m:d>
                        </m:e>
                        <m:sup>
                          <m:r>
                            <a:rPr lang="en-US" sz="2200" i="1">
                              <a:solidFill>
                                <a:schemeClr val="tx1"/>
                              </a:solidFill>
                              <a:latin typeface="Cambria Math" panose="02040503050406030204" pitchFamily="18" charset="0"/>
                              <a:ea typeface="Cambria Math" panose="02040503050406030204" pitchFamily="18" charset="0"/>
                            </a:rPr>
                            <m:t>2</m:t>
                          </m:r>
                        </m:sup>
                      </m:sSup>
                    </m:oMath>
                  </m:oMathPara>
                </a14:m>
                <a:endParaRPr lang="en-US" sz="2200" dirty="0">
                  <a:solidFill>
                    <a:schemeClr val="tx1"/>
                  </a:solidFill>
                </a:endParaRPr>
              </a:p>
              <a:p>
                <a:pPr marL="177800" indent="0">
                  <a:spcBef>
                    <a:spcPts val="0"/>
                  </a:spcBef>
                  <a:buNone/>
                </a:pPr>
                <a:r>
                  <a:rPr lang="en-US" sz="2200" dirty="0" err="1">
                    <a:solidFill>
                      <a:schemeClr val="tx1"/>
                    </a:solidFill>
                  </a:rPr>
                  <a:t>với</a:t>
                </a:r>
                <a:r>
                  <a:rPr lang="en-US" sz="2200" dirty="0">
                    <a:solidFill>
                      <a:schemeClr val="tx1"/>
                    </a:solidFill>
                  </a:rPr>
                  <a:t> </a:t>
                </a:r>
                <a14:m>
                  <m:oMath xmlns:m="http://schemas.openxmlformats.org/officeDocument/2006/math">
                    <m:sSub>
                      <m:sSubPr>
                        <m:ctrlPr>
                          <a:rPr lang="en-US" sz="2200" i="1" smtClean="0">
                            <a:solidFill>
                              <a:srgbClr val="0072FF"/>
                            </a:solidFill>
                            <a:latin typeface="Cambria Math" panose="02040503050406030204" pitchFamily="18" charset="0"/>
                            <a:ea typeface="Cambria Math" panose="02040503050406030204" pitchFamily="18" charset="0"/>
                          </a:rPr>
                        </m:ctrlPr>
                      </m:sSubPr>
                      <m:e>
                        <m:r>
                          <a:rPr lang="en-US" sz="2200" i="1">
                            <a:solidFill>
                              <a:srgbClr val="0072FF"/>
                            </a:solidFill>
                            <a:latin typeface="Cambria Math" panose="02040503050406030204" pitchFamily="18" charset="0"/>
                            <a:ea typeface="Cambria Math" panose="02040503050406030204" pitchFamily="18" charset="0"/>
                          </a:rPr>
                          <m:t>𝜇</m:t>
                        </m:r>
                      </m:e>
                      <m:sub>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sub>
                    </m:sSub>
                    <m:r>
                      <a:rPr lang="en-US" sz="2200" b="0" i="1" smtClean="0">
                        <a:solidFill>
                          <a:schemeClr val="tx1"/>
                        </a:solidFill>
                        <a:latin typeface="Cambria Math" panose="02040503050406030204" pitchFamily="18" charset="0"/>
                        <a:ea typeface="Cambria Math" panose="02040503050406030204" pitchFamily="18" charset="0"/>
                      </a:rPr>
                      <m:t>=</m:t>
                    </m:r>
                    <m:r>
                      <a:rPr lang="en-US" sz="2200" b="0" i="1" smtClean="0">
                        <a:solidFill>
                          <a:schemeClr val="tx1"/>
                        </a:solidFill>
                        <a:latin typeface="Cambria Math" panose="02040503050406030204" pitchFamily="18" charset="0"/>
                        <a:ea typeface="Cambria Math" panose="02040503050406030204" pitchFamily="18" charset="0"/>
                      </a:rPr>
                      <m:t>𝔼</m:t>
                    </m:r>
                    <m:r>
                      <a:rPr lang="en-US" sz="2200" b="0" i="1" smtClean="0">
                        <a:solidFill>
                          <a:schemeClr val="tx1"/>
                        </a:solidFill>
                        <a:latin typeface="Cambria Math" panose="02040503050406030204" pitchFamily="18" charset="0"/>
                        <a:ea typeface="Cambria Math" panose="02040503050406030204" pitchFamily="18" charset="0"/>
                      </a:rPr>
                      <m:t>[</m:t>
                    </m:r>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ea typeface="Cambria Math" panose="02040503050406030204" pitchFamily="18" charset="0"/>
                          </a:rPr>
                          <m:t>𝜃</m:t>
                        </m:r>
                      </m:e>
                    </m:acc>
                    <m:r>
                      <a:rPr lang="en-US" sz="2200" b="0" i="1" smtClean="0">
                        <a:solidFill>
                          <a:schemeClr val="tx1"/>
                        </a:solidFill>
                        <a:latin typeface="Cambria Math" panose="02040503050406030204" pitchFamily="18" charset="0"/>
                        <a:ea typeface="Cambria Math" panose="02040503050406030204" pitchFamily="18" charset="0"/>
                      </a:rPr>
                      <m:t>]</m:t>
                    </m:r>
                  </m:oMath>
                </a14:m>
                <a:r>
                  <a:rPr lang="en-US" sz="2200" dirty="0">
                    <a:solidFill>
                      <a:schemeClr val="tx1"/>
                    </a:solidFill>
                  </a:rPr>
                  <a:t>.</a:t>
                </a:r>
              </a:p>
              <a:p>
                <a:pPr marL="520700" indent="-342900">
                  <a:spcBef>
                    <a:spcPts val="0"/>
                  </a:spcBef>
                </a:pPr>
                <a:r>
                  <a:rPr lang="en-US" sz="2200" dirty="0" err="1">
                    <a:solidFill>
                      <a:srgbClr val="FF00FF"/>
                    </a:solidFill>
                  </a:rPr>
                  <a:t>Độ</a:t>
                </a:r>
                <a:r>
                  <a:rPr lang="en-US" sz="2200" dirty="0">
                    <a:solidFill>
                      <a:srgbClr val="FF00FF"/>
                    </a:solidFill>
                  </a:rPr>
                  <a:t> </a:t>
                </a:r>
                <a:r>
                  <a:rPr lang="en-US" sz="2200" dirty="0" err="1">
                    <a:solidFill>
                      <a:srgbClr val="FF00FF"/>
                    </a:solidFill>
                  </a:rPr>
                  <a:t>chệch</a:t>
                </a:r>
                <a:r>
                  <a:rPr lang="en-US" sz="2200" dirty="0">
                    <a:solidFill>
                      <a:srgbClr val="FF00FF"/>
                    </a:solidFill>
                  </a:rPr>
                  <a:t> (bias): </a:t>
                </a:r>
                <a14:m>
                  <m:oMath xmlns:m="http://schemas.openxmlformats.org/officeDocument/2006/math">
                    <m:sSub>
                      <m:sSubPr>
                        <m:ctrlPr>
                          <a:rPr lang="en-US" sz="2200" i="1" smtClean="0">
                            <a:solidFill>
                              <a:srgbClr val="0072FF"/>
                            </a:solidFill>
                            <a:latin typeface="Cambria Math" panose="02040503050406030204" pitchFamily="18" charset="0"/>
                            <a:ea typeface="Cambria Math" panose="02040503050406030204" pitchFamily="18" charset="0"/>
                          </a:rPr>
                        </m:ctrlPr>
                      </m:sSubPr>
                      <m:e>
                        <m:r>
                          <a:rPr lang="en-US" sz="2200" i="1">
                            <a:solidFill>
                              <a:srgbClr val="0072FF"/>
                            </a:solidFill>
                            <a:latin typeface="Cambria Math" panose="02040503050406030204" pitchFamily="18" charset="0"/>
                            <a:ea typeface="Cambria Math" panose="02040503050406030204" pitchFamily="18" charset="0"/>
                          </a:rPr>
                          <m:t>𝜇</m:t>
                        </m:r>
                      </m:e>
                      <m:sub>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sub>
                    </m:sSub>
                    <m:r>
                      <a:rPr lang="en-US" sz="2200" i="1">
                        <a:solidFill>
                          <a:schemeClr val="tx1"/>
                        </a:solidFill>
                        <a:latin typeface="Cambria Math" panose="02040503050406030204" pitchFamily="18" charset="0"/>
                        <a:ea typeface="Cambria Math" panose="02040503050406030204" pitchFamily="18" charset="0"/>
                      </a:rPr>
                      <m:t>−</m:t>
                    </m:r>
                    <m:r>
                      <a:rPr lang="en-US" sz="2200" i="1" smtClean="0">
                        <a:solidFill>
                          <a:srgbClr val="FF0000"/>
                        </a:solidFill>
                        <a:latin typeface="Cambria Math" panose="02040503050406030204" pitchFamily="18" charset="0"/>
                        <a:ea typeface="Cambria Math" panose="02040503050406030204" pitchFamily="18" charset="0"/>
                      </a:rPr>
                      <m:t>𝜃</m:t>
                    </m:r>
                  </m:oMath>
                </a14:m>
                <a:r>
                  <a:rPr lang="en-US" sz="2200" dirty="0">
                    <a:solidFill>
                      <a:schemeClr val="tx1"/>
                    </a:solidFill>
                  </a:rPr>
                  <a:t>, thể </a:t>
                </a:r>
                <a:r>
                  <a:rPr lang="en-US" sz="2200" dirty="0" err="1">
                    <a:solidFill>
                      <a:schemeClr val="tx1"/>
                    </a:solidFill>
                  </a:rPr>
                  <a:t>hiện</a:t>
                </a:r>
                <a:r>
                  <a:rPr lang="en-US" sz="2200" dirty="0">
                    <a:solidFill>
                      <a:schemeClr val="tx1"/>
                    </a:solidFill>
                  </a:rPr>
                  <a:t> </a:t>
                </a:r>
                <a:r>
                  <a:rPr lang="en-US" sz="2200" dirty="0" err="1">
                    <a:solidFill>
                      <a:schemeClr val="tx1"/>
                    </a:solidFill>
                  </a:rPr>
                  <a:t>giá</a:t>
                </a:r>
                <a:r>
                  <a:rPr lang="en-US" sz="2200" dirty="0">
                    <a:solidFill>
                      <a:schemeClr val="tx1"/>
                    </a:solidFill>
                  </a:rPr>
                  <a:t> </a:t>
                </a:r>
                <a:r>
                  <a:rPr lang="en-US" sz="2200" dirty="0" err="1">
                    <a:solidFill>
                      <a:schemeClr val="tx1"/>
                    </a:solidFill>
                  </a:rPr>
                  <a:t>trị</a:t>
                </a:r>
                <a:r>
                  <a:rPr lang="en-US" sz="2200" dirty="0">
                    <a:solidFill>
                      <a:schemeClr val="tx1"/>
                    </a:solidFill>
                  </a:rPr>
                  <a:t> </a:t>
                </a:r>
                <a:r>
                  <a:rPr lang="en-US" sz="2200" dirty="0" err="1">
                    <a:solidFill>
                      <a:schemeClr val="tx1"/>
                    </a:solidFill>
                  </a:rPr>
                  <a:t>ước</a:t>
                </a:r>
                <a:r>
                  <a:rPr lang="en-US" sz="2200" dirty="0">
                    <a:solidFill>
                      <a:schemeClr val="tx1"/>
                    </a:solidFill>
                  </a:rPr>
                  <a:t> </a:t>
                </a:r>
                <a:r>
                  <a:rPr lang="en-US" sz="2200" dirty="0" err="1">
                    <a:solidFill>
                      <a:schemeClr val="tx1"/>
                    </a:solidFill>
                  </a:rPr>
                  <a:t>lượng</a:t>
                </a:r>
                <a:r>
                  <a:rPr lang="en-US" sz="2200" dirty="0">
                    <a:solidFill>
                      <a:schemeClr val="tx1"/>
                    </a:solidFill>
                  </a:rPr>
                  <a:t> </a:t>
                </a:r>
                <a14:m>
                  <m:oMath xmlns:m="http://schemas.openxmlformats.org/officeDocument/2006/math">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ea typeface="Cambria Math" panose="02040503050406030204" pitchFamily="18" charset="0"/>
                          </a:rPr>
                          <m:t>𝜃</m:t>
                        </m:r>
                      </m:e>
                    </m:acc>
                  </m:oMath>
                </a14:m>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khuynh</a:t>
                </a:r>
                <a:r>
                  <a:rPr lang="en-US" sz="2200" dirty="0">
                    <a:solidFill>
                      <a:schemeClr val="tx1"/>
                    </a:solidFill>
                  </a:rPr>
                  <a:t> </a:t>
                </a:r>
                <a:r>
                  <a:rPr lang="en-US" sz="2200" dirty="0" err="1">
                    <a:solidFill>
                      <a:schemeClr val="tx1"/>
                    </a:solidFill>
                  </a:rPr>
                  <a:t>hướng</a:t>
                </a:r>
                <a:r>
                  <a:rPr lang="en-US" sz="2200" dirty="0">
                    <a:solidFill>
                      <a:schemeClr val="tx1"/>
                    </a:solidFill>
                  </a:rPr>
                  <a:t> </a:t>
                </a:r>
                <a:r>
                  <a:rPr lang="en-US" sz="2200" dirty="0" err="1">
                    <a:solidFill>
                      <a:schemeClr val="tx1"/>
                    </a:solidFill>
                  </a:rPr>
                  <a:t>vượt</a:t>
                </a:r>
                <a:r>
                  <a:rPr lang="en-US" sz="2200" dirty="0">
                    <a:solidFill>
                      <a:schemeClr val="tx1"/>
                    </a:solidFill>
                  </a:rPr>
                  <a:t> </a:t>
                </a:r>
                <a:r>
                  <a:rPr lang="en-US" sz="2200" dirty="0" err="1">
                    <a:solidFill>
                      <a:schemeClr val="tx1"/>
                    </a:solidFill>
                  </a:rPr>
                  <a:t>quá</a:t>
                </a:r>
                <a:r>
                  <a:rPr lang="en-US" sz="2200" dirty="0">
                    <a:solidFill>
                      <a:schemeClr val="tx1"/>
                    </a:solidFill>
                  </a:rPr>
                  <a:t> (overestimate) hay </a:t>
                </a:r>
                <a:r>
                  <a:rPr lang="en-US" sz="2200" dirty="0" err="1">
                    <a:solidFill>
                      <a:schemeClr val="tx1"/>
                    </a:solidFill>
                  </a:rPr>
                  <a:t>thấp</a:t>
                </a:r>
                <a:r>
                  <a:rPr lang="en-US" sz="2200" dirty="0">
                    <a:solidFill>
                      <a:schemeClr val="tx1"/>
                    </a:solidFill>
                  </a:rPr>
                  <a:t> </a:t>
                </a:r>
                <a:r>
                  <a:rPr lang="en-US" sz="2200" dirty="0" err="1">
                    <a:solidFill>
                      <a:schemeClr val="tx1"/>
                    </a:solidFill>
                  </a:rPr>
                  <a:t>hơn</a:t>
                </a:r>
                <a:r>
                  <a:rPr lang="en-US" sz="2200" dirty="0">
                    <a:solidFill>
                      <a:schemeClr val="tx1"/>
                    </a:solidFill>
                  </a:rPr>
                  <a:t> (underestimate) </a:t>
                </a:r>
                <a:r>
                  <a:rPr lang="en-US" sz="2200" dirty="0" err="1">
                    <a:solidFill>
                      <a:schemeClr val="tx1"/>
                    </a:solidFill>
                  </a:rPr>
                  <a:t>giá</a:t>
                </a:r>
                <a:r>
                  <a:rPr lang="en-US" sz="2200" dirty="0">
                    <a:solidFill>
                      <a:schemeClr val="tx1"/>
                    </a:solidFill>
                  </a:rPr>
                  <a:t> </a:t>
                </a:r>
                <a:r>
                  <a:rPr lang="en-US" sz="2200" dirty="0" err="1">
                    <a:solidFill>
                      <a:schemeClr val="tx1"/>
                    </a:solidFill>
                  </a:rPr>
                  <a:t>trị</a:t>
                </a:r>
                <a:r>
                  <a:rPr lang="en-US" sz="2200" dirty="0">
                    <a:solidFill>
                      <a:schemeClr val="tx1"/>
                    </a:solidFill>
                  </a:rPr>
                  <a:t> </a:t>
                </a:r>
                <a:r>
                  <a:rPr lang="en-US" sz="2200" dirty="0" err="1">
                    <a:solidFill>
                      <a:schemeClr val="tx1"/>
                    </a:solidFill>
                  </a:rPr>
                  <a:t>thực</a:t>
                </a:r>
                <a:r>
                  <a:rPr lang="en-US" sz="2200" dirty="0">
                    <a:solidFill>
                      <a:schemeClr val="tx1"/>
                    </a:solidFill>
                  </a:rPr>
                  <a:t> </a:t>
                </a:r>
                <a:r>
                  <a:rPr lang="en-US" sz="2200" dirty="0" err="1">
                    <a:solidFill>
                      <a:schemeClr val="tx1"/>
                    </a:solidFill>
                  </a:rPr>
                  <a:t>sự</a:t>
                </a:r>
                <a:r>
                  <a:rPr lang="en-US" sz="2200" dirty="0">
                    <a:solidFill>
                      <a:schemeClr val="tx1"/>
                    </a:solidFill>
                  </a:rPr>
                  <a:t> </a:t>
                </a:r>
                <a:r>
                  <a:rPr lang="en-US" sz="2200" dirty="0" err="1">
                    <a:solidFill>
                      <a:schemeClr val="tx1"/>
                    </a:solidFill>
                  </a:rPr>
                  <a:t>của</a:t>
                </a:r>
                <a:r>
                  <a:rPr lang="en-US" sz="2200" dirty="0">
                    <a:solidFill>
                      <a:schemeClr val="tx1"/>
                    </a:solidFill>
                  </a:rPr>
                  <a:t> </a:t>
                </a:r>
                <a:r>
                  <a:rPr lang="en-US" sz="2200" dirty="0" err="1">
                    <a:solidFill>
                      <a:schemeClr val="tx1"/>
                    </a:solidFill>
                  </a:rPr>
                  <a:t>tham</a:t>
                </a:r>
                <a:r>
                  <a:rPr lang="en-US" sz="2200" dirty="0">
                    <a:solidFill>
                      <a:schemeClr val="tx1"/>
                    </a:solidFill>
                  </a:rPr>
                  <a:t> </a:t>
                </a:r>
                <a:r>
                  <a:rPr lang="en-US" sz="2200" dirty="0" err="1">
                    <a:solidFill>
                      <a:schemeClr val="tx1"/>
                    </a:solidFill>
                  </a:rPr>
                  <a:t>số</a:t>
                </a:r>
                <a:r>
                  <a:rPr lang="en-US" sz="2200" dirty="0">
                    <a:solidFill>
                      <a:schemeClr val="tx1"/>
                    </a:solidFill>
                  </a:rPr>
                  <a:t> </a:t>
                </a:r>
                <a14:m>
                  <m:oMath xmlns:m="http://schemas.openxmlformats.org/officeDocument/2006/math">
                    <m:r>
                      <a:rPr lang="en-US" sz="2200" i="1">
                        <a:solidFill>
                          <a:srgbClr val="FF0000"/>
                        </a:solidFill>
                        <a:latin typeface="Cambria Math" panose="02040503050406030204" pitchFamily="18" charset="0"/>
                        <a:ea typeface="Cambria Math" panose="02040503050406030204" pitchFamily="18" charset="0"/>
                      </a:rPr>
                      <m:t>𝜃</m:t>
                    </m:r>
                  </m:oMath>
                </a14:m>
                <a:r>
                  <a:rPr lang="en-US" sz="2200" dirty="0">
                    <a:solidFill>
                      <a:schemeClr val="tx1"/>
                    </a:solidFill>
                  </a:rPr>
                  <a:t>, </a:t>
                </a:r>
                <a:r>
                  <a:rPr lang="en-US" sz="2200" dirty="0" err="1">
                    <a:solidFill>
                      <a:schemeClr val="tx1"/>
                    </a:solidFill>
                  </a:rPr>
                  <a:t>xét</a:t>
                </a:r>
                <a:r>
                  <a:rPr lang="en-US" sz="2200" dirty="0">
                    <a:solidFill>
                      <a:schemeClr val="tx1"/>
                    </a:solidFill>
                  </a:rPr>
                  <a:t> </a:t>
                </a:r>
                <a:r>
                  <a:rPr lang="en-US" sz="2200" dirty="0" err="1">
                    <a:solidFill>
                      <a:schemeClr val="tx1"/>
                    </a:solidFill>
                  </a:rPr>
                  <a:t>trên</a:t>
                </a:r>
                <a:r>
                  <a:rPr lang="en-US" sz="2200" dirty="0">
                    <a:solidFill>
                      <a:schemeClr val="tx1"/>
                    </a:solidFill>
                  </a:rPr>
                  <a:t> </a:t>
                </a:r>
                <a:r>
                  <a:rPr lang="en-US" sz="2200" dirty="0" err="1">
                    <a:solidFill>
                      <a:schemeClr val="tx1"/>
                    </a:solidFill>
                  </a:rPr>
                  <a:t>tất</a:t>
                </a:r>
                <a:r>
                  <a:rPr lang="en-US" sz="2200" dirty="0">
                    <a:solidFill>
                      <a:schemeClr val="tx1"/>
                    </a:solidFill>
                  </a:rPr>
                  <a:t> </a:t>
                </a:r>
                <a:r>
                  <a:rPr lang="en-US" sz="2200" dirty="0" err="1">
                    <a:solidFill>
                      <a:schemeClr val="tx1"/>
                    </a:solidFill>
                  </a:rPr>
                  <a:t>cả</a:t>
                </a:r>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mẫu</a:t>
                </a:r>
                <a:r>
                  <a:rPr lang="en-US" sz="2200" dirty="0">
                    <a:solidFill>
                      <a:schemeClr val="tx1"/>
                    </a:solidFill>
                  </a:rPr>
                  <a:t> </a:t>
                </a:r>
                <a:r>
                  <a:rPr lang="en-US" sz="2200" dirty="0" err="1">
                    <a:solidFill>
                      <a:schemeClr val="tx1"/>
                    </a:solidFill>
                  </a:rPr>
                  <a:t>ngẫu</a:t>
                </a:r>
                <a:r>
                  <a:rPr lang="en-US" sz="2200" dirty="0">
                    <a:solidFill>
                      <a:schemeClr val="tx1"/>
                    </a:solidFill>
                  </a:rPr>
                  <a:t> </a:t>
                </a:r>
                <a:r>
                  <a:rPr lang="en-US" sz="2200" dirty="0" err="1">
                    <a:solidFill>
                      <a:schemeClr val="tx1"/>
                    </a:solidFill>
                  </a:rPr>
                  <a:t>nhiên</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thể</a:t>
                </a:r>
                <a:r>
                  <a:rPr lang="en-US" sz="2200" dirty="0">
                    <a:solidFill>
                      <a:schemeClr val="tx1"/>
                    </a:solidFill>
                  </a:rPr>
                  <a:t>.</a:t>
                </a:r>
              </a:p>
              <a:p>
                <a:pPr marL="520700" indent="-342900">
                  <a:spcBef>
                    <a:spcPts val="0"/>
                  </a:spcBef>
                </a:pPr>
                <a:r>
                  <a:rPr lang="en-US" sz="2200" dirty="0" err="1">
                    <a:solidFill>
                      <a:srgbClr val="FF00FF"/>
                    </a:solidFill>
                  </a:rPr>
                  <a:t>Phương</a:t>
                </a:r>
                <a:r>
                  <a:rPr lang="en-US" sz="2200" dirty="0">
                    <a:solidFill>
                      <a:srgbClr val="FF00FF"/>
                    </a:solidFill>
                  </a:rPr>
                  <a:t> </a:t>
                </a:r>
                <a:r>
                  <a:rPr lang="en-US" sz="2200" dirty="0" err="1">
                    <a:solidFill>
                      <a:srgbClr val="FF00FF"/>
                    </a:solidFill>
                  </a:rPr>
                  <a:t>sai</a:t>
                </a:r>
                <a:r>
                  <a:rPr lang="en-US" sz="2200" dirty="0">
                    <a:solidFill>
                      <a:srgbClr val="FF00FF"/>
                    </a:solidFill>
                  </a:rPr>
                  <a:t> (variance): </a:t>
                </a:r>
                <a14:m>
                  <m:oMath xmlns:m="http://schemas.openxmlformats.org/officeDocument/2006/math">
                    <m:r>
                      <a:rPr lang="en-US" sz="2200" i="1" smtClean="0">
                        <a:solidFill>
                          <a:schemeClr val="tx1"/>
                        </a:solidFill>
                        <a:latin typeface="Cambria Math" panose="02040503050406030204" pitchFamily="18" charset="0"/>
                        <a:ea typeface="Cambria Math" panose="02040503050406030204" pitchFamily="18" charset="0"/>
                      </a:rPr>
                      <m:t>𝔼</m:t>
                    </m:r>
                    <m:d>
                      <m:dPr>
                        <m:begChr m:val="["/>
                        <m:endChr m:val="]"/>
                        <m:ctrlPr>
                          <a:rPr lang="en-US" sz="2200" i="1">
                            <a:solidFill>
                              <a:schemeClr val="tx1"/>
                            </a:solidFill>
                            <a:latin typeface="Cambria Math" panose="02040503050406030204" pitchFamily="18" charset="0"/>
                            <a:ea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d>
                              <m:dPr>
                                <m:ctrlPr>
                                  <a:rPr lang="en-US" sz="2200" i="1">
                                    <a:solidFill>
                                      <a:schemeClr val="tx1"/>
                                    </a:solidFill>
                                    <a:latin typeface="Cambria Math" panose="02040503050406030204" pitchFamily="18" charset="0"/>
                                    <a:ea typeface="Cambria Math" panose="02040503050406030204" pitchFamily="18" charset="0"/>
                                  </a:rPr>
                                </m:ctrlPr>
                              </m:dPr>
                              <m:e>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ea typeface="Cambria Math" panose="02040503050406030204" pitchFamily="18" charset="0"/>
                                      </a:rPr>
                                      <m:t>𝜃</m:t>
                                    </m:r>
                                  </m:e>
                                </m:acc>
                                <m:r>
                                  <a:rPr lang="en-US" sz="2200" i="1">
                                    <a:solidFill>
                                      <a:schemeClr val="tx1"/>
                                    </a:solidFill>
                                    <a:latin typeface="Cambria Math" panose="02040503050406030204" pitchFamily="18" charset="0"/>
                                    <a:ea typeface="Cambria Math" panose="02040503050406030204" pitchFamily="18" charset="0"/>
                                  </a:rPr>
                                  <m:t>−</m:t>
                                </m:r>
                                <m:sSub>
                                  <m:sSubPr>
                                    <m:ctrlPr>
                                      <a:rPr lang="en-US" sz="2200" i="1" smtClean="0">
                                        <a:solidFill>
                                          <a:srgbClr val="0072FF"/>
                                        </a:solidFill>
                                        <a:latin typeface="Cambria Math" panose="02040503050406030204" pitchFamily="18" charset="0"/>
                                        <a:ea typeface="Cambria Math" panose="02040503050406030204" pitchFamily="18" charset="0"/>
                                      </a:rPr>
                                    </m:ctrlPr>
                                  </m:sSubPr>
                                  <m:e>
                                    <m:r>
                                      <a:rPr lang="en-US" sz="2200" i="1">
                                        <a:solidFill>
                                          <a:srgbClr val="0072FF"/>
                                        </a:solidFill>
                                        <a:latin typeface="Cambria Math" panose="02040503050406030204" pitchFamily="18" charset="0"/>
                                        <a:ea typeface="Cambria Math" panose="02040503050406030204" pitchFamily="18" charset="0"/>
                                      </a:rPr>
                                      <m:t>𝜇</m:t>
                                    </m:r>
                                  </m:e>
                                  <m:sub>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sub>
                                </m:sSub>
                              </m:e>
                            </m:d>
                          </m:e>
                          <m:sup>
                            <m:r>
                              <a:rPr lang="en-US" sz="2200" i="1">
                                <a:solidFill>
                                  <a:schemeClr val="tx1"/>
                                </a:solidFill>
                                <a:latin typeface="Cambria Math" panose="02040503050406030204" pitchFamily="18" charset="0"/>
                                <a:ea typeface="Cambria Math" panose="02040503050406030204" pitchFamily="18" charset="0"/>
                              </a:rPr>
                              <m:t>2</m:t>
                            </m:r>
                          </m:sup>
                        </m:sSup>
                      </m:e>
                    </m:d>
                  </m:oMath>
                </a14:m>
                <a:r>
                  <a:rPr lang="en-US" sz="2200" dirty="0">
                    <a:solidFill>
                      <a:schemeClr val="tx1"/>
                    </a:solidFill>
                  </a:rPr>
                  <a:t>, thể </a:t>
                </a:r>
                <a:r>
                  <a:rPr lang="en-US" sz="2200" dirty="0" err="1">
                    <a:solidFill>
                      <a:schemeClr val="tx1"/>
                    </a:solidFill>
                  </a:rPr>
                  <a:t>hiện</a:t>
                </a:r>
                <a:r>
                  <a:rPr lang="en-US" sz="2200" dirty="0">
                    <a:solidFill>
                      <a:schemeClr val="tx1"/>
                    </a:solidFill>
                  </a:rPr>
                  <a:t> </a:t>
                </a:r>
                <a:r>
                  <a:rPr lang="en-US" sz="2200" dirty="0" err="1">
                    <a:solidFill>
                      <a:schemeClr val="tx1"/>
                    </a:solidFill>
                  </a:rPr>
                  <a:t>mức</a:t>
                </a:r>
                <a:r>
                  <a:rPr lang="en-US" sz="2200" dirty="0">
                    <a:solidFill>
                      <a:schemeClr val="tx1"/>
                    </a:solidFill>
                  </a:rPr>
                  <a:t> </a:t>
                </a:r>
                <a:r>
                  <a:rPr lang="en-US" sz="2200" dirty="0" err="1">
                    <a:solidFill>
                      <a:schemeClr val="tx1"/>
                    </a:solidFill>
                  </a:rPr>
                  <a:t>độ</a:t>
                </a:r>
                <a:r>
                  <a:rPr lang="en-US" sz="2200" dirty="0">
                    <a:solidFill>
                      <a:schemeClr val="tx1"/>
                    </a:solidFill>
                  </a:rPr>
                  <a:t> </a:t>
                </a:r>
                <a:r>
                  <a:rPr lang="en-US" sz="2200" dirty="0" err="1">
                    <a:solidFill>
                      <a:schemeClr val="tx1"/>
                    </a:solidFill>
                  </a:rPr>
                  <a:t>biến</a:t>
                </a:r>
                <a:r>
                  <a:rPr lang="en-US" sz="2200" dirty="0">
                    <a:solidFill>
                      <a:schemeClr val="tx1"/>
                    </a:solidFill>
                  </a:rPr>
                  <a:t> </a:t>
                </a:r>
                <a:r>
                  <a:rPr lang="en-US" sz="2200" dirty="0" err="1">
                    <a:solidFill>
                      <a:schemeClr val="tx1"/>
                    </a:solidFill>
                  </a:rPr>
                  <a:t>thiên</a:t>
                </a:r>
                <a:r>
                  <a:rPr lang="en-US" sz="2200" dirty="0">
                    <a:solidFill>
                      <a:schemeClr val="tx1"/>
                    </a:solidFill>
                  </a:rPr>
                  <a:t> </a:t>
                </a:r>
                <a:r>
                  <a:rPr lang="en-US" sz="2200" dirty="0" err="1">
                    <a:solidFill>
                      <a:schemeClr val="tx1"/>
                    </a:solidFill>
                  </a:rPr>
                  <a:t>trung</a:t>
                </a:r>
                <a:r>
                  <a:rPr lang="en-US" sz="2200" dirty="0">
                    <a:solidFill>
                      <a:schemeClr val="tx1"/>
                    </a:solidFill>
                  </a:rPr>
                  <a:t> </a:t>
                </a:r>
                <a:r>
                  <a:rPr lang="en-US" sz="2200" dirty="0" err="1">
                    <a:solidFill>
                      <a:schemeClr val="tx1"/>
                    </a:solidFill>
                  </a:rPr>
                  <a:t>bình</a:t>
                </a:r>
                <a:r>
                  <a:rPr lang="en-US" sz="2200" dirty="0">
                    <a:solidFill>
                      <a:schemeClr val="tx1"/>
                    </a:solidFill>
                  </a:rPr>
                  <a:t> (average variability) </a:t>
                </a:r>
                <a:r>
                  <a:rPr lang="en-US" sz="2200" dirty="0" err="1">
                    <a:solidFill>
                      <a:schemeClr val="tx1"/>
                    </a:solidFill>
                  </a:rPr>
                  <a:t>của</a:t>
                </a:r>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giá</a:t>
                </a:r>
                <a:r>
                  <a:rPr lang="en-US" sz="2200" dirty="0">
                    <a:solidFill>
                      <a:schemeClr val="tx1"/>
                    </a:solidFill>
                  </a:rPr>
                  <a:t> </a:t>
                </a:r>
                <a:r>
                  <a:rPr lang="en-US" sz="2200" dirty="0" err="1">
                    <a:solidFill>
                      <a:schemeClr val="tx1"/>
                    </a:solidFill>
                  </a:rPr>
                  <a:t>trị</a:t>
                </a:r>
                <a:r>
                  <a:rPr lang="en-US" sz="2200" dirty="0">
                    <a:solidFill>
                      <a:schemeClr val="tx1"/>
                    </a:solidFill>
                  </a:rPr>
                  <a:t> </a:t>
                </a:r>
                <a:r>
                  <a:rPr lang="en-US" sz="2200" dirty="0" err="1">
                    <a:solidFill>
                      <a:schemeClr val="tx1"/>
                    </a:solidFill>
                  </a:rPr>
                  <a:t>ước</a:t>
                </a:r>
                <a:r>
                  <a:rPr lang="en-US" sz="2200" dirty="0">
                    <a:solidFill>
                      <a:schemeClr val="tx1"/>
                    </a:solidFill>
                  </a:rPr>
                  <a:t> </a:t>
                </a:r>
                <a:r>
                  <a:rPr lang="en-US" sz="2200" dirty="0" err="1">
                    <a:solidFill>
                      <a:schemeClr val="tx1"/>
                    </a:solidFill>
                  </a:rPr>
                  <a:t>lượng</a:t>
                </a:r>
                <a:r>
                  <a:rPr lang="en-US" sz="2200" dirty="0">
                    <a:solidFill>
                      <a:schemeClr val="tx1"/>
                    </a:solidFill>
                  </a:rPr>
                  <a:t> </a:t>
                </a:r>
                <a:r>
                  <a:rPr lang="en-US" sz="2200" dirty="0" err="1">
                    <a:solidFill>
                      <a:schemeClr val="tx1"/>
                    </a:solidFill>
                  </a:rPr>
                  <a:t>xung</a:t>
                </a:r>
                <a:r>
                  <a:rPr lang="en-US" sz="2200" dirty="0">
                    <a:solidFill>
                      <a:schemeClr val="tx1"/>
                    </a:solidFill>
                  </a:rPr>
                  <a:t> </a:t>
                </a:r>
                <a:r>
                  <a:rPr lang="en-US" sz="2200" dirty="0" err="1">
                    <a:solidFill>
                      <a:schemeClr val="tx1"/>
                    </a:solidFill>
                  </a:rPr>
                  <a:t>quanh</a:t>
                </a:r>
                <a:r>
                  <a:rPr lang="en-US" sz="2200" dirty="0">
                    <a:solidFill>
                      <a:schemeClr val="tx1"/>
                    </a:solidFill>
                  </a:rPr>
                  <a:t> </a:t>
                </a:r>
                <a:r>
                  <a:rPr lang="en-US" sz="2200" dirty="0" err="1">
                    <a:solidFill>
                      <a:schemeClr val="tx1"/>
                    </a:solidFill>
                  </a:rPr>
                  <a:t>kỳ</a:t>
                </a:r>
                <a:r>
                  <a:rPr lang="en-US" sz="2200" dirty="0">
                    <a:solidFill>
                      <a:schemeClr val="tx1"/>
                    </a:solidFill>
                  </a:rPr>
                  <a:t> </a:t>
                </a:r>
                <a:r>
                  <a:rPr lang="en-US" sz="2200" dirty="0" err="1">
                    <a:solidFill>
                      <a:schemeClr val="tx1"/>
                    </a:solidFill>
                  </a:rPr>
                  <a:t>vọng</a:t>
                </a:r>
                <a:r>
                  <a:rPr lang="en-US" sz="2200" dirty="0">
                    <a:solidFill>
                      <a:schemeClr val="tx1"/>
                    </a:solidFill>
                  </a:rPr>
                  <a:t> </a:t>
                </a:r>
                <a:r>
                  <a:rPr lang="en-US" sz="2200" dirty="0" err="1">
                    <a:solidFill>
                      <a:schemeClr val="tx1"/>
                    </a:solidFill>
                  </a:rPr>
                  <a:t>của</a:t>
                </a:r>
                <a:r>
                  <a:rPr lang="en-US" sz="2200" dirty="0">
                    <a:solidFill>
                      <a:schemeClr val="tx1"/>
                    </a:solidFill>
                  </a:rPr>
                  <a:t> </a:t>
                </a:r>
                <a:r>
                  <a:rPr lang="en-US" sz="2200" dirty="0" err="1">
                    <a:solidFill>
                      <a:schemeClr val="tx1"/>
                    </a:solidFill>
                  </a:rPr>
                  <a:t>ước</a:t>
                </a:r>
                <a:r>
                  <a:rPr lang="en-US" sz="2200" dirty="0">
                    <a:solidFill>
                      <a:schemeClr val="tx1"/>
                    </a:solidFill>
                  </a:rPr>
                  <a:t> </a:t>
                </a:r>
                <a:r>
                  <a:rPr lang="en-US" sz="2200" dirty="0" err="1">
                    <a:solidFill>
                      <a:schemeClr val="tx1"/>
                    </a:solidFill>
                  </a:rPr>
                  <a:t>lượng</a:t>
                </a:r>
                <a:r>
                  <a:rPr lang="en-US" sz="2200" dirty="0">
                    <a:solidFill>
                      <a:schemeClr val="tx1"/>
                    </a:solidFill>
                  </a:rPr>
                  <a:t> </a:t>
                </a:r>
                <a14:m>
                  <m:oMath xmlns:m="http://schemas.openxmlformats.org/officeDocument/2006/math">
                    <m:sSub>
                      <m:sSubPr>
                        <m:ctrlPr>
                          <a:rPr lang="en-US" sz="2200" i="1">
                            <a:solidFill>
                              <a:srgbClr val="0072FF"/>
                            </a:solidFill>
                            <a:latin typeface="Cambria Math" panose="02040503050406030204" pitchFamily="18" charset="0"/>
                            <a:ea typeface="Cambria Math" panose="02040503050406030204" pitchFamily="18" charset="0"/>
                          </a:rPr>
                        </m:ctrlPr>
                      </m:sSubPr>
                      <m:e>
                        <m:r>
                          <a:rPr lang="en-US" sz="2200" i="1">
                            <a:solidFill>
                              <a:srgbClr val="0072FF"/>
                            </a:solidFill>
                            <a:latin typeface="Cambria Math" panose="02040503050406030204" pitchFamily="18" charset="0"/>
                            <a:ea typeface="Cambria Math" panose="02040503050406030204" pitchFamily="18" charset="0"/>
                          </a:rPr>
                          <m:t>𝜇</m:t>
                        </m:r>
                      </m:e>
                      <m:sub>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sub>
                    </m:sSub>
                    <m:r>
                      <a:rPr lang="en-US" sz="2200" i="1">
                        <a:solidFill>
                          <a:srgbClr val="0072FF"/>
                        </a:solidFill>
                        <a:latin typeface="Cambria Math" panose="02040503050406030204" pitchFamily="18" charset="0"/>
                        <a:ea typeface="Cambria Math" panose="02040503050406030204" pitchFamily="18" charset="0"/>
                      </a:rPr>
                      <m:t>=</m:t>
                    </m:r>
                    <m:r>
                      <a:rPr lang="en-US" sz="2200" i="1">
                        <a:solidFill>
                          <a:srgbClr val="0072FF"/>
                        </a:solidFill>
                        <a:latin typeface="Cambria Math" panose="02040503050406030204" pitchFamily="18" charset="0"/>
                        <a:ea typeface="Cambria Math" panose="02040503050406030204" pitchFamily="18" charset="0"/>
                      </a:rPr>
                      <m:t>𝔼</m:t>
                    </m:r>
                    <m:d>
                      <m:dPr>
                        <m:begChr m:val="["/>
                        <m:endChr m:val="]"/>
                        <m:ctrlPr>
                          <a:rPr lang="en-US" sz="2200" i="1">
                            <a:solidFill>
                              <a:srgbClr val="0072FF"/>
                            </a:solidFill>
                            <a:latin typeface="Cambria Math" panose="02040503050406030204" pitchFamily="18" charset="0"/>
                            <a:ea typeface="Cambria Math" panose="02040503050406030204" pitchFamily="18" charset="0"/>
                          </a:rPr>
                        </m:ctrlPr>
                      </m:dPr>
                      <m:e>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ea typeface="Cambria Math" panose="02040503050406030204" pitchFamily="18" charset="0"/>
                              </a:rPr>
                              <m:t>𝜃</m:t>
                            </m:r>
                          </m:e>
                        </m:acc>
                      </m:e>
                    </m:d>
                  </m:oMath>
                </a14:m>
                <a:r>
                  <a:rPr lang="en-US" sz="2200" dirty="0">
                    <a:solidFill>
                      <a:schemeClr val="tx1"/>
                    </a:solidFill>
                  </a:rPr>
                  <a:t>.</a:t>
                </a:r>
              </a:p>
              <a:p>
                <a:pPr marL="520700" indent="-342900">
                  <a:spcBef>
                    <a:spcPts val="0"/>
                  </a:spcBef>
                </a:pPr>
                <a:r>
                  <a:rPr lang="en-US" sz="2200" dirty="0">
                    <a:solidFill>
                      <a:schemeClr val="tx1"/>
                    </a:solidFill>
                  </a:rPr>
                  <a:t>Ta </a:t>
                </a:r>
                <a:r>
                  <a:rPr lang="en-US" sz="2200" dirty="0" err="1">
                    <a:solidFill>
                      <a:schemeClr val="tx1"/>
                    </a:solidFill>
                  </a:rPr>
                  <a:t>có</a:t>
                </a:r>
                <a:r>
                  <a:rPr lang="en-US" sz="2200" dirty="0">
                    <a:solidFill>
                      <a:schemeClr val="tx1"/>
                    </a:solidFill>
                  </a:rPr>
                  <a:t> </a:t>
                </a:r>
                <a14:m>
                  <m:oMath xmlns:m="http://schemas.openxmlformats.org/officeDocument/2006/math">
                    <m:acc>
                      <m:accPr>
                        <m:chr m:val="̂"/>
                        <m:ctrlPr>
                          <a:rPr lang="en-US" sz="2200" i="1" smtClean="0">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ea typeface="Cambria Math" panose="02040503050406030204" pitchFamily="18" charset="0"/>
                          </a:rPr>
                          <m:t>𝜃</m:t>
                        </m:r>
                      </m:e>
                    </m:acc>
                  </m:oMath>
                </a14:m>
                <a:r>
                  <a:rPr lang="en-US" sz="2200" dirty="0">
                    <a:solidFill>
                      <a:schemeClr val="tx1"/>
                    </a:solidFill>
                  </a:rPr>
                  <a:t> </a:t>
                </a:r>
                <a:r>
                  <a:rPr lang="en-US" sz="2200" dirty="0" err="1">
                    <a:solidFill>
                      <a:schemeClr val="tx1"/>
                    </a:solidFill>
                  </a:rPr>
                  <a:t>là</a:t>
                </a:r>
                <a:r>
                  <a:rPr lang="en-US" sz="2200" dirty="0">
                    <a:solidFill>
                      <a:schemeClr val="tx1"/>
                    </a:solidFill>
                  </a:rPr>
                  <a:t> </a:t>
                </a:r>
                <a:r>
                  <a:rPr lang="en-US" sz="2200" dirty="0" err="1">
                    <a:solidFill>
                      <a:schemeClr val="tx1"/>
                    </a:solidFill>
                  </a:rPr>
                  <a:t>ước</a:t>
                </a:r>
                <a:r>
                  <a:rPr lang="en-US" sz="2200" dirty="0">
                    <a:solidFill>
                      <a:schemeClr val="tx1"/>
                    </a:solidFill>
                  </a:rPr>
                  <a:t> </a:t>
                </a:r>
                <a:r>
                  <a:rPr lang="en-US" sz="2200" dirty="0" err="1">
                    <a:solidFill>
                      <a:schemeClr val="tx1"/>
                    </a:solidFill>
                  </a:rPr>
                  <a:t>lượng</a:t>
                </a:r>
                <a:r>
                  <a:rPr lang="en-US" sz="2200" dirty="0">
                    <a:solidFill>
                      <a:schemeClr val="tx1"/>
                    </a:solidFill>
                  </a:rPr>
                  <a:t> </a:t>
                </a:r>
                <a:r>
                  <a:rPr lang="en-US" sz="2200" dirty="0" err="1">
                    <a:solidFill>
                      <a:schemeClr val="tx1"/>
                    </a:solidFill>
                  </a:rPr>
                  <a:t>trong</a:t>
                </a:r>
                <a:r>
                  <a:rPr lang="en-US" sz="2200" dirty="0">
                    <a:solidFill>
                      <a:schemeClr val="tx1"/>
                    </a:solidFill>
                  </a:rPr>
                  <a:t> </a:t>
                </a:r>
                <a:r>
                  <a:rPr lang="en-US" sz="2200" dirty="0" err="1">
                    <a:solidFill>
                      <a:schemeClr val="tx1"/>
                    </a:solidFill>
                  </a:rPr>
                  <a:t>trường</a:t>
                </a:r>
                <a:r>
                  <a:rPr lang="en-US" sz="2200" dirty="0">
                    <a:solidFill>
                      <a:schemeClr val="tx1"/>
                    </a:solidFill>
                  </a:rPr>
                  <a:t> </a:t>
                </a:r>
                <a:r>
                  <a:rPr lang="en-US" sz="2200" dirty="0" err="1">
                    <a:solidFill>
                      <a:schemeClr val="tx1"/>
                    </a:solidFill>
                  </a:rPr>
                  <a:t>hợp</a:t>
                </a:r>
                <a:r>
                  <a:rPr lang="en-US" sz="2200" dirty="0">
                    <a:solidFill>
                      <a:schemeClr val="tx1"/>
                    </a:solidFill>
                  </a:rPr>
                  <a:t> </a:t>
                </a:r>
                <a:r>
                  <a:rPr lang="en-US" sz="2200" dirty="0" err="1">
                    <a:solidFill>
                      <a:schemeClr val="tx1"/>
                    </a:solidFill>
                  </a:rPr>
                  <a:t>tổng</a:t>
                </a:r>
                <a:r>
                  <a:rPr lang="en-US" sz="2200" dirty="0">
                    <a:solidFill>
                      <a:schemeClr val="tx1"/>
                    </a:solidFill>
                  </a:rPr>
                  <a:t> </a:t>
                </a:r>
                <a:r>
                  <a:rPr lang="en-US" sz="2200" dirty="0" err="1">
                    <a:solidFill>
                      <a:schemeClr val="tx1"/>
                    </a:solidFill>
                  </a:rPr>
                  <a:t>quát</a:t>
                </a:r>
                <a:r>
                  <a:rPr lang="en-US" sz="2200" dirty="0">
                    <a:solidFill>
                      <a:schemeClr val="tx1"/>
                    </a:solidFill>
                  </a:rPr>
                  <a:t>.</a:t>
                </a:r>
              </a:p>
              <a:p>
                <a:pPr marL="520700" indent="-342900">
                  <a:spcBef>
                    <a:spcPts val="0"/>
                  </a:spcBef>
                </a:pPr>
                <a:r>
                  <a:rPr lang="en-US" sz="2200" dirty="0">
                    <a:solidFill>
                      <a:schemeClr val="tx1"/>
                    </a:solidFill>
                  </a:rPr>
                  <a:t>Ta </a:t>
                </a:r>
                <a:r>
                  <a:rPr lang="en-US" sz="2200" dirty="0" err="1">
                    <a:solidFill>
                      <a:schemeClr val="tx1"/>
                    </a:solidFill>
                  </a:rPr>
                  <a:t>sẽ</a:t>
                </a:r>
                <a:r>
                  <a:rPr lang="en-US" sz="2200" dirty="0">
                    <a:solidFill>
                      <a:schemeClr val="tx1"/>
                    </a:solidFill>
                  </a:rPr>
                  <a:t> </a:t>
                </a:r>
                <a:r>
                  <a:rPr lang="en-US" sz="2200" dirty="0" err="1">
                    <a:solidFill>
                      <a:schemeClr val="tx1"/>
                    </a:solidFill>
                  </a:rPr>
                  <a:t>xét</a:t>
                </a:r>
                <a:r>
                  <a:rPr lang="en-US" sz="2200" dirty="0">
                    <a:solidFill>
                      <a:schemeClr val="tx1"/>
                    </a:solidFill>
                  </a:rPr>
                  <a:t> </a:t>
                </a:r>
                <a:r>
                  <a:rPr lang="en-US" sz="2200" dirty="0" err="1">
                    <a:solidFill>
                      <a:schemeClr val="tx1"/>
                    </a:solidFill>
                  </a:rPr>
                  <a:t>cụ</a:t>
                </a:r>
                <a:r>
                  <a:rPr lang="en-US" sz="2200" dirty="0">
                    <a:solidFill>
                      <a:schemeClr val="tx1"/>
                    </a:solidFill>
                  </a:rPr>
                  <a:t> </a:t>
                </a:r>
                <a:r>
                  <a:rPr lang="en-US" sz="2200" dirty="0" err="1">
                    <a:solidFill>
                      <a:schemeClr val="tx1"/>
                    </a:solidFill>
                  </a:rPr>
                  <a:t>thể</a:t>
                </a:r>
                <a:r>
                  <a:rPr lang="en-US" sz="2200" dirty="0">
                    <a:solidFill>
                      <a:schemeClr val="tx1"/>
                    </a:solidFill>
                  </a:rPr>
                  <a:t> </a:t>
                </a:r>
                <a:r>
                  <a:rPr lang="en-US" sz="2200" dirty="0" err="1">
                    <a:solidFill>
                      <a:schemeClr val="tx1"/>
                    </a:solidFill>
                  </a:rPr>
                  <a:t>trường</a:t>
                </a:r>
                <a:r>
                  <a:rPr lang="en-US" sz="2200" dirty="0">
                    <a:solidFill>
                      <a:schemeClr val="tx1"/>
                    </a:solidFill>
                  </a:rPr>
                  <a:t> </a:t>
                </a:r>
                <a:r>
                  <a:rPr lang="en-US" sz="2200" dirty="0" err="1">
                    <a:solidFill>
                      <a:schemeClr val="tx1"/>
                    </a:solidFill>
                  </a:rPr>
                  <a:t>hợp</a:t>
                </a:r>
                <a:r>
                  <a:rPr lang="en-US" sz="2200" dirty="0">
                    <a:solidFill>
                      <a:schemeClr val="tx1"/>
                    </a:solidFill>
                  </a:rPr>
                  <a:t> ta </a:t>
                </a:r>
                <a:r>
                  <a:rPr lang="en-US" sz="2200" dirty="0" err="1">
                    <a:solidFill>
                      <a:schemeClr val="tx1"/>
                    </a:solidFill>
                  </a:rPr>
                  <a:t>cần</a:t>
                </a:r>
                <a:r>
                  <a:rPr lang="en-US" sz="2200" dirty="0">
                    <a:solidFill>
                      <a:schemeClr val="tx1"/>
                    </a:solidFill>
                  </a:rPr>
                  <a:t> </a:t>
                </a:r>
                <a:r>
                  <a:rPr lang="en-US" sz="2200" dirty="0" err="1">
                    <a:solidFill>
                      <a:schemeClr val="tx1"/>
                    </a:solidFill>
                  </a:rPr>
                  <a:t>xây</a:t>
                </a:r>
                <a:r>
                  <a:rPr lang="en-US" sz="2200" dirty="0">
                    <a:solidFill>
                      <a:schemeClr val="tx1"/>
                    </a:solidFill>
                  </a:rPr>
                  <a:t> </a:t>
                </a:r>
                <a:r>
                  <a:rPr lang="en-US" sz="2200" dirty="0" err="1">
                    <a:solidFill>
                      <a:schemeClr val="tx1"/>
                    </a:solidFill>
                  </a:rPr>
                  <a:t>dựng</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14:m>
                  <m:oMath xmlns:m="http://schemas.openxmlformats.org/officeDocument/2006/math">
                    <m:acc>
                      <m:accPr>
                        <m:chr m:val="̂"/>
                        <m:ctrlPr>
                          <a:rPr lang="en-US" sz="220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𝑓</m:t>
                        </m:r>
                      </m:e>
                    </m:acc>
                    <m:r>
                      <a:rPr lang="en-US" sz="2200" b="0" i="1" smtClean="0">
                        <a:solidFill>
                          <a:schemeClr val="tx1"/>
                        </a:solidFill>
                        <a:latin typeface="Cambria Math" panose="02040503050406030204" pitchFamily="18" charset="0"/>
                      </a:rPr>
                      <m:t>()</m:t>
                    </m:r>
                  </m:oMath>
                </a14:m>
                <a:r>
                  <a:rPr lang="en-US" sz="2200" dirty="0">
                    <a:solidFill>
                      <a:schemeClr val="tx1"/>
                    </a:solidFill>
                  </a:rPr>
                  <a:t> để ước </a:t>
                </a:r>
                <a:r>
                  <a:rPr lang="en-US" sz="2200" dirty="0" err="1">
                    <a:solidFill>
                      <a:schemeClr val="tx1"/>
                    </a:solidFill>
                  </a:rPr>
                  <a:t>lượng</a:t>
                </a:r>
                <a:r>
                  <a:rPr lang="en-US" sz="2200" dirty="0">
                    <a:solidFill>
                      <a:schemeClr val="tx1"/>
                    </a:solidFill>
                  </a:rPr>
                  <a:t> </a:t>
                </a:r>
                <a:r>
                  <a:rPr lang="en-US" sz="2200" dirty="0" err="1">
                    <a:solidFill>
                      <a:schemeClr val="tx1"/>
                    </a:solidFill>
                  </a:rPr>
                  <a:t>hàm</a:t>
                </a:r>
                <a:r>
                  <a:rPr lang="en-US" sz="2200" dirty="0">
                    <a:solidFill>
                      <a:schemeClr val="tx1"/>
                    </a:solidFill>
                  </a:rPr>
                  <a:t> </a:t>
                </a:r>
                <a:r>
                  <a:rPr lang="en-US" sz="2200" dirty="0" err="1">
                    <a:solidFill>
                      <a:schemeClr val="tx1"/>
                    </a:solidFill>
                  </a:rPr>
                  <a:t>đích</a:t>
                </a:r>
                <a:r>
                  <a:rPr lang="en-US" sz="2200" dirty="0">
                    <a:solidFill>
                      <a:schemeClr val="tx1"/>
                    </a:solidFill>
                  </a:rPr>
                  <a:t> </a:t>
                </a:r>
                <a14:m>
                  <m:oMath xmlns:m="http://schemas.openxmlformats.org/officeDocument/2006/math">
                    <m:r>
                      <a:rPr lang="en-US" sz="2200" b="0" i="1" smtClean="0">
                        <a:solidFill>
                          <a:schemeClr val="tx1"/>
                        </a:solidFill>
                        <a:latin typeface="Cambria Math" panose="02040503050406030204" pitchFamily="18" charset="0"/>
                      </a:rPr>
                      <m:t>𝑓</m:t>
                    </m:r>
                    <m:r>
                      <a:rPr lang="en-US" sz="2200" b="0" i="1" smtClean="0">
                        <a:solidFill>
                          <a:schemeClr val="tx1"/>
                        </a:solidFill>
                        <a:latin typeface="Cambria Math" panose="02040503050406030204" pitchFamily="18" charset="0"/>
                      </a:rPr>
                      <m:t>()</m:t>
                    </m:r>
                  </m:oMath>
                </a14:m>
                <a:r>
                  <a:rPr lang="en-US" sz="2200" dirty="0">
                    <a:solidFill>
                      <a:schemeClr val="tx1"/>
                    </a:solidFill>
                  </a:rPr>
                  <a:t>.</a:t>
                </a: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6FB16C04-9E50-6C22-9520-2D56D86951B8}"/>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t="-635" r="-68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5409E1A6-266A-FFC1-E1CD-468879F0AE03}"/>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50CDB097-334C-2D56-94CC-7F446D0786C8}"/>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42</a:t>
            </a:fld>
            <a:endParaRPr/>
          </a:p>
        </p:txBody>
      </p:sp>
    </p:spTree>
    <p:extLst>
      <p:ext uri="{BB962C8B-B14F-4D97-AF65-F5344CB8AC3E}">
        <p14:creationId xmlns:p14="http://schemas.microsoft.com/office/powerpoint/2010/main" val="255688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CCE1AA15-A85F-3015-1045-27471864A22B}"/>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646F2E19-D7F7-0E58-B47F-D633C0962CFF}"/>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Phân</a:t>
            </a:r>
            <a:r>
              <a:rPr lang="en-US" dirty="0"/>
              <a:t> </a:t>
            </a:r>
            <a:r>
              <a:rPr lang="en-US" dirty="0" err="1"/>
              <a:t>tích</a:t>
            </a:r>
            <a:r>
              <a:rPr lang="en-US" dirty="0"/>
              <a:t> </a:t>
            </a:r>
            <a:r>
              <a:rPr lang="en-US" dirty="0" err="1"/>
              <a:t>độ</a:t>
            </a:r>
            <a:r>
              <a:rPr lang="en-US" dirty="0"/>
              <a:t> </a:t>
            </a:r>
            <a:r>
              <a:rPr lang="en-US" dirty="0" err="1"/>
              <a:t>chệch</a:t>
            </a:r>
            <a:r>
              <a:rPr lang="en-US" dirty="0"/>
              <a:t> – </a:t>
            </a:r>
            <a:r>
              <a:rPr lang="en-US" dirty="0" err="1"/>
              <a:t>phương</a:t>
            </a:r>
            <a:r>
              <a:rPr lang="en-US" dirty="0"/>
              <a:t> </a:t>
            </a:r>
            <a:r>
              <a:rPr lang="en-US" dirty="0" err="1"/>
              <a:t>sai</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257F253B-C96F-F604-D9CF-5A47CCB849E7}"/>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spcBef>
                    <a:spcPts val="0"/>
                  </a:spcBef>
                </a:pPr>
                <a:r>
                  <a:rPr lang="en-US" sz="2200" dirty="0">
                    <a:solidFill>
                      <a:schemeClr val="tx1"/>
                    </a:solidFill>
                  </a:rPr>
                  <a:t>Để </a:t>
                </a:r>
                <a:r>
                  <a:rPr lang="en-US" sz="2200" dirty="0" err="1">
                    <a:solidFill>
                      <a:schemeClr val="tx1"/>
                    </a:solidFill>
                  </a:rPr>
                  <a:t>phân</a:t>
                </a:r>
                <a:r>
                  <a:rPr lang="en-US" sz="2200" dirty="0">
                    <a:solidFill>
                      <a:schemeClr val="tx1"/>
                    </a:solidFill>
                  </a:rPr>
                  <a:t> </a:t>
                </a:r>
                <a:r>
                  <a:rPr lang="en-US" sz="2200" dirty="0" err="1">
                    <a:solidFill>
                      <a:schemeClr val="tx1"/>
                    </a:solidFill>
                  </a:rPr>
                  <a:t>tích</a:t>
                </a:r>
                <a:r>
                  <a:rPr lang="en-US" sz="2200" dirty="0">
                    <a:solidFill>
                      <a:schemeClr val="tx1"/>
                    </a:solidFill>
                  </a:rPr>
                  <a:t> MSE </a:t>
                </a:r>
                <a:r>
                  <a:rPr lang="en-US" sz="2200" dirty="0" err="1">
                    <a:solidFill>
                      <a:schemeClr val="tx1"/>
                    </a:solidFill>
                  </a:rPr>
                  <a:t>dưới</a:t>
                </a:r>
                <a:r>
                  <a:rPr lang="en-US" sz="2200" dirty="0">
                    <a:solidFill>
                      <a:schemeClr val="tx1"/>
                    </a:solidFill>
                  </a:rPr>
                  <a:t> </a:t>
                </a:r>
                <a:r>
                  <a:rPr lang="en-US" sz="2200" dirty="0" err="1">
                    <a:solidFill>
                      <a:schemeClr val="tx1"/>
                    </a:solidFill>
                  </a:rPr>
                  <a:t>góc</a:t>
                </a:r>
                <a:r>
                  <a:rPr lang="en-US" sz="2200" dirty="0">
                    <a:solidFill>
                      <a:schemeClr val="tx1"/>
                    </a:solidFill>
                  </a:rPr>
                  <a:t> </a:t>
                </a:r>
                <a:r>
                  <a:rPr lang="en-US" sz="2200" dirty="0" err="1">
                    <a:solidFill>
                      <a:schemeClr val="tx1"/>
                    </a:solidFill>
                  </a:rPr>
                  <a:t>độ</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chemeClr val="tx1"/>
                    </a:solidFill>
                  </a:rPr>
                  <a:t>giá</a:t>
                </a:r>
                <a:r>
                  <a:rPr lang="en-US" sz="2200" dirty="0">
                    <a:solidFill>
                      <a:schemeClr val="tx1"/>
                    </a:solidFill>
                  </a:rPr>
                  <a:t> </a:t>
                </a:r>
                <a:r>
                  <a:rPr lang="en-US" sz="2200" dirty="0" err="1">
                    <a:solidFill>
                      <a:schemeClr val="tx1"/>
                    </a:solidFill>
                  </a:rPr>
                  <a:t>trị</a:t>
                </a:r>
                <a:r>
                  <a:rPr lang="en-US" sz="2200" dirty="0">
                    <a:solidFill>
                      <a:schemeClr val="tx1"/>
                    </a:solidFill>
                  </a:rPr>
                  <a:t> </a:t>
                </a:r>
                <a:r>
                  <a:rPr lang="en-US" sz="2200" dirty="0" err="1">
                    <a:solidFill>
                      <a:schemeClr val="tx1"/>
                    </a:solidFill>
                  </a:rPr>
                  <a:t>kỳ</a:t>
                </a:r>
                <a:r>
                  <a:rPr lang="en-US" sz="2200" dirty="0">
                    <a:solidFill>
                      <a:schemeClr val="tx1"/>
                    </a:solidFill>
                  </a:rPr>
                  <a:t> </a:t>
                </a:r>
                <a:r>
                  <a:rPr lang="en-US" sz="2200" dirty="0" err="1">
                    <a:solidFill>
                      <a:schemeClr val="tx1"/>
                    </a:solidFill>
                  </a:rPr>
                  <a:t>vọng</a:t>
                </a:r>
                <a:r>
                  <a:rPr lang="en-US" sz="2200" dirty="0">
                    <a:solidFill>
                      <a:schemeClr val="tx1"/>
                    </a:solidFill>
                  </a:rPr>
                  <a:t> </a:t>
                </a:r>
                <a:r>
                  <a:rPr lang="en-US" sz="2200" dirty="0" err="1">
                    <a:solidFill>
                      <a:schemeClr val="tx1"/>
                    </a:solidFill>
                  </a:rPr>
                  <a:t>lý</a:t>
                </a:r>
                <a:r>
                  <a:rPr lang="en-US" sz="2200" dirty="0">
                    <a:solidFill>
                      <a:schemeClr val="tx1"/>
                    </a:solidFill>
                  </a:rPr>
                  <a:t> </a:t>
                </a:r>
                <a:r>
                  <a:rPr lang="en-US" sz="2200" dirty="0" err="1">
                    <a:solidFill>
                      <a:schemeClr val="tx1"/>
                    </a:solidFill>
                  </a:rPr>
                  <a:t>thuyết</a:t>
                </a:r>
                <a:r>
                  <a:rPr lang="en-US" sz="2200" dirty="0">
                    <a:solidFill>
                      <a:schemeClr val="tx1"/>
                    </a:solidFill>
                  </a:rPr>
                  <a:t> (</a:t>
                </a:r>
                <a:r>
                  <a:rPr lang="en-US" sz="2200" dirty="0" err="1">
                    <a:solidFill>
                      <a:schemeClr val="tx1"/>
                    </a:solidFill>
                  </a:rPr>
                  <a:t>chứ</a:t>
                </a:r>
                <a:r>
                  <a:rPr lang="en-US" sz="2200" dirty="0">
                    <a:solidFill>
                      <a:schemeClr val="tx1"/>
                    </a:solidFill>
                  </a:rPr>
                  <a:t> </a:t>
                </a:r>
                <a:r>
                  <a:rPr lang="en-US" sz="2200" dirty="0" err="1">
                    <a:solidFill>
                      <a:schemeClr val="tx1"/>
                    </a:solidFill>
                  </a:rPr>
                  <a:t>không</a:t>
                </a:r>
                <a:r>
                  <a:rPr lang="en-US" sz="2200" dirty="0">
                    <a:solidFill>
                      <a:schemeClr val="tx1"/>
                    </a:solidFill>
                  </a:rPr>
                  <a:t> </a:t>
                </a:r>
                <a:r>
                  <a:rPr lang="en-US" sz="2200" dirty="0" err="1">
                    <a:solidFill>
                      <a:schemeClr val="tx1"/>
                    </a:solidFill>
                  </a:rPr>
                  <a:t>phải</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chemeClr val="tx1"/>
                    </a:solidFill>
                  </a:rPr>
                  <a:t>giá</a:t>
                </a:r>
                <a:r>
                  <a:rPr lang="en-US" sz="2200" dirty="0">
                    <a:solidFill>
                      <a:schemeClr val="tx1"/>
                    </a:solidFill>
                  </a:rPr>
                  <a:t> </a:t>
                </a:r>
                <a:r>
                  <a:rPr lang="en-US" sz="2200" dirty="0" err="1">
                    <a:solidFill>
                      <a:schemeClr val="tx1"/>
                    </a:solidFill>
                  </a:rPr>
                  <a:t>trị</a:t>
                </a:r>
                <a:r>
                  <a:rPr lang="en-US" sz="2200" dirty="0">
                    <a:solidFill>
                      <a:schemeClr val="tx1"/>
                    </a:solidFill>
                  </a:rPr>
                  <a:t> </a:t>
                </a:r>
                <a:r>
                  <a:rPr lang="en-US" sz="2200" dirty="0" err="1">
                    <a:solidFill>
                      <a:schemeClr val="tx1"/>
                    </a:solidFill>
                  </a:rPr>
                  <a:t>trung</a:t>
                </a:r>
                <a:r>
                  <a:rPr lang="en-US" sz="2200" dirty="0">
                    <a:solidFill>
                      <a:schemeClr val="tx1"/>
                    </a:solidFill>
                  </a:rPr>
                  <a:t> </a:t>
                </a:r>
                <a:r>
                  <a:rPr lang="en-US" sz="2200" dirty="0" err="1">
                    <a:solidFill>
                      <a:schemeClr val="tx1"/>
                    </a:solidFill>
                  </a:rPr>
                  <a:t>bình</a:t>
                </a:r>
                <a:r>
                  <a:rPr lang="en-US" sz="2200" dirty="0">
                    <a:solidFill>
                      <a:schemeClr val="tx1"/>
                    </a:solidFill>
                  </a:rPr>
                  <a:t> </a:t>
                </a:r>
                <a:r>
                  <a:rPr lang="en-US" sz="2200" dirty="0" err="1">
                    <a:solidFill>
                      <a:schemeClr val="tx1"/>
                    </a:solidFill>
                  </a:rPr>
                  <a:t>thực</a:t>
                </a:r>
                <a:r>
                  <a:rPr lang="en-US" sz="2200" dirty="0">
                    <a:solidFill>
                      <a:schemeClr val="tx1"/>
                    </a:solidFill>
                  </a:rPr>
                  <a:t> </a:t>
                </a:r>
                <a:r>
                  <a:rPr lang="en-US" sz="2200" dirty="0" err="1">
                    <a:solidFill>
                      <a:schemeClr val="tx1"/>
                    </a:solidFill>
                  </a:rPr>
                  <a:t>nghiệm</a:t>
                </a:r>
                <a:r>
                  <a:rPr lang="en-US" sz="2200" dirty="0">
                    <a:solidFill>
                      <a:schemeClr val="tx1"/>
                    </a:solidFill>
                  </a:rPr>
                  <a:t>), ta </a:t>
                </a:r>
                <a:r>
                  <a:rPr lang="en-US" sz="2200" dirty="0" err="1">
                    <a:solidFill>
                      <a:schemeClr val="tx1"/>
                    </a:solidFill>
                  </a:rPr>
                  <a:t>xét</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chemeClr val="tx1"/>
                    </a:solidFill>
                  </a:rPr>
                  <a:t>điểm</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tổng</a:t>
                </a:r>
                <a:r>
                  <a:rPr lang="en-US" sz="2200" dirty="0">
                    <a:solidFill>
                      <a:schemeClr val="tx1"/>
                    </a:solidFill>
                  </a:rPr>
                  <a:t> </a:t>
                </a:r>
                <a:r>
                  <a:rPr lang="en-US" sz="2200" dirty="0" err="1">
                    <a:solidFill>
                      <a:schemeClr val="tx1"/>
                    </a:solidFill>
                  </a:rPr>
                  <a:t>quát</a:t>
                </a:r>
                <a:r>
                  <a:rPr lang="en-US" sz="2200" dirty="0">
                    <a:solidFill>
                      <a:schemeClr val="tx1"/>
                    </a:solidFill>
                  </a:rPr>
                  <a:t> </a:t>
                </a: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b="1" i="1" smtClean="0">
                            <a:solidFill>
                              <a:schemeClr val="tx1"/>
                            </a:solidFill>
                            <a:latin typeface="Cambria Math" panose="02040503050406030204" pitchFamily="18" charset="0"/>
                          </a:rPr>
                          <m:t>𝒙</m:t>
                        </m:r>
                      </m:e>
                      <m:sub>
                        <m:r>
                          <a:rPr lang="en-US" sz="2200" b="0" i="1" smtClean="0">
                            <a:solidFill>
                              <a:schemeClr val="tx1"/>
                            </a:solidFill>
                            <a:latin typeface="Cambria Math" panose="02040503050406030204" pitchFamily="18" charset="0"/>
                          </a:rPr>
                          <m:t>0</m:t>
                        </m:r>
                      </m:sub>
                    </m:sSub>
                  </m:oMath>
                </a14:m>
                <a:r>
                  <a:rPr lang="en-US" sz="2200" dirty="0">
                    <a:solidFill>
                      <a:schemeClr val="tx1"/>
                    </a:solidFill>
                  </a:rPr>
                  <a:t>.</a:t>
                </a:r>
              </a:p>
              <a:p>
                <a:pPr marL="520700" indent="-342900">
                  <a:spcBef>
                    <a:spcPts val="0"/>
                  </a:spcBef>
                </a:pPr>
                <a:r>
                  <a:rPr lang="en-US" sz="2200" dirty="0" err="1">
                    <a:solidFill>
                      <a:schemeClr val="tx1"/>
                    </a:solidFill>
                  </a:rPr>
                  <a:t>Với</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chemeClr val="tx1"/>
                    </a:solidFill>
                  </a:rPr>
                  <a:t>tập</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huấn</a:t>
                </a:r>
                <a:r>
                  <a:rPr lang="en-US" sz="2200" dirty="0">
                    <a:solidFill>
                      <a:schemeClr val="tx1"/>
                    </a:solidFill>
                  </a:rPr>
                  <a:t> </a:t>
                </a:r>
                <a:r>
                  <a:rPr lang="en-US" sz="2200" dirty="0" err="1">
                    <a:solidFill>
                      <a:schemeClr val="tx1"/>
                    </a:solidFill>
                  </a:rPr>
                  <a:t>luyện</a:t>
                </a:r>
                <a:r>
                  <a:rPr lang="en-US" sz="2200" dirty="0">
                    <a:solidFill>
                      <a:schemeClr val="tx1"/>
                    </a:solidFill>
                  </a:rPr>
                  <a:t> </a:t>
                </a:r>
                <a14:m>
                  <m:oMath xmlns:m="http://schemas.openxmlformats.org/officeDocument/2006/math">
                    <m:r>
                      <a:rPr lang="en-US" sz="2200" b="0" i="1" smtClean="0">
                        <a:solidFill>
                          <a:schemeClr val="tx1"/>
                        </a:solidFill>
                        <a:latin typeface="Cambria Math" panose="02040503050406030204" pitchFamily="18" charset="0"/>
                      </a:rPr>
                      <m:t>𝐷</m:t>
                    </m:r>
                  </m:oMath>
                </a14:m>
                <a:r>
                  <a:rPr lang="en-US" sz="2200" dirty="0">
                    <a:solidFill>
                      <a:schemeClr val="tx1"/>
                    </a:solidFill>
                  </a:rPr>
                  <a:t> </a:t>
                </a:r>
                <a:r>
                  <a:rPr lang="en-US" sz="2200" dirty="0" err="1">
                    <a:solidFill>
                      <a:schemeClr val="tx1"/>
                    </a:solidFill>
                  </a:rPr>
                  <a:t>gồm</a:t>
                </a:r>
                <a:r>
                  <a:rPr lang="en-US" sz="2200" dirty="0">
                    <a:solidFill>
                      <a:schemeClr val="tx1"/>
                    </a:solidFill>
                  </a:rPr>
                  <a:t> </a:t>
                </a:r>
                <a14:m>
                  <m:oMath xmlns:m="http://schemas.openxmlformats.org/officeDocument/2006/math">
                    <m:r>
                      <a:rPr lang="en-US" sz="2200" b="0" i="1" smtClean="0">
                        <a:solidFill>
                          <a:schemeClr val="tx1"/>
                        </a:solidFill>
                        <a:latin typeface="Cambria Math" panose="02040503050406030204" pitchFamily="18" charset="0"/>
                      </a:rPr>
                      <m:t>𝑛</m:t>
                    </m:r>
                  </m:oMath>
                </a14:m>
                <a:r>
                  <a:rPr lang="en-US" sz="2200" dirty="0">
                    <a:solidFill>
                      <a:schemeClr val="tx1"/>
                    </a:solidFill>
                  </a:rPr>
                  <a:t> </a:t>
                </a:r>
                <a:r>
                  <a:rPr lang="en-US" sz="2200" dirty="0" err="1">
                    <a:solidFill>
                      <a:schemeClr val="tx1"/>
                    </a:solidFill>
                  </a:rPr>
                  <a:t>điểm</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chemeClr val="tx1"/>
                    </a:solidFill>
                  </a:rPr>
                  <a:t>không</a:t>
                </a:r>
                <a:r>
                  <a:rPr lang="en-US" sz="2200" dirty="0">
                    <a:solidFill>
                      <a:schemeClr val="tx1"/>
                    </a:solidFill>
                  </a:rPr>
                  <a:t> </a:t>
                </a:r>
                <a:r>
                  <a:rPr lang="en-US" sz="2200" dirty="0" err="1">
                    <a:solidFill>
                      <a:schemeClr val="tx1"/>
                    </a:solidFill>
                  </a:rPr>
                  <a:t>gian</a:t>
                </a:r>
                <a:r>
                  <a:rPr lang="en-US" sz="2200" dirty="0">
                    <a:solidFill>
                      <a:schemeClr val="tx1"/>
                    </a:solidFill>
                  </a:rPr>
                  <a:t> </a:t>
                </a:r>
                <a:r>
                  <a:rPr lang="en-US" sz="2200" dirty="0" err="1">
                    <a:solidFill>
                      <a:schemeClr val="tx1"/>
                    </a:solidFill>
                  </a:rPr>
                  <a:t>giả</a:t>
                </a:r>
                <a:r>
                  <a:rPr lang="en-US" sz="2200" dirty="0">
                    <a:solidFill>
                      <a:schemeClr val="tx1"/>
                    </a:solidFill>
                  </a:rPr>
                  <a:t> </a:t>
                </a:r>
                <a:r>
                  <a:rPr lang="en-US" sz="2200" dirty="0" err="1">
                    <a:solidFill>
                      <a:schemeClr val="tx1"/>
                    </a:solidFill>
                  </a:rPr>
                  <a:t>thiết</a:t>
                </a:r>
                <a:r>
                  <a:rPr lang="en-US" sz="2200" dirty="0">
                    <a:solidFill>
                      <a:schemeClr val="tx1"/>
                    </a:solidFill>
                  </a:rPr>
                  <a:t> </a:t>
                </a:r>
                <a14:m>
                  <m:oMath xmlns:m="http://schemas.openxmlformats.org/officeDocument/2006/math">
                    <m:r>
                      <a:rPr lang="en-US" sz="2200" i="1" smtClean="0">
                        <a:solidFill>
                          <a:schemeClr val="tx1"/>
                        </a:solidFill>
                        <a:latin typeface="Cambria Math" panose="02040503050406030204" pitchFamily="18" charset="0"/>
                        <a:ea typeface="Cambria Math" panose="02040503050406030204" pitchFamily="18" charset="0"/>
                      </a:rPr>
                      <m:t>ℋ</m:t>
                    </m:r>
                  </m:oMath>
                </a14:m>
                <a:r>
                  <a:rPr lang="en-US" sz="2200" dirty="0">
                    <a:solidFill>
                      <a:schemeClr val="tx1"/>
                    </a:solidFill>
                  </a:rPr>
                  <a:t> </a:t>
                </a:r>
                <a:r>
                  <a:rPr lang="en-US" sz="2200" dirty="0" err="1">
                    <a:solidFill>
                      <a:schemeClr val="tx1"/>
                    </a:solidFill>
                  </a:rPr>
                  <a:t>gồm</a:t>
                </a:r>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ứng</a:t>
                </a:r>
                <a:r>
                  <a:rPr lang="en-US" sz="2200" dirty="0">
                    <a:solidFill>
                      <a:schemeClr val="tx1"/>
                    </a:solidFill>
                  </a:rPr>
                  <a:t> </a:t>
                </a:r>
                <a:r>
                  <a:rPr lang="en-US" sz="2200" dirty="0" err="1">
                    <a:solidFill>
                      <a:schemeClr val="tx1"/>
                    </a:solidFill>
                  </a:rPr>
                  <a:t>viên</a:t>
                </a:r>
                <a:r>
                  <a:rPr lang="en-US" sz="2200" dirty="0">
                    <a:solidFill>
                      <a:schemeClr val="tx1"/>
                    </a:solidFill>
                  </a:rPr>
                  <a:t> </a:t>
                </a:r>
                <a14:m>
                  <m:oMath xmlns:m="http://schemas.openxmlformats.org/officeDocument/2006/math">
                    <m:r>
                      <a:rPr lang="en-US" sz="2200" b="0" i="1" smtClean="0">
                        <a:solidFill>
                          <a:schemeClr val="tx1"/>
                        </a:solidFill>
                        <a:latin typeface="Cambria Math" panose="02040503050406030204" pitchFamily="18" charset="0"/>
                      </a:rPr>
                      <m:t>h</m:t>
                    </m:r>
                    <m:r>
                      <a:rPr lang="en-US" sz="2200" b="0" i="1" smtClean="0">
                        <a:solidFill>
                          <a:schemeClr val="tx1"/>
                        </a:solidFill>
                        <a:latin typeface="Cambria Math" panose="02040503050406030204" pitchFamily="18" charset="0"/>
                      </a:rPr>
                      <m:t>(</m:t>
                    </m:r>
                    <m:r>
                      <a:rPr lang="en-US" sz="2200" b="1" i="1" smtClean="0">
                        <a:solidFill>
                          <a:schemeClr val="tx1"/>
                        </a:solidFill>
                        <a:latin typeface="Cambria Math" panose="02040503050406030204" pitchFamily="18" charset="0"/>
                      </a:rPr>
                      <m:t>𝒙</m:t>
                    </m:r>
                    <m:r>
                      <a:rPr lang="en-US" sz="2200" b="0" i="1" smtClean="0">
                        <a:solidFill>
                          <a:schemeClr val="tx1"/>
                        </a:solidFill>
                        <a:latin typeface="Cambria Math" panose="02040503050406030204" pitchFamily="18" charset="0"/>
                      </a:rPr>
                      <m:t>)</m:t>
                    </m:r>
                  </m:oMath>
                </a14:m>
                <a:r>
                  <a:rPr lang="en-US" sz="2200" dirty="0">
                    <a:solidFill>
                      <a:schemeClr val="tx1"/>
                    </a:solidFill>
                  </a:rPr>
                  <a:t>, </a:t>
                </a:r>
                <a:r>
                  <a:rPr lang="en-US" sz="2200" dirty="0" err="1">
                    <a:solidFill>
                      <a:schemeClr val="tx1"/>
                    </a:solidFill>
                  </a:rPr>
                  <a:t>kỳ</a:t>
                </a:r>
                <a:r>
                  <a:rPr lang="en-US" sz="2200" dirty="0">
                    <a:solidFill>
                      <a:schemeClr val="tx1"/>
                    </a:solidFill>
                  </a:rPr>
                  <a:t> </a:t>
                </a:r>
                <a:r>
                  <a:rPr lang="en-US" sz="2200" dirty="0" err="1">
                    <a:solidFill>
                      <a:schemeClr val="tx1"/>
                    </a:solidFill>
                  </a:rPr>
                  <a:t>vọng</a:t>
                </a:r>
                <a:r>
                  <a:rPr lang="en-US" sz="2200" dirty="0">
                    <a:solidFill>
                      <a:schemeClr val="tx1"/>
                    </a:solidFill>
                  </a:rPr>
                  <a:t> (expectation) </a:t>
                </a:r>
                <a:r>
                  <a:rPr lang="en-US" sz="2200" dirty="0" err="1">
                    <a:solidFill>
                      <a:schemeClr val="tx1"/>
                    </a:solidFill>
                  </a:rPr>
                  <a:t>của</a:t>
                </a:r>
                <a:r>
                  <a:rPr lang="en-US" sz="2200" dirty="0">
                    <a:solidFill>
                      <a:schemeClr val="tx1"/>
                    </a:solidFill>
                  </a:rPr>
                  <a:t> </a:t>
                </a:r>
                <a:r>
                  <a:rPr lang="en-US" sz="2200" dirty="0" err="1">
                    <a:solidFill>
                      <a:schemeClr val="tx1"/>
                    </a:solidFill>
                  </a:rPr>
                  <a:t>sai</a:t>
                </a:r>
                <a:r>
                  <a:rPr lang="en-US" sz="2200" dirty="0">
                    <a:solidFill>
                      <a:schemeClr val="tx1"/>
                    </a:solidFill>
                  </a:rPr>
                  <a:t> </a:t>
                </a:r>
                <a:r>
                  <a:rPr lang="en-US" sz="2200" dirty="0" err="1">
                    <a:solidFill>
                      <a:schemeClr val="tx1"/>
                    </a:solidFill>
                  </a:rPr>
                  <a:t>số</a:t>
                </a:r>
                <a:r>
                  <a:rPr lang="en-US" sz="2200" dirty="0">
                    <a:solidFill>
                      <a:schemeClr val="tx1"/>
                    </a:solidFill>
                  </a:rPr>
                  <a:t> </a:t>
                </a:r>
                <a:r>
                  <a:rPr lang="en-US" sz="2200" dirty="0" err="1">
                    <a:solidFill>
                      <a:schemeClr val="tx1"/>
                    </a:solidFill>
                  </a:rPr>
                  <a:t>bình</a:t>
                </a:r>
                <a:r>
                  <a:rPr lang="en-US" sz="2200" dirty="0">
                    <a:solidFill>
                      <a:schemeClr val="tx1"/>
                    </a:solidFill>
                  </a:rPr>
                  <a:t> </a:t>
                </a:r>
                <a:r>
                  <a:rPr lang="en-US" sz="2200" dirty="0" err="1">
                    <a:solidFill>
                      <a:schemeClr val="tx1"/>
                    </a:solidFill>
                  </a:rPr>
                  <a:t>phương</a:t>
                </a:r>
                <a:r>
                  <a:rPr lang="en-US" sz="2200" dirty="0">
                    <a:solidFill>
                      <a:schemeClr val="tx1"/>
                    </a:solidFill>
                  </a:rPr>
                  <a:t> </a:t>
                </a:r>
                <a:r>
                  <a:rPr lang="en-US" sz="2200" dirty="0" err="1">
                    <a:solidFill>
                      <a:schemeClr val="tx1"/>
                    </a:solidFill>
                  </a:rPr>
                  <a:t>cho</a:t>
                </a:r>
                <a:r>
                  <a:rPr lang="en-US" sz="2200" dirty="0">
                    <a:solidFill>
                      <a:schemeClr val="tx1"/>
                    </a:solidFill>
                  </a:rPr>
                  <a:t> </a:t>
                </a:r>
                <a:r>
                  <a:rPr lang="en-US" sz="2200" dirty="0" err="1">
                    <a:solidFill>
                      <a:schemeClr val="tx1"/>
                    </a:solidFill>
                  </a:rPr>
                  <a:t>điểm</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b="1" i="1" smtClean="0">
                            <a:solidFill>
                              <a:schemeClr val="tx1"/>
                            </a:solidFill>
                            <a:latin typeface="Cambria Math" panose="02040503050406030204" pitchFamily="18" charset="0"/>
                          </a:rPr>
                          <m:t>𝒙</m:t>
                        </m:r>
                      </m:e>
                      <m:sub>
                        <m:r>
                          <a:rPr lang="en-US" sz="2200" b="0" i="1" smtClean="0">
                            <a:solidFill>
                              <a:schemeClr val="tx1"/>
                            </a:solidFill>
                            <a:latin typeface="Cambria Math" panose="02040503050406030204" pitchFamily="18" charset="0"/>
                          </a:rPr>
                          <m:t>0</m:t>
                        </m:r>
                      </m:sub>
                    </m:sSub>
                  </m:oMath>
                </a14:m>
                <a:r>
                  <a:rPr lang="en-US" sz="2200" dirty="0">
                    <a:solidFill>
                      <a:schemeClr val="tx1"/>
                    </a:solidFill>
                  </a:rPr>
                  <a:t> </a:t>
                </a:r>
                <a:r>
                  <a:rPr lang="en-US" sz="2200" dirty="0" err="1">
                    <a:solidFill>
                      <a:schemeClr val="tx1"/>
                    </a:solidFill>
                  </a:rPr>
                  <a:t>xét</a:t>
                </a:r>
                <a:r>
                  <a:rPr lang="en-US" sz="2200" dirty="0">
                    <a:solidFill>
                      <a:schemeClr val="tx1"/>
                    </a:solidFill>
                  </a:rPr>
                  <a:t> </a:t>
                </a:r>
                <a:r>
                  <a:rPr lang="en-US" sz="2200" dirty="0" err="1">
                    <a:solidFill>
                      <a:schemeClr val="tx1"/>
                    </a:solidFill>
                  </a:rPr>
                  <a:t>trên</a:t>
                </a:r>
                <a:r>
                  <a:rPr lang="en-US" sz="2200" dirty="0">
                    <a:solidFill>
                      <a:schemeClr val="tx1"/>
                    </a:solidFill>
                  </a:rPr>
                  <a:t> </a:t>
                </a:r>
                <a:r>
                  <a:rPr lang="en-US" sz="2200" dirty="0">
                    <a:solidFill>
                      <a:srgbClr val="FF0000"/>
                    </a:solidFill>
                  </a:rPr>
                  <a:t>tất </a:t>
                </a:r>
                <a:r>
                  <a:rPr lang="en-US" sz="2200" dirty="0" err="1">
                    <a:solidFill>
                      <a:srgbClr val="FF0000"/>
                    </a:solidFill>
                  </a:rPr>
                  <a:t>cả</a:t>
                </a:r>
                <a:r>
                  <a:rPr lang="en-US" sz="2200" dirty="0">
                    <a:solidFill>
                      <a:srgbClr val="FF0000"/>
                    </a:solidFill>
                  </a:rPr>
                  <a:t> </a:t>
                </a:r>
                <a:r>
                  <a:rPr lang="en-US" sz="2200" dirty="0" err="1">
                    <a:solidFill>
                      <a:srgbClr val="FF0000"/>
                    </a:solidFill>
                  </a:rPr>
                  <a:t>các</a:t>
                </a:r>
                <a:r>
                  <a:rPr lang="en-US" sz="2200" dirty="0">
                    <a:solidFill>
                      <a:srgbClr val="FF0000"/>
                    </a:solidFill>
                  </a:rPr>
                  <a:t> </a:t>
                </a:r>
                <a:r>
                  <a:rPr lang="en-US" sz="2200" dirty="0" err="1">
                    <a:solidFill>
                      <a:srgbClr val="FF0000"/>
                    </a:solidFill>
                  </a:rPr>
                  <a:t>trường</a:t>
                </a:r>
                <a:r>
                  <a:rPr lang="en-US" sz="2200" dirty="0">
                    <a:solidFill>
                      <a:srgbClr val="FF0000"/>
                    </a:solidFill>
                  </a:rPr>
                  <a:t> </a:t>
                </a:r>
                <a:r>
                  <a:rPr lang="en-US" sz="2200" dirty="0" err="1">
                    <a:solidFill>
                      <a:srgbClr val="FF0000"/>
                    </a:solidFill>
                  </a:rPr>
                  <a:t>hợp</a:t>
                </a:r>
                <a:r>
                  <a:rPr lang="en-US" sz="2200" dirty="0">
                    <a:solidFill>
                      <a:srgbClr val="FF0000"/>
                    </a:solidFill>
                  </a:rPr>
                  <a:t> </a:t>
                </a:r>
                <a:r>
                  <a:rPr lang="en-US" sz="2200" dirty="0" err="1">
                    <a:solidFill>
                      <a:srgbClr val="FF0000"/>
                    </a:solidFill>
                  </a:rPr>
                  <a:t>có</a:t>
                </a:r>
                <a:r>
                  <a:rPr lang="en-US" sz="2200" dirty="0">
                    <a:solidFill>
                      <a:srgbClr val="FF0000"/>
                    </a:solidFill>
                  </a:rPr>
                  <a:t> </a:t>
                </a:r>
                <a:r>
                  <a:rPr lang="en-US" sz="2200" dirty="0" err="1">
                    <a:solidFill>
                      <a:srgbClr val="FF0000"/>
                    </a:solidFill>
                  </a:rPr>
                  <a:t>thể</a:t>
                </a:r>
                <a:r>
                  <a:rPr lang="en-US" sz="2200" dirty="0">
                    <a:solidFill>
                      <a:srgbClr val="FF0000"/>
                    </a:solidFill>
                  </a:rPr>
                  <a:t> </a:t>
                </a:r>
                <a:r>
                  <a:rPr lang="en-US" sz="2200" dirty="0" err="1">
                    <a:solidFill>
                      <a:srgbClr val="FF0000"/>
                    </a:solidFill>
                  </a:rPr>
                  <a:t>xảy</a:t>
                </a:r>
                <a:r>
                  <a:rPr lang="en-US" sz="2200" dirty="0">
                    <a:solidFill>
                      <a:srgbClr val="FF0000"/>
                    </a:solidFill>
                  </a:rPr>
                  <a:t> </a:t>
                </a:r>
                <a:r>
                  <a:rPr lang="en-US" sz="2200" dirty="0" err="1">
                    <a:solidFill>
                      <a:srgbClr val="FF0000"/>
                    </a:solidFill>
                  </a:rPr>
                  <a:t>ra</a:t>
                </a:r>
                <a:r>
                  <a:rPr lang="en-US" sz="2200" dirty="0">
                    <a:solidFill>
                      <a:srgbClr val="FF0000"/>
                    </a:solidFill>
                  </a:rPr>
                  <a:t> </a:t>
                </a:r>
                <a:r>
                  <a:rPr lang="en-US" sz="2200" dirty="0" err="1">
                    <a:solidFill>
                      <a:srgbClr val="FF0000"/>
                    </a:solidFill>
                  </a:rPr>
                  <a:t>của</a:t>
                </a:r>
                <a:r>
                  <a:rPr lang="en-US" sz="2200" dirty="0">
                    <a:solidFill>
                      <a:srgbClr val="FF0000"/>
                    </a:solidFill>
                  </a:rPr>
                  <a:t> </a:t>
                </a:r>
                <a:r>
                  <a:rPr lang="en-US" sz="2200" dirty="0" err="1">
                    <a:solidFill>
                      <a:srgbClr val="FF0000"/>
                    </a:solidFill>
                  </a:rPr>
                  <a:t>tập</a:t>
                </a:r>
                <a:r>
                  <a:rPr lang="en-US" sz="2200" dirty="0">
                    <a:solidFill>
                      <a:srgbClr val="FF0000"/>
                    </a:solidFill>
                  </a:rPr>
                  <a:t> </a:t>
                </a:r>
                <a:r>
                  <a:rPr lang="en-US" sz="2200" dirty="0" err="1">
                    <a:solidFill>
                      <a:srgbClr val="FF0000"/>
                    </a:solidFill>
                  </a:rPr>
                  <a:t>huấn</a:t>
                </a:r>
                <a:r>
                  <a:rPr lang="en-US" sz="2200" dirty="0">
                    <a:solidFill>
                      <a:srgbClr val="FF0000"/>
                    </a:solidFill>
                  </a:rPr>
                  <a:t> </a:t>
                </a:r>
                <a:r>
                  <a:rPr lang="en-US" sz="2200" dirty="0" err="1">
                    <a:solidFill>
                      <a:srgbClr val="FF0000"/>
                    </a:solidFill>
                  </a:rPr>
                  <a:t>luyện</a:t>
                </a:r>
                <a:r>
                  <a:rPr lang="en-US" sz="2200" dirty="0">
                    <a:solidFill>
                      <a:srgbClr val="FF0000"/>
                    </a:solidFill>
                  </a:rPr>
                  <a:t> </a:t>
                </a:r>
                <a14:m>
                  <m:oMath xmlns:m="http://schemas.openxmlformats.org/officeDocument/2006/math">
                    <m:r>
                      <a:rPr lang="en-US" sz="2200" b="0" i="1" smtClean="0">
                        <a:solidFill>
                          <a:srgbClr val="FF0000"/>
                        </a:solidFill>
                        <a:latin typeface="Cambria Math" panose="02040503050406030204" pitchFamily="18" charset="0"/>
                      </a:rPr>
                      <m:t>𝐷</m:t>
                    </m:r>
                  </m:oMath>
                </a14:m>
                <a:r>
                  <a:rPr lang="en-US" sz="2200" dirty="0">
                    <a:solidFill>
                      <a:srgbClr val="FF0000"/>
                    </a:solidFill>
                  </a:rPr>
                  <a:t> </a:t>
                </a:r>
                <a:r>
                  <a:rPr lang="en-US" sz="2200" dirty="0" err="1">
                    <a:solidFill>
                      <a:schemeClr val="tx1"/>
                    </a:solidFill>
                  </a:rPr>
                  <a:t>là</a:t>
                </a:r>
                <a:r>
                  <a:rPr lang="en-US" sz="2200" dirty="0">
                    <a:solidFill>
                      <a:schemeClr val="tx1"/>
                    </a:solidFill>
                  </a:rPr>
                  <a:t>:</a:t>
                </a:r>
              </a:p>
              <a:p>
                <a:pPr marL="177800" indent="0">
                  <a:spcBef>
                    <a:spcPts val="0"/>
                  </a:spcBef>
                  <a:buNone/>
                </a:pPr>
                <a14:m>
                  <m:oMathPara xmlns:m="http://schemas.openxmlformats.org/officeDocument/2006/math">
                    <m:oMathParaPr>
                      <m:jc m:val="centerGroup"/>
                    </m:oMathParaPr>
                    <m:oMath xmlns:m="http://schemas.openxmlformats.org/officeDocument/2006/math">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𝔼</m:t>
                          </m:r>
                        </m:e>
                        <m:sub>
                          <m:r>
                            <a:rPr lang="en-US" sz="2200" i="1">
                              <a:solidFill>
                                <a:schemeClr val="tx1"/>
                              </a:solidFill>
                              <a:latin typeface="Cambria Math" panose="02040503050406030204" pitchFamily="18" charset="0"/>
                            </a:rPr>
                            <m:t>𝐷</m:t>
                          </m:r>
                        </m:sub>
                      </m:sSub>
                      <m:d>
                        <m:dPr>
                          <m:begChr m:val="["/>
                          <m:endChr m:val="]"/>
                          <m:ctrlPr>
                            <a:rPr lang="en-US" sz="2200" i="1" smtClean="0">
                              <a:solidFill>
                                <a:schemeClr val="tx1"/>
                              </a:solidFill>
                              <a:latin typeface="Cambria Math" panose="02040503050406030204" pitchFamily="18" charset="0"/>
                              <a:ea typeface="Cambria Math" panose="02040503050406030204" pitchFamily="18" charset="0"/>
                            </a:rPr>
                          </m:ctrlPr>
                        </m:dPr>
                        <m:e>
                          <m:sSup>
                            <m:sSupPr>
                              <m:ctrlPr>
                                <a:rPr lang="en-US" sz="2200" i="1" smtClean="0">
                                  <a:solidFill>
                                    <a:schemeClr val="tx1"/>
                                  </a:solidFill>
                                  <a:latin typeface="Cambria Math" panose="02040503050406030204" pitchFamily="18" charset="0"/>
                                  <a:ea typeface="Cambria Math" panose="02040503050406030204" pitchFamily="18" charset="0"/>
                                </a:rPr>
                              </m:ctrlPr>
                            </m:sSupPr>
                            <m:e>
                              <m:d>
                                <m:dPr>
                                  <m:ctrlPr>
                                    <a:rPr lang="en-US" sz="2200" i="1" smtClean="0">
                                      <a:solidFill>
                                        <a:schemeClr val="tx1"/>
                                      </a:solidFill>
                                      <a:latin typeface="Cambria Math" panose="02040503050406030204" pitchFamily="18" charset="0"/>
                                      <a:ea typeface="Cambria Math" panose="02040503050406030204" pitchFamily="18" charset="0"/>
                                    </a:rPr>
                                  </m:ctrlPr>
                                </m:dPr>
                                <m:e>
                                  <m:sSup>
                                    <m:sSupPr>
                                      <m:ctrlPr>
                                        <a:rPr lang="en-US" sz="2200" i="1" smtClean="0">
                                          <a:solidFill>
                                            <a:schemeClr val="tx1"/>
                                          </a:solidFill>
                                          <a:latin typeface="Cambria Math" panose="02040503050406030204" pitchFamily="18" charset="0"/>
                                          <a:ea typeface="Cambria Math" panose="02040503050406030204" pitchFamily="18" charset="0"/>
                                        </a:rPr>
                                      </m:ctrlPr>
                                    </m:sSupPr>
                                    <m:e>
                                      <m:r>
                                        <a:rPr lang="en-US" sz="2200" b="0" i="1" smtClean="0">
                                          <a:solidFill>
                                            <a:schemeClr val="tx1"/>
                                          </a:solidFill>
                                          <a:latin typeface="Cambria Math" panose="02040503050406030204" pitchFamily="18" charset="0"/>
                                          <a:ea typeface="Cambria Math" panose="02040503050406030204" pitchFamily="18" charset="0"/>
                                        </a:rPr>
                                        <m:t>h</m:t>
                                      </m:r>
                                    </m:e>
                                    <m:sup>
                                      <m:r>
                                        <a:rPr lang="en-US" sz="2200" b="0" i="1" smtClean="0">
                                          <a:solidFill>
                                            <a:schemeClr val="tx1"/>
                                          </a:solidFill>
                                          <a:latin typeface="Cambria Math" panose="02040503050406030204" pitchFamily="18" charset="0"/>
                                          <a:ea typeface="Cambria Math" panose="02040503050406030204" pitchFamily="18" charset="0"/>
                                        </a:rPr>
                                        <m:t>(</m:t>
                                      </m:r>
                                      <m:r>
                                        <a:rPr lang="en-US" sz="2200" b="0" i="1" smtClean="0">
                                          <a:solidFill>
                                            <a:schemeClr val="tx1"/>
                                          </a:solidFill>
                                          <a:latin typeface="Cambria Math" panose="02040503050406030204" pitchFamily="18" charset="0"/>
                                          <a:ea typeface="Cambria Math" panose="02040503050406030204" pitchFamily="18" charset="0"/>
                                        </a:rPr>
                                        <m:t>𝐷</m:t>
                                      </m:r>
                                      <m:r>
                                        <a:rPr lang="en-US" sz="2200" b="0" i="1" smtClean="0">
                                          <a:solidFill>
                                            <a:schemeClr val="tx1"/>
                                          </a:solidFill>
                                          <a:latin typeface="Cambria Math" panose="02040503050406030204" pitchFamily="18" charset="0"/>
                                          <a:ea typeface="Cambria Math" panose="02040503050406030204" pitchFamily="18" charset="0"/>
                                        </a:rPr>
                                        <m:t>)</m:t>
                                      </m:r>
                                    </m:sup>
                                  </m:sSup>
                                  <m:d>
                                    <m:dPr>
                                      <m:ctrlPr>
                                        <a:rPr lang="en-US" sz="2200" i="1" smtClean="0">
                                          <a:solidFill>
                                            <a:schemeClr val="tx1"/>
                                          </a:solidFill>
                                          <a:latin typeface="Cambria Math" panose="02040503050406030204" pitchFamily="18" charset="0"/>
                                          <a:ea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𝒙</m:t>
                                          </m:r>
                                        </m:e>
                                        <m:sub>
                                          <m:r>
                                            <a:rPr lang="en-US" sz="2200" i="1">
                                              <a:solidFill>
                                                <a:schemeClr val="tx1"/>
                                              </a:solidFill>
                                              <a:latin typeface="Cambria Math" panose="02040503050406030204" pitchFamily="18" charset="0"/>
                                            </a:rPr>
                                            <m:t>0</m:t>
                                          </m:r>
                                        </m:sub>
                                      </m:sSub>
                                    </m:e>
                                  </m:d>
                                  <m:r>
                                    <a:rPr lang="en-US" sz="2200" b="0" i="1" smtClean="0">
                                      <a:solidFill>
                                        <a:schemeClr val="tx1"/>
                                      </a:solidFill>
                                      <a:latin typeface="Cambria Math" panose="02040503050406030204" pitchFamily="18" charset="0"/>
                                      <a:ea typeface="Cambria Math" panose="02040503050406030204" pitchFamily="18" charset="0"/>
                                    </a:rPr>
                                    <m:t>−</m:t>
                                  </m:r>
                                  <m:r>
                                    <a:rPr lang="en-US" sz="2200" b="0" i="1" smtClean="0">
                                      <a:solidFill>
                                        <a:schemeClr val="tx1"/>
                                      </a:solidFill>
                                      <a:latin typeface="Cambria Math" panose="02040503050406030204" pitchFamily="18" charset="0"/>
                                      <a:ea typeface="Cambria Math" panose="02040503050406030204" pitchFamily="18" charset="0"/>
                                    </a:rPr>
                                    <m:t>𝑓</m:t>
                                  </m:r>
                                  <m:d>
                                    <m:dPr>
                                      <m:ctrlPr>
                                        <a:rPr lang="en-US" sz="2200" b="0" i="1" smtClean="0">
                                          <a:solidFill>
                                            <a:schemeClr val="tx1"/>
                                          </a:solidFill>
                                          <a:latin typeface="Cambria Math" panose="02040503050406030204" pitchFamily="18" charset="0"/>
                                          <a:ea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𝒙</m:t>
                                          </m:r>
                                        </m:e>
                                        <m:sub>
                                          <m:r>
                                            <a:rPr lang="en-US" sz="2200" i="1">
                                              <a:solidFill>
                                                <a:schemeClr val="tx1"/>
                                              </a:solidFill>
                                              <a:latin typeface="Cambria Math" panose="02040503050406030204" pitchFamily="18" charset="0"/>
                                            </a:rPr>
                                            <m:t>0</m:t>
                                          </m:r>
                                        </m:sub>
                                      </m:sSub>
                                    </m:e>
                                  </m:d>
                                </m:e>
                              </m:d>
                            </m:e>
                            <m:sup>
                              <m:r>
                                <a:rPr lang="en-US" sz="2200" b="0" i="1" smtClean="0">
                                  <a:solidFill>
                                    <a:schemeClr val="tx1"/>
                                  </a:solidFill>
                                  <a:latin typeface="Cambria Math" panose="02040503050406030204" pitchFamily="18" charset="0"/>
                                  <a:ea typeface="Cambria Math" panose="02040503050406030204" pitchFamily="18" charset="0"/>
                                </a:rPr>
                                <m:t>2</m:t>
                              </m:r>
                            </m:sup>
                          </m:sSup>
                        </m:e>
                      </m:d>
                    </m:oMath>
                  </m:oMathPara>
                </a14:m>
                <a:endParaRPr lang="en-US" sz="2200" dirty="0">
                  <a:solidFill>
                    <a:schemeClr val="tx1"/>
                  </a:solidFill>
                </a:endParaRPr>
              </a:p>
              <a:p>
                <a:pPr marL="520700" indent="-342900">
                  <a:spcBef>
                    <a:spcPts val="0"/>
                  </a:spcBef>
                </a:pPr>
                <a:r>
                  <a:rPr lang="en-US" sz="2200" dirty="0">
                    <a:solidFill>
                      <a:schemeClr val="tx1"/>
                    </a:solidFill>
                  </a:rPr>
                  <a:t>Giả </a:t>
                </a:r>
                <a:r>
                  <a:rPr lang="en-US" sz="2200" dirty="0" err="1">
                    <a:solidFill>
                      <a:schemeClr val="tx1"/>
                    </a:solidFill>
                  </a:rPr>
                  <a:t>sử</a:t>
                </a:r>
                <a:r>
                  <a:rPr lang="en-US" sz="2200" dirty="0">
                    <a:solidFill>
                      <a:schemeClr val="tx1"/>
                    </a:solidFill>
                  </a:rPr>
                  <a:t> </a:t>
                </a:r>
                <a:r>
                  <a:rPr lang="en-US" sz="2200" dirty="0" err="1">
                    <a:solidFill>
                      <a:schemeClr val="tx1"/>
                    </a:solidFill>
                  </a:rPr>
                  <a:t>hàm</a:t>
                </a:r>
                <a:r>
                  <a:rPr lang="en-US" sz="2200" dirty="0">
                    <a:solidFill>
                      <a:schemeClr val="tx1"/>
                    </a:solidFill>
                  </a:rPr>
                  <a:t> </a:t>
                </a:r>
                <a:r>
                  <a:rPr lang="en-US" sz="2200" dirty="0" err="1">
                    <a:solidFill>
                      <a:schemeClr val="tx1"/>
                    </a:solidFill>
                  </a:rPr>
                  <a:t>đích</a:t>
                </a:r>
                <a:r>
                  <a:rPr lang="en-US" sz="2200" dirty="0">
                    <a:solidFill>
                      <a:schemeClr val="tx1"/>
                    </a:solidFill>
                  </a:rPr>
                  <a:t> (target function) </a:t>
                </a:r>
                <a14:m>
                  <m:oMath xmlns:m="http://schemas.openxmlformats.org/officeDocument/2006/math">
                    <m:r>
                      <a:rPr lang="en-US" sz="2200" b="0" i="1" smtClean="0">
                        <a:solidFill>
                          <a:schemeClr val="tx1"/>
                        </a:solidFill>
                        <a:latin typeface="Cambria Math" panose="02040503050406030204" pitchFamily="18" charset="0"/>
                      </a:rPr>
                      <m:t>𝑓</m:t>
                    </m:r>
                    <m:r>
                      <a:rPr lang="en-US" sz="2200" b="0" i="1" smtClean="0">
                        <a:solidFill>
                          <a:schemeClr val="tx1"/>
                        </a:solidFill>
                        <a:latin typeface="Cambria Math" panose="02040503050406030204" pitchFamily="18" charset="0"/>
                      </a:rPr>
                      <m:t>()</m:t>
                    </m:r>
                  </m:oMath>
                </a14:m>
                <a:r>
                  <a:rPr lang="en-US" sz="2200" dirty="0">
                    <a:solidFill>
                      <a:schemeClr val="tx1"/>
                    </a:solidFill>
                  </a:rPr>
                  <a:t> </a:t>
                </a:r>
                <a:r>
                  <a:rPr lang="en-US" sz="2200" b="1" dirty="0" err="1">
                    <a:solidFill>
                      <a:schemeClr val="tx1"/>
                    </a:solidFill>
                  </a:rPr>
                  <a:t>không</a:t>
                </a:r>
                <a:r>
                  <a:rPr lang="en-US" sz="2200" b="1" dirty="0">
                    <a:solidFill>
                      <a:schemeClr val="tx1"/>
                    </a:solidFill>
                  </a:rPr>
                  <a:t> </a:t>
                </a:r>
                <a:r>
                  <a:rPr lang="en-US" sz="2200" b="1" dirty="0" err="1">
                    <a:solidFill>
                      <a:schemeClr val="tx1"/>
                    </a:solidFill>
                  </a:rPr>
                  <a:t>có</a:t>
                </a:r>
                <a:r>
                  <a:rPr lang="en-US" sz="2200" b="1" dirty="0">
                    <a:solidFill>
                      <a:schemeClr val="tx1"/>
                    </a:solidFill>
                  </a:rPr>
                  <a:t> </a:t>
                </a:r>
                <a:r>
                  <a:rPr lang="en-US" sz="2200" b="1" dirty="0" err="1">
                    <a:solidFill>
                      <a:schemeClr val="tx1"/>
                    </a:solidFill>
                  </a:rPr>
                  <a:t>nhiễu</a:t>
                </a:r>
                <a:r>
                  <a:rPr lang="en-US" sz="2200" b="1" dirty="0">
                    <a:solidFill>
                      <a:schemeClr val="tx1"/>
                    </a:solidFill>
                  </a:rPr>
                  <a:t> (noiseless).</a:t>
                </a:r>
              </a:p>
              <a:p>
                <a:pPr marL="520700" indent="-342900">
                  <a:spcBef>
                    <a:spcPts val="0"/>
                  </a:spcBef>
                </a:pPr>
                <a:r>
                  <a:rPr lang="en-US" sz="2200" dirty="0">
                    <a:solidFill>
                      <a:schemeClr val="tx1"/>
                    </a:solidFill>
                    <a:ea typeface="Cambria Math" panose="02040503050406030204" pitchFamily="18" charset="0"/>
                  </a:rPr>
                  <a:t>Ta </a:t>
                </a:r>
                <a:r>
                  <a:rPr lang="en-US" sz="2200" dirty="0" err="1">
                    <a:solidFill>
                      <a:schemeClr val="tx1"/>
                    </a:solidFill>
                    <a:ea typeface="Cambria Math" panose="02040503050406030204" pitchFamily="18" charset="0"/>
                  </a:rPr>
                  <a:t>có</a:t>
                </a:r>
                <a:r>
                  <a:rPr lang="en-US" sz="2200" dirty="0">
                    <a:solidFill>
                      <a:schemeClr val="tx1"/>
                    </a:solidFill>
                    <a:ea typeface="Cambria Math" panose="02040503050406030204" pitchFamily="18" charset="0"/>
                  </a:rPr>
                  <a:t> </a:t>
                </a:r>
                <a14:m>
                  <m:oMath xmlns:m="http://schemas.openxmlformats.org/officeDocument/2006/math">
                    <m:sSup>
                      <m:sSupPr>
                        <m:ctrlPr>
                          <a:rPr lang="en-US" sz="2200" i="1">
                            <a:solidFill>
                              <a:schemeClr val="tx1"/>
                            </a:solidFill>
                            <a:latin typeface="Cambria Math" panose="02040503050406030204" pitchFamily="18" charset="0"/>
                            <a:ea typeface="Cambria Math" panose="02040503050406030204" pitchFamily="18" charset="0"/>
                          </a:rPr>
                        </m:ctrlPr>
                      </m:sSupPr>
                      <m:e>
                        <m:r>
                          <a:rPr lang="en-US" sz="2200" b="0" i="1">
                            <a:solidFill>
                              <a:schemeClr val="tx1"/>
                            </a:solidFill>
                            <a:latin typeface="Cambria Math" panose="02040503050406030204" pitchFamily="18" charset="0"/>
                            <a:ea typeface="Cambria Math" panose="02040503050406030204" pitchFamily="18" charset="0"/>
                          </a:rPr>
                          <m:t>h</m:t>
                        </m:r>
                      </m:e>
                      <m:sup>
                        <m:r>
                          <a:rPr lang="en-US" sz="2200" b="0" i="1">
                            <a:solidFill>
                              <a:schemeClr val="tx1"/>
                            </a:solidFill>
                            <a:latin typeface="Cambria Math" panose="02040503050406030204" pitchFamily="18" charset="0"/>
                            <a:ea typeface="Cambria Math" panose="02040503050406030204" pitchFamily="18" charset="0"/>
                          </a:rPr>
                          <m:t>(</m:t>
                        </m:r>
                        <m:r>
                          <a:rPr lang="en-US" sz="2200" b="0" i="1">
                            <a:solidFill>
                              <a:schemeClr val="tx1"/>
                            </a:solidFill>
                            <a:latin typeface="Cambria Math" panose="02040503050406030204" pitchFamily="18" charset="0"/>
                            <a:ea typeface="Cambria Math" panose="02040503050406030204" pitchFamily="18" charset="0"/>
                          </a:rPr>
                          <m:t>𝐷</m:t>
                        </m:r>
                        <m:r>
                          <a:rPr lang="en-US" sz="2200" b="0" i="1">
                            <a:solidFill>
                              <a:schemeClr val="tx1"/>
                            </a:solidFill>
                            <a:latin typeface="Cambria Math" panose="02040503050406030204" pitchFamily="18" charset="0"/>
                            <a:ea typeface="Cambria Math" panose="02040503050406030204" pitchFamily="18" charset="0"/>
                          </a:rPr>
                          <m:t>)</m:t>
                        </m:r>
                      </m:sup>
                    </m:sSup>
                  </m:oMath>
                </a14:m>
                <a:r>
                  <a:rPr lang="en-US" sz="2200" dirty="0">
                    <a:solidFill>
                      <a:schemeClr val="tx1"/>
                    </a:solidFill>
                  </a:rPr>
                  <a:t> </a:t>
                </a:r>
                <a:r>
                  <a:rPr lang="en-US" sz="2200" dirty="0" err="1">
                    <a:solidFill>
                      <a:schemeClr val="tx1"/>
                    </a:solidFill>
                  </a:rPr>
                  <a:t>khi</a:t>
                </a:r>
                <a:r>
                  <a:rPr lang="en-US" sz="2200" dirty="0">
                    <a:solidFill>
                      <a:schemeClr val="tx1"/>
                    </a:solidFill>
                  </a:rPr>
                  <a:t> </a:t>
                </a:r>
                <a:r>
                  <a:rPr lang="en-US" sz="2200" dirty="0" err="1">
                    <a:solidFill>
                      <a:schemeClr val="tx1"/>
                    </a:solidFill>
                  </a:rPr>
                  <a:t>huấn</a:t>
                </a:r>
                <a:r>
                  <a:rPr lang="en-US" sz="2200" dirty="0">
                    <a:solidFill>
                      <a:schemeClr val="tx1"/>
                    </a:solidFill>
                  </a:rPr>
                  <a:t> </a:t>
                </a:r>
                <a:r>
                  <a:rPr lang="en-US" sz="2200" dirty="0" err="1">
                    <a:solidFill>
                      <a:schemeClr val="tx1"/>
                    </a:solidFill>
                  </a:rPr>
                  <a:t>luyện</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trên</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chemeClr val="tx1"/>
                    </a:solidFill>
                  </a:rPr>
                  <a:t>tập</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14:m>
                  <m:oMath xmlns:m="http://schemas.openxmlformats.org/officeDocument/2006/math">
                    <m:r>
                      <a:rPr lang="en-US" sz="2200" b="0" i="1" smtClean="0">
                        <a:solidFill>
                          <a:schemeClr val="tx1"/>
                        </a:solidFill>
                        <a:latin typeface="Cambria Math" panose="02040503050406030204" pitchFamily="18" charset="0"/>
                      </a:rPr>
                      <m:t>𝐷</m:t>
                    </m:r>
                  </m:oMath>
                </a14:m>
                <a:r>
                  <a:rPr lang="en-US" sz="2200" dirty="0">
                    <a:solidFill>
                      <a:schemeClr val="tx1"/>
                    </a:solidFill>
                  </a:rPr>
                  <a:t> </a:t>
                </a:r>
                <a:r>
                  <a:rPr lang="en-US" sz="2200" dirty="0" err="1">
                    <a:solidFill>
                      <a:schemeClr val="tx1"/>
                    </a:solidFill>
                  </a:rPr>
                  <a:t>cụ</a:t>
                </a:r>
                <a:r>
                  <a:rPr lang="en-US" sz="2200" dirty="0">
                    <a:solidFill>
                      <a:schemeClr val="tx1"/>
                    </a:solidFill>
                  </a:rPr>
                  <a:t> </a:t>
                </a:r>
                <a:r>
                  <a:rPr lang="en-US" sz="2200" dirty="0" err="1">
                    <a:solidFill>
                      <a:schemeClr val="tx1"/>
                    </a:solidFill>
                  </a:rPr>
                  <a:t>thể</a:t>
                </a:r>
                <a:r>
                  <a:rPr lang="en-US" sz="2200" dirty="0">
                    <a:solidFill>
                      <a:schemeClr val="tx1"/>
                    </a:solidFill>
                  </a:rPr>
                  <a:t>.</a:t>
                </a:r>
              </a:p>
              <a:p>
                <a:pPr marL="520700" indent="-342900">
                  <a:spcBef>
                    <a:spcPts val="0"/>
                  </a:spcBef>
                </a:pPr>
                <a14:m>
                  <m:oMath xmlns:m="http://schemas.openxmlformats.org/officeDocument/2006/math">
                    <m:sSup>
                      <m:sSupPr>
                        <m:ctrlPr>
                          <a:rPr lang="en-US" sz="2200" i="1">
                            <a:solidFill>
                              <a:schemeClr val="tx1"/>
                            </a:solidFill>
                            <a:latin typeface="Cambria Math" panose="02040503050406030204" pitchFamily="18" charset="0"/>
                            <a:ea typeface="Cambria Math" panose="02040503050406030204" pitchFamily="18" charset="0"/>
                          </a:rPr>
                        </m:ctrlPr>
                      </m:sSupPr>
                      <m:e>
                        <m:r>
                          <a:rPr lang="en-US" sz="2200" b="0" i="1">
                            <a:solidFill>
                              <a:schemeClr val="tx1"/>
                            </a:solidFill>
                            <a:latin typeface="Cambria Math" panose="02040503050406030204" pitchFamily="18" charset="0"/>
                            <a:ea typeface="Cambria Math" panose="02040503050406030204" pitchFamily="18" charset="0"/>
                          </a:rPr>
                          <m:t>h</m:t>
                        </m:r>
                      </m:e>
                      <m:sup>
                        <m:r>
                          <a:rPr lang="en-US" sz="2200" b="0" i="1">
                            <a:solidFill>
                              <a:schemeClr val="tx1"/>
                            </a:solidFill>
                            <a:latin typeface="Cambria Math" panose="02040503050406030204" pitchFamily="18" charset="0"/>
                            <a:ea typeface="Cambria Math" panose="02040503050406030204" pitchFamily="18" charset="0"/>
                          </a:rPr>
                          <m:t>(</m:t>
                        </m:r>
                        <m:r>
                          <a:rPr lang="en-US" sz="2200" b="0" i="1">
                            <a:solidFill>
                              <a:schemeClr val="tx1"/>
                            </a:solidFill>
                            <a:latin typeface="Cambria Math" panose="02040503050406030204" pitchFamily="18" charset="0"/>
                            <a:ea typeface="Cambria Math" panose="02040503050406030204" pitchFamily="18" charset="0"/>
                          </a:rPr>
                          <m:t>𝐷</m:t>
                        </m:r>
                        <m:r>
                          <a:rPr lang="en-US" sz="2200" b="0" i="1">
                            <a:solidFill>
                              <a:schemeClr val="tx1"/>
                            </a:solidFill>
                            <a:latin typeface="Cambria Math" panose="02040503050406030204" pitchFamily="18" charset="0"/>
                            <a:ea typeface="Cambria Math" panose="02040503050406030204" pitchFamily="18" charset="0"/>
                          </a:rPr>
                          <m:t>)</m:t>
                        </m:r>
                      </m:sup>
                    </m:sSup>
                    <m:d>
                      <m:dPr>
                        <m:ctrlPr>
                          <a:rPr lang="en-US" sz="2200" i="1">
                            <a:solidFill>
                              <a:schemeClr val="tx1"/>
                            </a:solidFill>
                            <a:latin typeface="Cambria Math" panose="02040503050406030204" pitchFamily="18" charset="0"/>
                            <a:ea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b="0" i="1">
                                <a:solidFill>
                                  <a:schemeClr val="tx1"/>
                                </a:solidFill>
                                <a:latin typeface="Cambria Math" panose="02040503050406030204" pitchFamily="18" charset="0"/>
                              </a:rPr>
                              <m:t>𝑥</m:t>
                            </m:r>
                          </m:e>
                          <m:sub>
                            <m:r>
                              <a:rPr lang="en-US" sz="2200" b="0" i="1">
                                <a:solidFill>
                                  <a:schemeClr val="tx1"/>
                                </a:solidFill>
                                <a:latin typeface="Cambria Math" panose="02040503050406030204" pitchFamily="18" charset="0"/>
                              </a:rPr>
                              <m:t>0</m:t>
                            </m:r>
                          </m:sub>
                        </m:sSub>
                      </m:e>
                    </m:d>
                  </m:oMath>
                </a14:m>
                <a:r>
                  <a:rPr lang="en-US" sz="2200" dirty="0">
                    <a:solidFill>
                      <a:schemeClr val="tx1"/>
                    </a:solidFill>
                  </a:rPr>
                  <a:t> </a:t>
                </a:r>
                <a:r>
                  <a:rPr lang="en-US" sz="2200" dirty="0" err="1">
                    <a:solidFill>
                      <a:schemeClr val="tx1"/>
                    </a:solidFill>
                  </a:rPr>
                  <a:t>là</a:t>
                </a:r>
                <a:r>
                  <a:rPr lang="en-US" sz="2200" dirty="0">
                    <a:solidFill>
                      <a:schemeClr val="tx1"/>
                    </a:solidFill>
                  </a:rPr>
                  <a:t> </a:t>
                </a:r>
                <a:r>
                  <a:rPr lang="en-US" sz="2200" dirty="0" err="1">
                    <a:solidFill>
                      <a:schemeClr val="tx1"/>
                    </a:solidFill>
                  </a:rPr>
                  <a:t>giá</a:t>
                </a:r>
                <a:r>
                  <a:rPr lang="en-US" sz="2200" dirty="0">
                    <a:solidFill>
                      <a:schemeClr val="tx1"/>
                    </a:solidFill>
                  </a:rPr>
                  <a:t> </a:t>
                </a:r>
                <a:r>
                  <a:rPr lang="en-US" sz="2200" dirty="0" err="1">
                    <a:solidFill>
                      <a:schemeClr val="tx1"/>
                    </a:solidFill>
                  </a:rPr>
                  <a:t>trị</a:t>
                </a:r>
                <a:r>
                  <a:rPr lang="en-US" sz="2200" dirty="0">
                    <a:solidFill>
                      <a:schemeClr val="tx1"/>
                    </a:solidFill>
                  </a:rPr>
                  <a:t> </a:t>
                </a:r>
                <a:r>
                  <a:rPr lang="en-US" sz="2200" dirty="0" err="1">
                    <a:solidFill>
                      <a:schemeClr val="tx1"/>
                    </a:solidFill>
                  </a:rPr>
                  <a:t>dự</a:t>
                </a:r>
                <a:r>
                  <a:rPr lang="en-US" sz="2200" dirty="0">
                    <a:solidFill>
                      <a:schemeClr val="tx1"/>
                    </a:solidFill>
                  </a:rPr>
                  <a:t> </a:t>
                </a:r>
                <a:r>
                  <a:rPr lang="en-US" sz="2200" dirty="0" err="1">
                    <a:solidFill>
                      <a:schemeClr val="tx1"/>
                    </a:solidFill>
                  </a:rPr>
                  <a:t>đoán</a:t>
                </a:r>
                <a:r>
                  <a:rPr lang="en-US" sz="2200" dirty="0">
                    <a:solidFill>
                      <a:schemeClr val="tx1"/>
                    </a:solidFill>
                  </a:rPr>
                  <a:t> </a:t>
                </a:r>
                <a:r>
                  <a:rPr lang="en-US" sz="2200" dirty="0" err="1">
                    <a:solidFill>
                      <a:schemeClr val="tx1"/>
                    </a:solidFill>
                  </a:rPr>
                  <a:t>của</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sau</a:t>
                </a:r>
                <a:r>
                  <a:rPr lang="en-US" sz="2200" dirty="0">
                    <a:solidFill>
                      <a:schemeClr val="tx1"/>
                    </a:solidFill>
                  </a:rPr>
                  <a:t> </a:t>
                </a:r>
                <a:r>
                  <a:rPr lang="en-US" sz="2200" dirty="0" err="1">
                    <a:solidFill>
                      <a:schemeClr val="tx1"/>
                    </a:solidFill>
                  </a:rPr>
                  <a:t>khi</a:t>
                </a:r>
                <a:r>
                  <a:rPr lang="en-US" sz="2200" dirty="0">
                    <a:solidFill>
                      <a:schemeClr val="tx1"/>
                    </a:solidFill>
                  </a:rPr>
                  <a:t> </a:t>
                </a:r>
                <a:r>
                  <a:rPr lang="en-US" sz="2200" dirty="0" err="1">
                    <a:solidFill>
                      <a:schemeClr val="tx1"/>
                    </a:solidFill>
                  </a:rPr>
                  <a:t>huấn</a:t>
                </a:r>
                <a:r>
                  <a:rPr lang="en-US" sz="2200" dirty="0">
                    <a:solidFill>
                      <a:schemeClr val="tx1"/>
                    </a:solidFill>
                  </a:rPr>
                  <a:t> </a:t>
                </a:r>
                <a:r>
                  <a:rPr lang="en-US" sz="2200" dirty="0" err="1">
                    <a:solidFill>
                      <a:schemeClr val="tx1"/>
                    </a:solidFill>
                  </a:rPr>
                  <a:t>luyện</a:t>
                </a:r>
                <a:r>
                  <a:rPr lang="en-US" sz="2200" dirty="0">
                    <a:solidFill>
                      <a:schemeClr val="tx1"/>
                    </a:solidFill>
                  </a:rPr>
                  <a:t> </a:t>
                </a:r>
                <a:r>
                  <a:rPr lang="en-US" sz="2200" dirty="0" err="1">
                    <a:solidFill>
                      <a:schemeClr val="tx1"/>
                    </a:solidFill>
                  </a:rPr>
                  <a:t>trên</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chemeClr val="tx1"/>
                    </a:solidFill>
                  </a:rPr>
                  <a:t>điểm</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mới</a:t>
                </a:r>
                <a:r>
                  <a:rPr lang="en-US" sz="2200" dirty="0">
                    <a:solidFill>
                      <a:schemeClr val="tx1"/>
                    </a:solidFill>
                  </a:rPr>
                  <a:t> </a:t>
                </a: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b="0" i="1">
                            <a:solidFill>
                              <a:schemeClr val="tx1"/>
                            </a:solidFill>
                            <a:latin typeface="Cambria Math" panose="02040503050406030204" pitchFamily="18" charset="0"/>
                          </a:rPr>
                          <m:t>𝑥</m:t>
                        </m:r>
                      </m:e>
                      <m:sub>
                        <m:r>
                          <a:rPr lang="en-US" sz="2200" b="0" i="1">
                            <a:solidFill>
                              <a:schemeClr val="tx1"/>
                            </a:solidFill>
                            <a:latin typeface="Cambria Math" panose="02040503050406030204" pitchFamily="18" charset="0"/>
                          </a:rPr>
                          <m:t>0</m:t>
                        </m:r>
                      </m:sub>
                    </m:sSub>
                  </m:oMath>
                </a14:m>
                <a:r>
                  <a:rPr lang="en-US" sz="2200" dirty="0">
                    <a:solidFill>
                      <a:schemeClr val="tx1"/>
                    </a:solidFill>
                  </a:rPr>
                  <a:t> </a:t>
                </a:r>
                <a:r>
                  <a:rPr lang="en-US" sz="2200" dirty="0" err="1">
                    <a:solidFill>
                      <a:schemeClr val="tx1"/>
                    </a:solidFill>
                  </a:rPr>
                  <a:t>nằm</a:t>
                </a:r>
                <a:r>
                  <a:rPr lang="en-US" sz="2200" dirty="0">
                    <a:solidFill>
                      <a:schemeClr val="tx1"/>
                    </a:solidFill>
                  </a:rPr>
                  <a:t> </a:t>
                </a:r>
                <a:r>
                  <a:rPr lang="en-US" sz="2200" dirty="0" err="1">
                    <a:solidFill>
                      <a:schemeClr val="tx1"/>
                    </a:solidFill>
                  </a:rPr>
                  <a:t>ngoài</a:t>
                </a:r>
                <a:r>
                  <a:rPr lang="en-US" sz="2200" dirty="0">
                    <a:solidFill>
                      <a:schemeClr val="tx1"/>
                    </a:solidFill>
                  </a:rPr>
                  <a:t> </a:t>
                </a:r>
                <a:r>
                  <a:rPr lang="en-US" sz="2200" dirty="0" err="1">
                    <a:solidFill>
                      <a:schemeClr val="tx1"/>
                    </a:solidFill>
                  </a:rPr>
                  <a:t>tập</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huấn</a:t>
                </a:r>
                <a:r>
                  <a:rPr lang="en-US" sz="2200" dirty="0">
                    <a:solidFill>
                      <a:schemeClr val="tx1"/>
                    </a:solidFill>
                  </a:rPr>
                  <a:t> </a:t>
                </a:r>
                <a:r>
                  <a:rPr lang="en-US" sz="2200" dirty="0" err="1">
                    <a:solidFill>
                      <a:schemeClr val="tx1"/>
                    </a:solidFill>
                  </a:rPr>
                  <a:t>luyện</a:t>
                </a:r>
                <a:r>
                  <a:rPr lang="en-US" sz="2200" dirty="0">
                    <a:solidFill>
                      <a:schemeClr val="tx1"/>
                    </a:solidFill>
                  </a:rPr>
                  <a:t> </a:t>
                </a:r>
                <a14:m>
                  <m:oMath xmlns:m="http://schemas.openxmlformats.org/officeDocument/2006/math">
                    <m:r>
                      <a:rPr lang="en-US" sz="2200" b="0" i="1" smtClean="0">
                        <a:solidFill>
                          <a:schemeClr val="tx1"/>
                        </a:solidFill>
                        <a:latin typeface="Cambria Math" panose="02040503050406030204" pitchFamily="18" charset="0"/>
                      </a:rPr>
                      <m:t>𝐷</m:t>
                    </m:r>
                  </m:oMath>
                </a14:m>
                <a:r>
                  <a:rPr lang="en-US" sz="2200" dirty="0">
                    <a:solidFill>
                      <a:schemeClr val="tx1"/>
                    </a:solidFill>
                  </a:rPr>
                  <a:t>.</a:t>
                </a:r>
              </a:p>
              <a:p>
                <a:pPr marL="520700" indent="-342900">
                  <a:spcBef>
                    <a:spcPts val="0"/>
                  </a:spcBef>
                </a:pPr>
                <a14:m>
                  <m:oMath xmlns:m="http://schemas.openxmlformats.org/officeDocument/2006/math">
                    <m:sSup>
                      <m:sSupPr>
                        <m:ctrlPr>
                          <a:rPr lang="en-US" sz="2200" i="1">
                            <a:solidFill>
                              <a:schemeClr val="tx1"/>
                            </a:solidFill>
                            <a:latin typeface="Cambria Math" panose="02040503050406030204" pitchFamily="18" charset="0"/>
                            <a:ea typeface="Cambria Math" panose="02040503050406030204" pitchFamily="18" charset="0"/>
                          </a:rPr>
                        </m:ctrlPr>
                      </m:sSupPr>
                      <m:e>
                        <m:r>
                          <a:rPr lang="en-US" sz="2200" i="1">
                            <a:solidFill>
                              <a:schemeClr val="tx1"/>
                            </a:solidFill>
                            <a:latin typeface="Cambria Math" panose="02040503050406030204" pitchFamily="18" charset="0"/>
                            <a:ea typeface="Cambria Math" panose="02040503050406030204" pitchFamily="18" charset="0"/>
                          </a:rPr>
                          <m:t>h</m:t>
                        </m:r>
                      </m:e>
                      <m:sup>
                        <m:r>
                          <a:rPr lang="en-US" sz="2200" i="1">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𝐷</m:t>
                        </m:r>
                        <m:r>
                          <a:rPr lang="en-US" sz="2200" i="1">
                            <a:solidFill>
                              <a:schemeClr val="tx1"/>
                            </a:solidFill>
                            <a:latin typeface="Cambria Math" panose="02040503050406030204" pitchFamily="18" charset="0"/>
                            <a:ea typeface="Cambria Math" panose="02040503050406030204" pitchFamily="18" charset="0"/>
                          </a:rPr>
                          <m:t>)</m:t>
                        </m:r>
                      </m:sup>
                    </m:sSup>
                    <m:d>
                      <m:dPr>
                        <m:ctrlPr>
                          <a:rPr lang="en-US" sz="2200" i="1">
                            <a:solidFill>
                              <a:schemeClr val="tx1"/>
                            </a:solidFill>
                            <a:latin typeface="Cambria Math" panose="02040503050406030204" pitchFamily="18" charset="0"/>
                            <a:ea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𝑥</m:t>
                            </m:r>
                          </m:e>
                          <m:sub>
                            <m:r>
                              <a:rPr lang="en-US" sz="2200" i="1">
                                <a:solidFill>
                                  <a:schemeClr val="tx1"/>
                                </a:solidFill>
                                <a:latin typeface="Cambria Math" panose="02040503050406030204" pitchFamily="18" charset="0"/>
                              </a:rPr>
                              <m:t>0</m:t>
                            </m:r>
                          </m:sub>
                        </m:sSub>
                      </m:e>
                    </m:d>
                  </m:oMath>
                </a14:m>
                <a:r>
                  <a:rPr lang="en-US" sz="2200" dirty="0">
                    <a:solidFill>
                      <a:schemeClr val="tx1"/>
                    </a:solidFill>
                  </a:rPr>
                  <a:t> </a:t>
                </a:r>
                <a:r>
                  <a:rPr lang="en-US" sz="2200" dirty="0" err="1">
                    <a:solidFill>
                      <a:schemeClr val="tx1"/>
                    </a:solidFill>
                  </a:rPr>
                  <a:t>đóng</a:t>
                </a:r>
                <a:r>
                  <a:rPr lang="en-US" sz="2200" dirty="0">
                    <a:solidFill>
                      <a:schemeClr val="tx1"/>
                    </a:solidFill>
                  </a:rPr>
                  <a:t> </a:t>
                </a:r>
                <a:r>
                  <a:rPr lang="en-US" sz="2200" dirty="0" err="1">
                    <a:solidFill>
                      <a:schemeClr val="tx1"/>
                    </a:solidFill>
                  </a:rPr>
                  <a:t>vai</a:t>
                </a:r>
                <a:r>
                  <a:rPr lang="en-US" sz="2200" dirty="0">
                    <a:solidFill>
                      <a:schemeClr val="tx1"/>
                    </a:solidFill>
                  </a:rPr>
                  <a:t> </a:t>
                </a:r>
                <a:r>
                  <a:rPr lang="en-US" sz="2200" dirty="0" err="1">
                    <a:solidFill>
                      <a:schemeClr val="tx1"/>
                    </a:solidFill>
                  </a:rPr>
                  <a:t>trò</a:t>
                </a:r>
                <a:r>
                  <a:rPr lang="en-US" sz="2200" dirty="0">
                    <a:solidFill>
                      <a:schemeClr val="tx1"/>
                    </a:solidFill>
                  </a:rPr>
                  <a:t> </a:t>
                </a:r>
                <a:r>
                  <a:rPr lang="en-US" sz="2200" dirty="0" err="1">
                    <a:solidFill>
                      <a:schemeClr val="tx1"/>
                    </a:solidFill>
                  </a:rPr>
                  <a:t>như</a:t>
                </a:r>
                <a:r>
                  <a:rPr lang="en-US" sz="2200" dirty="0">
                    <a:solidFill>
                      <a:schemeClr val="tx1"/>
                    </a:solidFill>
                  </a:rPr>
                  <a:t> </a:t>
                </a:r>
                <a14:m>
                  <m:oMath xmlns:m="http://schemas.openxmlformats.org/officeDocument/2006/math">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ea typeface="Cambria Math" panose="02040503050406030204" pitchFamily="18" charset="0"/>
                          </a:rPr>
                          <m:t>𝜃</m:t>
                        </m:r>
                      </m:e>
                    </m:acc>
                  </m:oMath>
                </a14:m>
                <a:r>
                  <a:rPr lang="en-US" sz="2200" dirty="0">
                    <a:solidFill>
                      <a:schemeClr val="tx1"/>
                    </a:solidFill>
                  </a:rPr>
                  <a:t> và </a:t>
                </a:r>
                <a14:m>
                  <m:oMath xmlns:m="http://schemas.openxmlformats.org/officeDocument/2006/math">
                    <m:r>
                      <a:rPr lang="en-US" sz="2200" i="1">
                        <a:solidFill>
                          <a:schemeClr val="tx1"/>
                        </a:solidFill>
                        <a:latin typeface="Cambria Math" panose="02040503050406030204" pitchFamily="18" charset="0"/>
                        <a:ea typeface="Cambria Math" panose="02040503050406030204" pitchFamily="18" charset="0"/>
                      </a:rPr>
                      <m:t>𝑓</m:t>
                    </m:r>
                    <m:d>
                      <m:dPr>
                        <m:ctrlPr>
                          <a:rPr lang="en-US" sz="2200" i="1">
                            <a:solidFill>
                              <a:schemeClr val="tx1"/>
                            </a:solidFill>
                            <a:latin typeface="Cambria Math" panose="02040503050406030204" pitchFamily="18" charset="0"/>
                            <a:ea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𝒙</m:t>
                            </m:r>
                          </m:e>
                          <m:sub>
                            <m:r>
                              <a:rPr lang="en-US" sz="2200" i="1">
                                <a:solidFill>
                                  <a:schemeClr val="tx1"/>
                                </a:solidFill>
                                <a:latin typeface="Cambria Math" panose="02040503050406030204" pitchFamily="18" charset="0"/>
                              </a:rPr>
                              <m:t>0</m:t>
                            </m:r>
                          </m:sub>
                        </m:sSub>
                      </m:e>
                    </m:d>
                  </m:oMath>
                </a14:m>
                <a:r>
                  <a:rPr lang="en-US" sz="2200" dirty="0">
                    <a:solidFill>
                      <a:schemeClr val="tx1"/>
                    </a:solidFill>
                  </a:rPr>
                  <a:t> </a:t>
                </a:r>
                <a:r>
                  <a:rPr lang="en-US" sz="2200" dirty="0" err="1">
                    <a:solidFill>
                      <a:schemeClr val="tx1"/>
                    </a:solidFill>
                  </a:rPr>
                  <a:t>đóng</a:t>
                </a:r>
                <a:r>
                  <a:rPr lang="en-US" sz="2200" dirty="0">
                    <a:solidFill>
                      <a:schemeClr val="tx1"/>
                    </a:solidFill>
                  </a:rPr>
                  <a:t> </a:t>
                </a:r>
                <a:r>
                  <a:rPr lang="en-US" sz="2200" dirty="0" err="1">
                    <a:solidFill>
                      <a:schemeClr val="tx1"/>
                    </a:solidFill>
                  </a:rPr>
                  <a:t>vai</a:t>
                </a:r>
                <a:r>
                  <a:rPr lang="en-US" sz="2200" dirty="0">
                    <a:solidFill>
                      <a:schemeClr val="tx1"/>
                    </a:solidFill>
                  </a:rPr>
                  <a:t> </a:t>
                </a:r>
                <a:r>
                  <a:rPr lang="en-US" sz="2200" dirty="0" err="1">
                    <a:solidFill>
                      <a:schemeClr val="tx1"/>
                    </a:solidFill>
                  </a:rPr>
                  <a:t>trò</a:t>
                </a:r>
                <a:r>
                  <a:rPr lang="en-US" sz="2200" dirty="0">
                    <a:solidFill>
                      <a:schemeClr val="tx1"/>
                    </a:solidFill>
                  </a:rPr>
                  <a:t> </a:t>
                </a:r>
                <a:r>
                  <a:rPr lang="en-US" sz="2200" dirty="0" err="1">
                    <a:solidFill>
                      <a:schemeClr val="tx1"/>
                    </a:solidFill>
                  </a:rPr>
                  <a:t>như</a:t>
                </a:r>
                <a:r>
                  <a:rPr lang="en-US" sz="2200" dirty="0">
                    <a:solidFill>
                      <a:schemeClr val="tx1"/>
                    </a:solidFill>
                  </a:rPr>
                  <a:t> </a:t>
                </a:r>
                <a14:m>
                  <m:oMath xmlns:m="http://schemas.openxmlformats.org/officeDocument/2006/math">
                    <m:r>
                      <a:rPr lang="en-US" sz="2200" i="1">
                        <a:solidFill>
                          <a:schemeClr val="tx1"/>
                        </a:solidFill>
                        <a:latin typeface="Cambria Math" panose="02040503050406030204" pitchFamily="18" charset="0"/>
                        <a:ea typeface="Cambria Math" panose="02040503050406030204" pitchFamily="18" charset="0"/>
                      </a:rPr>
                      <m:t>𝜃</m:t>
                    </m:r>
                  </m:oMath>
                </a14:m>
                <a:r>
                  <a:rPr lang="en-US" sz="2200" dirty="0">
                    <a:solidFill>
                      <a:schemeClr val="tx1"/>
                    </a:solidFill>
                  </a:rPr>
                  <a:t>.</a:t>
                </a: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257F253B-C96F-F604-D9CF-5A47CCB849E7}"/>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t="-847" r="-68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F57ECF1F-725E-14F6-FBE6-39AF5CF7FC15}"/>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996A08B7-A413-B611-F4EB-187AABD7DC7C}"/>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43</a:t>
            </a:fld>
            <a:endParaRPr/>
          </a:p>
        </p:txBody>
      </p:sp>
    </p:spTree>
    <p:extLst>
      <p:ext uri="{BB962C8B-B14F-4D97-AF65-F5344CB8AC3E}">
        <p14:creationId xmlns:p14="http://schemas.microsoft.com/office/powerpoint/2010/main" val="371510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34CDD304-09F8-402E-2D6E-2FF46207D456}"/>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4743F570-E765-0A31-C1FC-D7FB74BB0829}"/>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Phân</a:t>
            </a:r>
            <a:r>
              <a:rPr lang="en-US" dirty="0"/>
              <a:t> </a:t>
            </a:r>
            <a:r>
              <a:rPr lang="en-US" dirty="0" err="1"/>
              <a:t>tích</a:t>
            </a:r>
            <a:r>
              <a:rPr lang="en-US" dirty="0"/>
              <a:t> </a:t>
            </a:r>
            <a:r>
              <a:rPr lang="en-US" dirty="0" err="1"/>
              <a:t>độ</a:t>
            </a:r>
            <a:r>
              <a:rPr lang="en-US" dirty="0"/>
              <a:t> </a:t>
            </a:r>
            <a:r>
              <a:rPr lang="en-US" dirty="0" err="1"/>
              <a:t>chệch</a:t>
            </a:r>
            <a:r>
              <a:rPr lang="en-US" dirty="0"/>
              <a:t> – </a:t>
            </a:r>
            <a:r>
              <a:rPr lang="en-US" dirty="0" err="1"/>
              <a:t>phương</a:t>
            </a:r>
            <a:r>
              <a:rPr lang="en-US" dirty="0"/>
              <a:t> </a:t>
            </a:r>
            <a:r>
              <a:rPr lang="en-US" dirty="0" err="1"/>
              <a:t>sai</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C6395402-47E4-468C-50DD-D7DF3ED4CD7E}"/>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r>
                  <a:rPr lang="en-US" sz="2200" dirty="0">
                    <a:solidFill>
                      <a:schemeClr val="tx1"/>
                    </a:solidFill>
                  </a:rPr>
                  <a:t>Ta </a:t>
                </a:r>
                <a:r>
                  <a:rPr lang="en-US" sz="2200" dirty="0" err="1">
                    <a:solidFill>
                      <a:schemeClr val="tx1"/>
                    </a:solidFill>
                  </a:rPr>
                  <a:t>xét</a:t>
                </a:r>
                <a:r>
                  <a:rPr lang="en-US" sz="2200" dirty="0">
                    <a:solidFill>
                      <a:schemeClr val="tx1"/>
                    </a:solidFill>
                  </a:rPr>
                  <a:t> </a:t>
                </a:r>
                <a:r>
                  <a:rPr lang="en-US" sz="2200" dirty="0" err="1">
                    <a:solidFill>
                      <a:srgbClr val="0072FF"/>
                    </a:solidFill>
                  </a:rPr>
                  <a:t>giả</a:t>
                </a:r>
                <a:r>
                  <a:rPr lang="en-US" sz="2200" dirty="0">
                    <a:solidFill>
                      <a:srgbClr val="0072FF"/>
                    </a:solidFill>
                  </a:rPr>
                  <a:t> </a:t>
                </a:r>
                <a:r>
                  <a:rPr lang="en-US" sz="2200" dirty="0" err="1">
                    <a:solidFill>
                      <a:srgbClr val="0072FF"/>
                    </a:solidFill>
                  </a:rPr>
                  <a:t>thiết</a:t>
                </a:r>
                <a:r>
                  <a:rPr lang="en-US" sz="2200" dirty="0">
                    <a:solidFill>
                      <a:srgbClr val="0072FF"/>
                    </a:solidFill>
                  </a:rPr>
                  <a:t> </a:t>
                </a:r>
                <a:r>
                  <a:rPr lang="en-US" sz="2200" dirty="0" err="1">
                    <a:solidFill>
                      <a:srgbClr val="0072FF"/>
                    </a:solidFill>
                  </a:rPr>
                  <a:t>trung</a:t>
                </a:r>
                <a:r>
                  <a:rPr lang="en-US" sz="2200" dirty="0">
                    <a:solidFill>
                      <a:srgbClr val="0072FF"/>
                    </a:solidFill>
                  </a:rPr>
                  <a:t> </a:t>
                </a:r>
                <a:r>
                  <a:rPr lang="en-US" sz="2200" dirty="0" err="1">
                    <a:solidFill>
                      <a:srgbClr val="0072FF"/>
                    </a:solidFill>
                  </a:rPr>
                  <a:t>bình</a:t>
                </a:r>
                <a:r>
                  <a:rPr lang="en-US" sz="2200" dirty="0">
                    <a:solidFill>
                      <a:srgbClr val="0072FF"/>
                    </a:solidFill>
                  </a:rPr>
                  <a:t> (average hypothesis)</a:t>
                </a:r>
                <a:r>
                  <a:rPr lang="en-US" sz="2200" dirty="0">
                    <a:solidFill>
                      <a:schemeClr val="tx1"/>
                    </a:solidFill>
                  </a:rPr>
                  <a:t> </a:t>
                </a:r>
                <a14:m>
                  <m:oMath xmlns:m="http://schemas.openxmlformats.org/officeDocument/2006/math">
                    <m:acc>
                      <m:accPr>
                        <m:chr m:val="̅"/>
                        <m:ctrlPr>
                          <a:rPr lang="en-US" sz="220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h</m:t>
                        </m:r>
                      </m:e>
                    </m:acc>
                    <m:r>
                      <a:rPr lang="en-US" sz="2200" b="0" i="1" smtClean="0">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𝒙</m:t>
                        </m:r>
                      </m:e>
                      <m:sub>
                        <m:r>
                          <a:rPr lang="en-US" sz="2200" i="1">
                            <a:solidFill>
                              <a:schemeClr val="tx1"/>
                            </a:solidFill>
                            <a:latin typeface="Cambria Math" panose="02040503050406030204" pitchFamily="18" charset="0"/>
                          </a:rPr>
                          <m:t>0</m:t>
                        </m:r>
                      </m:sub>
                    </m:sSub>
                    <m:r>
                      <a:rPr lang="en-US" sz="2200" b="0" i="1" smtClean="0">
                        <a:solidFill>
                          <a:schemeClr val="tx1"/>
                        </a:solidFill>
                        <a:latin typeface="Cambria Math" panose="02040503050406030204" pitchFamily="18" charset="0"/>
                      </a:rPr>
                      <m:t>)</m:t>
                    </m:r>
                  </m:oMath>
                </a14:m>
                <a:r>
                  <a:rPr lang="en-US" sz="2200" dirty="0">
                    <a:solidFill>
                      <a:schemeClr val="tx1"/>
                    </a:solidFill>
                  </a:rPr>
                  <a:t> </a:t>
                </a:r>
                <a:r>
                  <a:rPr lang="en-US" sz="2200" dirty="0" err="1">
                    <a:solidFill>
                      <a:schemeClr val="tx1"/>
                    </a:solidFill>
                  </a:rPr>
                  <a:t>đóng</a:t>
                </a:r>
                <a:r>
                  <a:rPr lang="en-US" sz="2200" dirty="0">
                    <a:solidFill>
                      <a:schemeClr val="tx1"/>
                    </a:solidFill>
                  </a:rPr>
                  <a:t> </a:t>
                </a:r>
                <a:r>
                  <a:rPr lang="en-US" sz="2200" dirty="0" err="1">
                    <a:solidFill>
                      <a:schemeClr val="tx1"/>
                    </a:solidFill>
                  </a:rPr>
                  <a:t>vai</a:t>
                </a:r>
                <a:r>
                  <a:rPr lang="en-US" sz="2200" dirty="0">
                    <a:solidFill>
                      <a:schemeClr val="tx1"/>
                    </a:solidFill>
                  </a:rPr>
                  <a:t> </a:t>
                </a:r>
                <a:r>
                  <a:rPr lang="en-US" sz="2200" dirty="0" err="1">
                    <a:solidFill>
                      <a:schemeClr val="tx1"/>
                    </a:solidFill>
                  </a:rPr>
                  <a:t>trò</a:t>
                </a:r>
                <a:r>
                  <a:rPr lang="en-US" sz="2200" dirty="0">
                    <a:solidFill>
                      <a:schemeClr val="tx1"/>
                    </a:solidFill>
                  </a:rPr>
                  <a:t> </a:t>
                </a:r>
                <a:r>
                  <a:rPr lang="en-US" sz="2200" dirty="0" err="1">
                    <a:solidFill>
                      <a:schemeClr val="tx1"/>
                    </a:solidFill>
                  </a:rPr>
                  <a:t>như</a:t>
                </a:r>
                <a:r>
                  <a:rPr lang="en-US" sz="2200" dirty="0">
                    <a:solidFill>
                      <a:schemeClr val="tx1"/>
                    </a:solidFill>
                  </a:rPr>
                  <a:t> </a:t>
                </a:r>
                <a14:m>
                  <m:oMath xmlns:m="http://schemas.openxmlformats.org/officeDocument/2006/math">
                    <m:sSub>
                      <m:sSubPr>
                        <m:ctrlPr>
                          <a:rPr lang="en-US" sz="2200" i="1" smtClean="0">
                            <a:solidFill>
                              <a:schemeClr val="tx1"/>
                            </a:solidFill>
                            <a:latin typeface="Cambria Math" panose="02040503050406030204" pitchFamily="18" charset="0"/>
                            <a:ea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𝜇</m:t>
                        </m:r>
                      </m:e>
                      <m:sub>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ea typeface="Cambria Math" panose="02040503050406030204" pitchFamily="18" charset="0"/>
                              </a:rPr>
                              <m:t>𝜃</m:t>
                            </m:r>
                          </m:e>
                        </m:acc>
                      </m:sub>
                    </m:sSub>
                    <m:r>
                      <a:rPr lang="en-US" sz="2200" i="1">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𝔼</m:t>
                    </m:r>
                    <m:d>
                      <m:dPr>
                        <m:begChr m:val="["/>
                        <m:endChr m:val="]"/>
                        <m:ctrlPr>
                          <a:rPr lang="en-US" sz="2200" i="1">
                            <a:solidFill>
                              <a:schemeClr val="tx1"/>
                            </a:solidFill>
                            <a:latin typeface="Cambria Math" panose="02040503050406030204" pitchFamily="18" charset="0"/>
                            <a:ea typeface="Cambria Math" panose="02040503050406030204" pitchFamily="18" charset="0"/>
                          </a:rPr>
                        </m:ctrlPr>
                      </m:dPr>
                      <m:e>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ea typeface="Cambria Math" panose="02040503050406030204" pitchFamily="18" charset="0"/>
                              </a:rPr>
                              <m:t>𝜃</m:t>
                            </m:r>
                          </m:e>
                        </m:acc>
                      </m:e>
                    </m:d>
                  </m:oMath>
                </a14:m>
                <a:r>
                  <a:rPr lang="en-US" sz="2200" dirty="0">
                    <a:solidFill>
                      <a:schemeClr val="tx1"/>
                    </a:solidFill>
                  </a:rPr>
                  <a:t>:</a:t>
                </a:r>
              </a:p>
              <a:p>
                <a:pPr marL="177800" indent="0">
                  <a:lnSpc>
                    <a:spcPct val="150000"/>
                  </a:lnSpc>
                  <a:spcBef>
                    <a:spcPts val="0"/>
                  </a:spcBef>
                  <a:buNone/>
                </a:pPr>
                <a14:m>
                  <m:oMathPara xmlns:m="http://schemas.openxmlformats.org/officeDocument/2006/math">
                    <m:oMathParaPr>
                      <m:jc m:val="centerGroup"/>
                    </m:oMathParaPr>
                    <m:oMath xmlns:m="http://schemas.openxmlformats.org/officeDocument/2006/math">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rPr>
                            <m:t>h</m:t>
                          </m:r>
                        </m:e>
                      </m:acc>
                      <m:d>
                        <m:dPr>
                          <m:ctrlPr>
                            <a:rPr lang="en-US" sz="2200" i="1">
                              <a:solidFill>
                                <a:schemeClr val="tx1"/>
                              </a:solidFill>
                              <a:latin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𝒙</m:t>
                              </m:r>
                            </m:e>
                            <m:sub>
                              <m:r>
                                <a:rPr lang="en-US" sz="2200" i="1">
                                  <a:solidFill>
                                    <a:schemeClr val="tx1"/>
                                  </a:solidFill>
                                  <a:latin typeface="Cambria Math" panose="02040503050406030204" pitchFamily="18" charset="0"/>
                                </a:rPr>
                                <m:t>0</m:t>
                              </m:r>
                            </m:sub>
                          </m:sSub>
                        </m:e>
                      </m:d>
                      <m:r>
                        <a:rPr lang="en-US" sz="2200" b="0" i="1" smtClean="0">
                          <a:solidFill>
                            <a:schemeClr val="tx1"/>
                          </a:solidFill>
                          <a:latin typeface="Cambria Math" panose="02040503050406030204" pitchFamily="18" charset="0"/>
                        </a:rPr>
                        <m:t>=</m:t>
                      </m:r>
                      <m:sSub>
                        <m:sSubPr>
                          <m:ctrlPr>
                            <a:rPr lang="en-US" sz="2200" b="0" i="1" smtClean="0">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𝔼</m:t>
                          </m:r>
                        </m:e>
                        <m:sub>
                          <m:r>
                            <a:rPr lang="en-US" sz="2200" b="0" i="1" smtClean="0">
                              <a:solidFill>
                                <a:schemeClr val="tx1"/>
                              </a:solidFill>
                              <a:latin typeface="Cambria Math" panose="02040503050406030204" pitchFamily="18" charset="0"/>
                            </a:rPr>
                            <m:t>𝐷</m:t>
                          </m:r>
                        </m:sub>
                      </m:sSub>
                      <m:d>
                        <m:dPr>
                          <m:begChr m:val="["/>
                          <m:endChr m:val="]"/>
                          <m:ctrlPr>
                            <a:rPr lang="en-US" sz="2200" b="0" i="1" smtClean="0">
                              <a:solidFill>
                                <a:schemeClr val="tx1"/>
                              </a:solidFill>
                              <a:latin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r>
                                <a:rPr lang="en-US" sz="2200" i="1">
                                  <a:solidFill>
                                    <a:schemeClr val="tx1"/>
                                  </a:solidFill>
                                  <a:latin typeface="Cambria Math" panose="02040503050406030204" pitchFamily="18" charset="0"/>
                                  <a:ea typeface="Cambria Math" panose="02040503050406030204" pitchFamily="18" charset="0"/>
                                </a:rPr>
                                <m:t>h</m:t>
                              </m:r>
                            </m:e>
                            <m:sup>
                              <m:r>
                                <a:rPr lang="en-US" sz="2200" i="1">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𝐷</m:t>
                              </m:r>
                              <m:r>
                                <a:rPr lang="en-US" sz="2200" i="1">
                                  <a:solidFill>
                                    <a:schemeClr val="tx1"/>
                                  </a:solidFill>
                                  <a:latin typeface="Cambria Math" panose="02040503050406030204" pitchFamily="18" charset="0"/>
                                  <a:ea typeface="Cambria Math" panose="02040503050406030204" pitchFamily="18" charset="0"/>
                                </a:rPr>
                                <m:t>)</m:t>
                              </m:r>
                            </m:sup>
                          </m:sSup>
                          <m:d>
                            <m:dPr>
                              <m:ctrlPr>
                                <a:rPr lang="en-US" sz="2200" i="1">
                                  <a:solidFill>
                                    <a:schemeClr val="tx1"/>
                                  </a:solidFill>
                                  <a:latin typeface="Cambria Math" panose="02040503050406030204" pitchFamily="18" charset="0"/>
                                  <a:ea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𝒙</m:t>
                                  </m:r>
                                </m:e>
                                <m:sub>
                                  <m:r>
                                    <a:rPr lang="en-US" sz="2200" i="1">
                                      <a:solidFill>
                                        <a:schemeClr val="tx1"/>
                                      </a:solidFill>
                                      <a:latin typeface="Cambria Math" panose="02040503050406030204" pitchFamily="18" charset="0"/>
                                    </a:rPr>
                                    <m:t>0</m:t>
                                  </m:r>
                                </m:sub>
                              </m:sSub>
                            </m:e>
                          </m:d>
                        </m:e>
                      </m:d>
                    </m:oMath>
                  </m:oMathPara>
                </a14:m>
                <a:endParaRPr lang="en-US" sz="2200" dirty="0">
                  <a:solidFill>
                    <a:schemeClr val="tx1"/>
                  </a:solidFill>
                </a:endParaRPr>
              </a:p>
              <a:p>
                <a:pPr marL="520700" indent="-342900">
                  <a:lnSpc>
                    <a:spcPct val="150000"/>
                  </a:lnSpc>
                  <a:spcBef>
                    <a:spcPts val="0"/>
                  </a:spcBef>
                </a:pPr>
                <a:r>
                  <a:rPr lang="en-US" sz="2200" dirty="0">
                    <a:solidFill>
                      <a:schemeClr val="tx1"/>
                    </a:solidFill>
                  </a:rPr>
                  <a:t>Sai </a:t>
                </a:r>
                <a:r>
                  <a:rPr lang="en-US" sz="2200" dirty="0" err="1">
                    <a:solidFill>
                      <a:schemeClr val="tx1"/>
                    </a:solidFill>
                  </a:rPr>
                  <a:t>số</a:t>
                </a:r>
                <a:r>
                  <a:rPr lang="en-US" sz="2200" dirty="0">
                    <a:solidFill>
                      <a:schemeClr val="tx1"/>
                    </a:solidFill>
                  </a:rPr>
                  <a:t> </a:t>
                </a:r>
                <a:r>
                  <a:rPr lang="en-US" sz="2200" dirty="0" err="1">
                    <a:solidFill>
                      <a:schemeClr val="tx1"/>
                    </a:solidFill>
                  </a:rPr>
                  <a:t>cho</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chemeClr val="tx1"/>
                    </a:solidFill>
                  </a:rPr>
                  <a:t>điểm</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tổng</a:t>
                </a:r>
                <a:r>
                  <a:rPr lang="en-US" sz="2200" dirty="0">
                    <a:solidFill>
                      <a:schemeClr val="tx1"/>
                    </a:solidFill>
                  </a:rPr>
                  <a:t> </a:t>
                </a:r>
                <a:r>
                  <a:rPr lang="en-US" sz="2200" dirty="0" err="1">
                    <a:solidFill>
                      <a:schemeClr val="tx1"/>
                    </a:solidFill>
                  </a:rPr>
                  <a:t>quát</a:t>
                </a:r>
                <a:r>
                  <a:rPr lang="en-US" sz="2200" dirty="0">
                    <a:solidFill>
                      <a:schemeClr val="tx1"/>
                    </a:solidFill>
                  </a:rPr>
                  <a:t> (out-of-sample) </a:t>
                </a: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𝒙</m:t>
                        </m:r>
                      </m:e>
                      <m:sub>
                        <m:r>
                          <a:rPr lang="en-US" sz="2200" i="1">
                            <a:solidFill>
                              <a:schemeClr val="tx1"/>
                            </a:solidFill>
                            <a:latin typeface="Cambria Math" panose="02040503050406030204" pitchFamily="18" charset="0"/>
                          </a:rPr>
                          <m:t>0</m:t>
                        </m:r>
                      </m:sub>
                    </m:sSub>
                  </m:oMath>
                </a14:m>
                <a:r>
                  <a:rPr lang="en-US" sz="2200" dirty="0">
                    <a:solidFill>
                      <a:schemeClr val="tx1"/>
                    </a:solidFill>
                  </a:rPr>
                  <a:t> </a:t>
                </a:r>
                <a:r>
                  <a:rPr lang="en-US" sz="2200" dirty="0" err="1">
                    <a:solidFill>
                      <a:schemeClr val="tx1"/>
                    </a:solidFill>
                  </a:rPr>
                  <a:t>là</a:t>
                </a:r>
                <a:r>
                  <a:rPr lang="en-US" sz="2200" dirty="0">
                    <a:solidFill>
                      <a:schemeClr val="tx1"/>
                    </a:solidFill>
                  </a:rPr>
                  <a:t>:</a:t>
                </a:r>
              </a:p>
              <a:p>
                <a:pPr marL="177800" indent="0">
                  <a:lnSpc>
                    <a:spcPct val="150000"/>
                  </a:lnSpc>
                  <a:spcBef>
                    <a:spcPts val="0"/>
                  </a:spcBef>
                  <a:buNone/>
                </a:pPr>
                <a14:m>
                  <m:oMathPara xmlns:m="http://schemas.openxmlformats.org/officeDocument/2006/math">
                    <m:oMathParaPr>
                      <m:jc m:val="centerGroup"/>
                    </m:oMathParaPr>
                    <m:oMath xmlns:m="http://schemas.openxmlformats.org/officeDocument/2006/math">
                      <m:sSup>
                        <m:sSupPr>
                          <m:ctrlPr>
                            <a:rPr lang="en-US" sz="2200" i="1">
                              <a:solidFill>
                                <a:schemeClr val="tx1"/>
                              </a:solidFill>
                              <a:latin typeface="Cambria Math" panose="02040503050406030204" pitchFamily="18" charset="0"/>
                              <a:ea typeface="Cambria Math" panose="02040503050406030204" pitchFamily="18" charset="0"/>
                            </a:rPr>
                          </m:ctrlPr>
                        </m:sSupPr>
                        <m:e>
                          <m:r>
                            <a:rPr lang="en-US" sz="2200" i="1">
                              <a:solidFill>
                                <a:schemeClr val="tx1"/>
                              </a:solidFill>
                              <a:latin typeface="Cambria Math" panose="02040503050406030204" pitchFamily="18" charset="0"/>
                              <a:ea typeface="Cambria Math" panose="02040503050406030204" pitchFamily="18" charset="0"/>
                            </a:rPr>
                            <m:t>h</m:t>
                          </m:r>
                        </m:e>
                        <m:sup>
                          <m:r>
                            <a:rPr lang="en-US" sz="2200" i="1">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𝐷</m:t>
                          </m:r>
                          <m:r>
                            <a:rPr lang="en-US" sz="2200" i="1">
                              <a:solidFill>
                                <a:schemeClr val="tx1"/>
                              </a:solidFill>
                              <a:latin typeface="Cambria Math" panose="02040503050406030204" pitchFamily="18" charset="0"/>
                              <a:ea typeface="Cambria Math" panose="02040503050406030204" pitchFamily="18" charset="0"/>
                            </a:rPr>
                            <m:t>)</m:t>
                          </m:r>
                        </m:sup>
                      </m:sSup>
                      <m:d>
                        <m:dPr>
                          <m:ctrlPr>
                            <a:rPr lang="en-US" sz="2200" i="1">
                              <a:solidFill>
                                <a:schemeClr val="tx1"/>
                              </a:solidFill>
                              <a:latin typeface="Cambria Math" panose="02040503050406030204" pitchFamily="18" charset="0"/>
                              <a:ea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𝒙</m:t>
                              </m:r>
                            </m:e>
                            <m:sub>
                              <m:r>
                                <a:rPr lang="en-US" sz="2200" i="1">
                                  <a:solidFill>
                                    <a:schemeClr val="tx1"/>
                                  </a:solidFill>
                                  <a:latin typeface="Cambria Math" panose="02040503050406030204" pitchFamily="18" charset="0"/>
                                </a:rPr>
                                <m:t>0</m:t>
                              </m:r>
                            </m:sub>
                          </m:sSub>
                        </m:e>
                      </m:d>
                      <m:r>
                        <a:rPr lang="en-US" sz="2200" b="0" i="1" smtClean="0">
                          <a:solidFill>
                            <a:schemeClr val="tx1"/>
                          </a:solidFill>
                          <a:latin typeface="Cambria Math" panose="02040503050406030204" pitchFamily="18" charset="0"/>
                        </a:rPr>
                        <m:t>−</m:t>
                      </m:r>
                      <m:r>
                        <a:rPr lang="en-US" sz="2200" b="0" i="1" smtClean="0">
                          <a:solidFill>
                            <a:srgbClr val="FF0000"/>
                          </a:solidFill>
                          <a:latin typeface="Cambria Math" panose="02040503050406030204" pitchFamily="18" charset="0"/>
                        </a:rPr>
                        <m:t>𝑓</m:t>
                      </m:r>
                      <m:d>
                        <m:dPr>
                          <m:ctrlPr>
                            <a:rPr lang="en-US" sz="2200" b="0" i="1" smtClean="0">
                              <a:solidFill>
                                <a:srgbClr val="FF0000"/>
                              </a:solidFill>
                              <a:latin typeface="Cambria Math" panose="02040503050406030204" pitchFamily="18" charset="0"/>
                            </a:rPr>
                          </m:ctrlPr>
                        </m:dPr>
                        <m:e>
                          <m:sSub>
                            <m:sSubPr>
                              <m:ctrlPr>
                                <a:rPr lang="en-US" sz="2200" i="1">
                                  <a:solidFill>
                                    <a:srgbClr val="FF0000"/>
                                  </a:solidFill>
                                  <a:latin typeface="Cambria Math" panose="02040503050406030204" pitchFamily="18" charset="0"/>
                                </a:rPr>
                              </m:ctrlPr>
                            </m:sSubPr>
                            <m:e>
                              <m:r>
                                <a:rPr lang="en-US" sz="2200" b="1" i="1">
                                  <a:solidFill>
                                    <a:srgbClr val="FF0000"/>
                                  </a:solidFill>
                                  <a:latin typeface="Cambria Math" panose="02040503050406030204" pitchFamily="18" charset="0"/>
                                </a:rPr>
                                <m:t>𝒙</m:t>
                              </m:r>
                            </m:e>
                            <m:sub>
                              <m:r>
                                <a:rPr lang="en-US" sz="2200" i="1">
                                  <a:solidFill>
                                    <a:srgbClr val="FF0000"/>
                                  </a:solidFill>
                                  <a:latin typeface="Cambria Math" panose="02040503050406030204" pitchFamily="18" charset="0"/>
                                </a:rPr>
                                <m:t>0</m:t>
                              </m:r>
                            </m:sub>
                          </m:sSub>
                        </m:e>
                      </m:d>
                      <m:r>
                        <a:rPr lang="en-US" sz="2200" b="0" i="1" smtClean="0">
                          <a:solidFill>
                            <a:schemeClr val="tx1"/>
                          </a:solidFill>
                          <a:latin typeface="Cambria Math" panose="02040503050406030204" pitchFamily="18" charset="0"/>
                        </a:rPr>
                        <m:t>=</m:t>
                      </m:r>
                      <m:sSup>
                        <m:sSupPr>
                          <m:ctrlPr>
                            <a:rPr lang="en-US" sz="2200" i="1">
                              <a:solidFill>
                                <a:schemeClr val="tx1"/>
                              </a:solidFill>
                              <a:latin typeface="Cambria Math" panose="02040503050406030204" pitchFamily="18" charset="0"/>
                              <a:ea typeface="Cambria Math" panose="02040503050406030204" pitchFamily="18" charset="0"/>
                            </a:rPr>
                          </m:ctrlPr>
                        </m:sSupPr>
                        <m:e>
                          <m:r>
                            <a:rPr lang="en-US" sz="2200" i="1">
                              <a:solidFill>
                                <a:schemeClr val="tx1"/>
                              </a:solidFill>
                              <a:latin typeface="Cambria Math" panose="02040503050406030204" pitchFamily="18" charset="0"/>
                              <a:ea typeface="Cambria Math" panose="02040503050406030204" pitchFamily="18" charset="0"/>
                            </a:rPr>
                            <m:t>h</m:t>
                          </m:r>
                        </m:e>
                        <m:sup>
                          <m:d>
                            <m:dPr>
                              <m:ctrlPr>
                                <a:rPr lang="en-US" sz="2200" i="1">
                                  <a:solidFill>
                                    <a:schemeClr val="tx1"/>
                                  </a:solidFill>
                                  <a:latin typeface="Cambria Math" panose="02040503050406030204" pitchFamily="18" charset="0"/>
                                  <a:ea typeface="Cambria Math" panose="02040503050406030204" pitchFamily="18" charset="0"/>
                                </a:rPr>
                              </m:ctrlPr>
                            </m:dPr>
                            <m:e>
                              <m:r>
                                <a:rPr lang="en-US" sz="2200" i="1">
                                  <a:solidFill>
                                    <a:schemeClr val="tx1"/>
                                  </a:solidFill>
                                  <a:latin typeface="Cambria Math" panose="02040503050406030204" pitchFamily="18" charset="0"/>
                                  <a:ea typeface="Cambria Math" panose="02040503050406030204" pitchFamily="18" charset="0"/>
                                </a:rPr>
                                <m:t>𝐷</m:t>
                              </m:r>
                            </m:e>
                          </m:d>
                        </m:sup>
                      </m:sSup>
                      <m:d>
                        <m:dPr>
                          <m:ctrlPr>
                            <a:rPr lang="en-US" sz="2200" i="1">
                              <a:solidFill>
                                <a:schemeClr val="tx1"/>
                              </a:solidFill>
                              <a:latin typeface="Cambria Math" panose="02040503050406030204" pitchFamily="18" charset="0"/>
                              <a:ea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𝒙</m:t>
                              </m:r>
                            </m:e>
                            <m:sub>
                              <m:r>
                                <a:rPr lang="en-US" sz="2200" i="1">
                                  <a:solidFill>
                                    <a:schemeClr val="tx1"/>
                                  </a:solidFill>
                                  <a:latin typeface="Cambria Math" panose="02040503050406030204" pitchFamily="18" charset="0"/>
                                </a:rPr>
                                <m:t>0</m:t>
                              </m:r>
                            </m:sub>
                          </m:sSub>
                        </m:e>
                      </m:d>
                      <m:r>
                        <a:rPr lang="en-US" sz="2200" i="1" smtClean="0">
                          <a:solidFill>
                            <a:srgbClr val="0072FF"/>
                          </a:solidFill>
                          <a:latin typeface="Cambria Math" panose="02040503050406030204" pitchFamily="18" charset="0"/>
                        </a:rPr>
                        <m:t>−</m:t>
                      </m:r>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rPr>
                            <m:t>h</m:t>
                          </m:r>
                        </m:e>
                      </m:acc>
                      <m:d>
                        <m:dPr>
                          <m:ctrlPr>
                            <a:rPr lang="en-US" sz="2200" i="1">
                              <a:solidFill>
                                <a:srgbClr val="0072FF"/>
                              </a:solidFill>
                              <a:latin typeface="Cambria Math" panose="02040503050406030204" pitchFamily="18" charset="0"/>
                            </a:rPr>
                          </m:ctrlPr>
                        </m:dPr>
                        <m:e>
                          <m:sSub>
                            <m:sSubPr>
                              <m:ctrlPr>
                                <a:rPr lang="en-US" sz="2200" i="1">
                                  <a:solidFill>
                                    <a:srgbClr val="0072FF"/>
                                  </a:solidFill>
                                  <a:latin typeface="Cambria Math" panose="02040503050406030204" pitchFamily="18" charset="0"/>
                                </a:rPr>
                              </m:ctrlPr>
                            </m:sSubPr>
                            <m:e>
                              <m:r>
                                <a:rPr lang="en-US" sz="2200" b="1" i="1">
                                  <a:solidFill>
                                    <a:srgbClr val="0072FF"/>
                                  </a:solidFill>
                                  <a:latin typeface="Cambria Math" panose="02040503050406030204" pitchFamily="18" charset="0"/>
                                </a:rPr>
                                <m:t>𝒙</m:t>
                              </m:r>
                            </m:e>
                            <m:sub>
                              <m:r>
                                <a:rPr lang="en-US" sz="2200" i="1">
                                  <a:solidFill>
                                    <a:srgbClr val="0072FF"/>
                                  </a:solidFill>
                                  <a:latin typeface="Cambria Math" panose="02040503050406030204" pitchFamily="18" charset="0"/>
                                </a:rPr>
                                <m:t>0</m:t>
                              </m:r>
                            </m:sub>
                          </m:sSub>
                        </m:e>
                      </m:d>
                      <m:r>
                        <a:rPr lang="en-US" sz="2200" b="0" i="1" smtClean="0">
                          <a:solidFill>
                            <a:srgbClr val="0072FF"/>
                          </a:solidFill>
                          <a:latin typeface="Cambria Math" panose="02040503050406030204" pitchFamily="18" charset="0"/>
                        </a:rPr>
                        <m:t>+</m:t>
                      </m:r>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rPr>
                            <m:t>h</m:t>
                          </m:r>
                        </m:e>
                      </m:acc>
                      <m:d>
                        <m:dPr>
                          <m:ctrlPr>
                            <a:rPr lang="en-US" sz="2200" i="1">
                              <a:solidFill>
                                <a:srgbClr val="0072FF"/>
                              </a:solidFill>
                              <a:latin typeface="Cambria Math" panose="02040503050406030204" pitchFamily="18" charset="0"/>
                            </a:rPr>
                          </m:ctrlPr>
                        </m:dPr>
                        <m:e>
                          <m:sSub>
                            <m:sSubPr>
                              <m:ctrlPr>
                                <a:rPr lang="en-US" sz="2200" i="1">
                                  <a:solidFill>
                                    <a:srgbClr val="0072FF"/>
                                  </a:solidFill>
                                  <a:latin typeface="Cambria Math" panose="02040503050406030204" pitchFamily="18" charset="0"/>
                                </a:rPr>
                              </m:ctrlPr>
                            </m:sSubPr>
                            <m:e>
                              <m:r>
                                <a:rPr lang="en-US" sz="2200" b="1" i="1">
                                  <a:solidFill>
                                    <a:srgbClr val="0072FF"/>
                                  </a:solidFill>
                                  <a:latin typeface="Cambria Math" panose="02040503050406030204" pitchFamily="18" charset="0"/>
                                </a:rPr>
                                <m:t>𝒙</m:t>
                              </m:r>
                            </m:e>
                            <m:sub>
                              <m:r>
                                <a:rPr lang="en-US" sz="2200" i="1">
                                  <a:solidFill>
                                    <a:srgbClr val="0072FF"/>
                                  </a:solidFill>
                                  <a:latin typeface="Cambria Math" panose="02040503050406030204" pitchFamily="18" charset="0"/>
                                </a:rPr>
                                <m:t>0</m:t>
                              </m:r>
                            </m:sub>
                          </m:sSub>
                        </m:e>
                      </m:d>
                      <m:r>
                        <a:rPr lang="en-US" sz="2200" b="0" i="1" smtClean="0">
                          <a:solidFill>
                            <a:schemeClr val="tx1"/>
                          </a:solidFill>
                          <a:latin typeface="Cambria Math" panose="02040503050406030204" pitchFamily="18" charset="0"/>
                        </a:rPr>
                        <m:t>−</m:t>
                      </m:r>
                      <m:r>
                        <a:rPr lang="en-US" sz="2200" i="1" smtClean="0">
                          <a:solidFill>
                            <a:srgbClr val="FF0000"/>
                          </a:solidFill>
                          <a:latin typeface="Cambria Math" panose="02040503050406030204" pitchFamily="18" charset="0"/>
                        </a:rPr>
                        <m:t>𝑓</m:t>
                      </m:r>
                      <m:d>
                        <m:dPr>
                          <m:ctrlPr>
                            <a:rPr lang="en-US" sz="2200" i="1">
                              <a:solidFill>
                                <a:srgbClr val="FF0000"/>
                              </a:solidFill>
                              <a:latin typeface="Cambria Math" panose="02040503050406030204" pitchFamily="18" charset="0"/>
                            </a:rPr>
                          </m:ctrlPr>
                        </m:dPr>
                        <m:e>
                          <m:sSub>
                            <m:sSubPr>
                              <m:ctrlPr>
                                <a:rPr lang="en-US" sz="2200" i="1">
                                  <a:solidFill>
                                    <a:srgbClr val="FF0000"/>
                                  </a:solidFill>
                                  <a:latin typeface="Cambria Math" panose="02040503050406030204" pitchFamily="18" charset="0"/>
                                </a:rPr>
                              </m:ctrlPr>
                            </m:sSubPr>
                            <m:e>
                              <m:r>
                                <a:rPr lang="en-US" sz="2200" b="1" i="1">
                                  <a:solidFill>
                                    <a:srgbClr val="FF0000"/>
                                  </a:solidFill>
                                  <a:latin typeface="Cambria Math" panose="02040503050406030204" pitchFamily="18" charset="0"/>
                                </a:rPr>
                                <m:t>𝒙</m:t>
                              </m:r>
                            </m:e>
                            <m:sub>
                              <m:r>
                                <a:rPr lang="en-US" sz="2200" i="1">
                                  <a:solidFill>
                                    <a:srgbClr val="FF0000"/>
                                  </a:solidFill>
                                  <a:latin typeface="Cambria Math" panose="02040503050406030204" pitchFamily="18" charset="0"/>
                                </a:rPr>
                                <m:t>0</m:t>
                              </m:r>
                            </m:sub>
                          </m:sSub>
                        </m:e>
                      </m:d>
                    </m:oMath>
                  </m:oMathPara>
                </a14:m>
                <a:endParaRPr lang="en-US" sz="2200" dirty="0">
                  <a:solidFill>
                    <a:schemeClr val="tx1"/>
                  </a:solidFill>
                </a:endParaRPr>
              </a:p>
              <a:p>
                <a:pPr marL="177800" indent="0">
                  <a:lnSpc>
                    <a:spcPct val="150000"/>
                  </a:lnSpc>
                  <a:spcBef>
                    <a:spcPts val="0"/>
                  </a:spcBef>
                  <a:buNone/>
                </a:pPr>
                <a14:m>
                  <m:oMathPara xmlns:m="http://schemas.openxmlformats.org/officeDocument/2006/math">
                    <m:oMathParaPr>
                      <m:jc m:val="centerGroup"/>
                    </m:oMathParaPr>
                    <m:oMath xmlns:m="http://schemas.openxmlformats.org/officeDocument/2006/math">
                      <m:sSup>
                        <m:sSupPr>
                          <m:ctrlPr>
                            <a:rPr lang="en-US" sz="2200" i="1">
                              <a:solidFill>
                                <a:schemeClr val="tx1"/>
                              </a:solidFill>
                              <a:latin typeface="Cambria Math" panose="02040503050406030204" pitchFamily="18" charset="0"/>
                              <a:ea typeface="Cambria Math" panose="02040503050406030204" pitchFamily="18" charset="0"/>
                            </a:rPr>
                          </m:ctrlPr>
                        </m:sSupPr>
                        <m:e>
                          <m:r>
                            <a:rPr lang="en-US" sz="2200" i="1">
                              <a:solidFill>
                                <a:schemeClr val="tx1"/>
                              </a:solidFill>
                              <a:latin typeface="Cambria Math" panose="02040503050406030204" pitchFamily="18" charset="0"/>
                              <a:ea typeface="Cambria Math" panose="02040503050406030204" pitchFamily="18" charset="0"/>
                            </a:rPr>
                            <m:t>h</m:t>
                          </m:r>
                        </m:e>
                        <m:sup>
                          <m:r>
                            <a:rPr lang="en-US" sz="2200" i="1">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𝐷</m:t>
                          </m:r>
                          <m:r>
                            <a:rPr lang="en-US" sz="2200" i="1">
                              <a:solidFill>
                                <a:schemeClr val="tx1"/>
                              </a:solidFill>
                              <a:latin typeface="Cambria Math" panose="02040503050406030204" pitchFamily="18" charset="0"/>
                              <a:ea typeface="Cambria Math" panose="02040503050406030204" pitchFamily="18" charset="0"/>
                            </a:rPr>
                            <m:t>)</m:t>
                          </m:r>
                        </m:sup>
                      </m:sSup>
                      <m:r>
                        <a:rPr lang="en-US" sz="2200" i="1">
                          <a:solidFill>
                            <a:schemeClr val="tx1"/>
                          </a:solidFill>
                          <a:latin typeface="Cambria Math" panose="02040503050406030204" pitchFamily="18" charset="0"/>
                        </a:rPr>
                        <m:t>−</m:t>
                      </m:r>
                      <m:r>
                        <a:rPr lang="en-US" sz="2200" i="1" smtClean="0">
                          <a:solidFill>
                            <a:srgbClr val="FF0000"/>
                          </a:solidFill>
                          <a:latin typeface="Cambria Math" panose="02040503050406030204" pitchFamily="18" charset="0"/>
                        </a:rPr>
                        <m:t>𝑓</m:t>
                      </m:r>
                      <m:r>
                        <a:rPr lang="en-US" sz="2200" i="1">
                          <a:solidFill>
                            <a:schemeClr val="tx1"/>
                          </a:solidFill>
                          <a:latin typeface="Cambria Math" panose="02040503050406030204" pitchFamily="18" charset="0"/>
                        </a:rPr>
                        <m:t>=</m:t>
                      </m:r>
                      <m:sSup>
                        <m:sSupPr>
                          <m:ctrlPr>
                            <a:rPr lang="en-US" sz="2200" i="1">
                              <a:solidFill>
                                <a:schemeClr val="tx1"/>
                              </a:solidFill>
                              <a:latin typeface="Cambria Math" panose="02040503050406030204" pitchFamily="18" charset="0"/>
                              <a:ea typeface="Cambria Math" panose="02040503050406030204" pitchFamily="18" charset="0"/>
                            </a:rPr>
                          </m:ctrlPr>
                        </m:sSupPr>
                        <m:e>
                          <m:r>
                            <a:rPr lang="en-US" sz="2200" i="1">
                              <a:solidFill>
                                <a:schemeClr val="tx1"/>
                              </a:solidFill>
                              <a:latin typeface="Cambria Math" panose="02040503050406030204" pitchFamily="18" charset="0"/>
                              <a:ea typeface="Cambria Math" panose="02040503050406030204" pitchFamily="18" charset="0"/>
                            </a:rPr>
                            <m:t>h</m:t>
                          </m:r>
                        </m:e>
                        <m:sup>
                          <m:d>
                            <m:dPr>
                              <m:ctrlPr>
                                <a:rPr lang="en-US" sz="2200" i="1">
                                  <a:solidFill>
                                    <a:schemeClr val="tx1"/>
                                  </a:solidFill>
                                  <a:latin typeface="Cambria Math" panose="02040503050406030204" pitchFamily="18" charset="0"/>
                                  <a:ea typeface="Cambria Math" panose="02040503050406030204" pitchFamily="18" charset="0"/>
                                </a:rPr>
                              </m:ctrlPr>
                            </m:dPr>
                            <m:e>
                              <m:r>
                                <a:rPr lang="en-US" sz="2200" i="1">
                                  <a:solidFill>
                                    <a:schemeClr val="tx1"/>
                                  </a:solidFill>
                                  <a:latin typeface="Cambria Math" panose="02040503050406030204" pitchFamily="18" charset="0"/>
                                  <a:ea typeface="Cambria Math" panose="02040503050406030204" pitchFamily="18" charset="0"/>
                                </a:rPr>
                                <m:t>𝐷</m:t>
                              </m:r>
                            </m:e>
                          </m:d>
                        </m:sup>
                      </m:sSup>
                      <m:r>
                        <a:rPr lang="en-US" sz="2200" i="1" smtClean="0">
                          <a:solidFill>
                            <a:srgbClr val="0072FF"/>
                          </a:solidFill>
                          <a:latin typeface="Cambria Math" panose="02040503050406030204" pitchFamily="18" charset="0"/>
                        </a:rPr>
                        <m:t>−</m:t>
                      </m:r>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rPr>
                            <m:t>h</m:t>
                          </m:r>
                        </m:e>
                      </m:acc>
                      <m:r>
                        <a:rPr lang="en-US" sz="2200" i="1">
                          <a:solidFill>
                            <a:srgbClr val="0072FF"/>
                          </a:solidFill>
                          <a:latin typeface="Cambria Math" panose="02040503050406030204" pitchFamily="18" charset="0"/>
                        </a:rPr>
                        <m:t>+</m:t>
                      </m:r>
                      <m:acc>
                        <m:accPr>
                          <m:chr m:val="̅"/>
                          <m:ctrlPr>
                            <a:rPr lang="en-US" sz="2200" i="1" smtClean="0">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rPr>
                            <m:t>h</m:t>
                          </m:r>
                        </m:e>
                      </m:acc>
                      <m:r>
                        <a:rPr lang="en-US" sz="2200" i="1">
                          <a:solidFill>
                            <a:schemeClr val="tx1"/>
                          </a:solidFill>
                          <a:latin typeface="Cambria Math" panose="02040503050406030204" pitchFamily="18" charset="0"/>
                        </a:rPr>
                        <m:t>−</m:t>
                      </m:r>
                      <m:r>
                        <a:rPr lang="en-US" sz="2200" i="1" smtClean="0">
                          <a:solidFill>
                            <a:srgbClr val="FF0000"/>
                          </a:solidFill>
                          <a:latin typeface="Cambria Math" panose="02040503050406030204" pitchFamily="18" charset="0"/>
                        </a:rPr>
                        <m:t>𝑓</m:t>
                      </m:r>
                    </m:oMath>
                  </m:oMathPara>
                </a14:m>
                <a:endParaRPr lang="en-US" sz="2200" dirty="0">
                  <a:solidFill>
                    <a:schemeClr val="tx1"/>
                  </a:solidFill>
                </a:endParaRPr>
              </a:p>
              <a:p>
                <a:pPr marL="520700" indent="-342900">
                  <a:lnSpc>
                    <a:spcPct val="150000"/>
                  </a:lnSpc>
                  <a:spcBef>
                    <a:spcPts val="0"/>
                  </a:spcBef>
                </a:pPr>
                <a:r>
                  <a:rPr lang="en-US" sz="2200" err="1">
                    <a:solidFill>
                      <a:schemeClr val="tx1"/>
                    </a:solidFill>
                  </a:rPr>
                  <a:t>Tương</a:t>
                </a:r>
                <a:r>
                  <a:rPr lang="en-US" sz="2200">
                    <a:solidFill>
                      <a:schemeClr val="tx1"/>
                    </a:solidFill>
                  </a:rPr>
                  <a:t> tự, </a:t>
                </a:r>
                <a:r>
                  <a:rPr lang="en-US" sz="2200" dirty="0">
                    <a:solidFill>
                      <a:schemeClr val="tx1"/>
                    </a:solidFill>
                  </a:rPr>
                  <a:t>ta </a:t>
                </a:r>
                <a:r>
                  <a:rPr lang="en-US" sz="2200" dirty="0" err="1">
                    <a:solidFill>
                      <a:schemeClr val="tx1"/>
                    </a:solidFill>
                  </a:rPr>
                  <a:t>có</a:t>
                </a:r>
                <a:r>
                  <a:rPr lang="en-US" sz="2200" dirty="0">
                    <a:solidFill>
                      <a:schemeClr val="tx1"/>
                    </a:solidFill>
                  </a:rPr>
                  <a:t> </a:t>
                </a:r>
                <a:r>
                  <a:rPr lang="en-US" sz="2200" dirty="0" err="1">
                    <a:solidFill>
                      <a:schemeClr val="tx1"/>
                    </a:solidFill>
                  </a:rPr>
                  <a:t>thể</a:t>
                </a:r>
                <a:r>
                  <a:rPr lang="en-US" sz="2200" dirty="0">
                    <a:solidFill>
                      <a:schemeClr val="tx1"/>
                    </a:solidFill>
                  </a:rPr>
                  <a:t> </a:t>
                </a:r>
                <a:r>
                  <a:rPr lang="en-US" sz="2200" dirty="0" err="1">
                    <a:solidFill>
                      <a:schemeClr val="tx1"/>
                    </a:solidFill>
                  </a:rPr>
                  <a:t>phân</a:t>
                </a:r>
                <a:r>
                  <a:rPr lang="en-US" sz="2200" dirty="0">
                    <a:solidFill>
                      <a:schemeClr val="tx1"/>
                    </a:solidFill>
                  </a:rPr>
                  <a:t> </a:t>
                </a:r>
                <a:r>
                  <a:rPr lang="en-US" sz="2200" dirty="0" err="1">
                    <a:solidFill>
                      <a:schemeClr val="tx1"/>
                    </a:solidFill>
                  </a:rPr>
                  <a:t>tích</a:t>
                </a:r>
                <a:r>
                  <a:rPr lang="en-US" sz="2200" dirty="0">
                    <a:solidFill>
                      <a:schemeClr val="tx1"/>
                    </a:solidFill>
                  </a:rPr>
                  <a:t> </a:t>
                </a:r>
                <a:r>
                  <a:rPr lang="en-US" sz="2200" dirty="0" err="1">
                    <a:solidFill>
                      <a:schemeClr val="tx1"/>
                    </a:solidFill>
                  </a:rPr>
                  <a:t>giá</a:t>
                </a:r>
                <a:r>
                  <a:rPr lang="en-US" sz="2200" dirty="0">
                    <a:solidFill>
                      <a:schemeClr val="tx1"/>
                    </a:solidFill>
                  </a:rPr>
                  <a:t> </a:t>
                </a:r>
                <a:r>
                  <a:rPr lang="en-US" sz="2200" dirty="0" err="1">
                    <a:solidFill>
                      <a:schemeClr val="tx1"/>
                    </a:solidFill>
                  </a:rPr>
                  <a:t>trị</a:t>
                </a:r>
                <a:r>
                  <a:rPr lang="en-US" sz="2200" dirty="0">
                    <a:solidFill>
                      <a:schemeClr val="tx1"/>
                    </a:solidFill>
                  </a:rPr>
                  <a:t> </a:t>
                </a:r>
                <a:r>
                  <a:rPr lang="en-US" sz="2200" dirty="0" err="1">
                    <a:solidFill>
                      <a:schemeClr val="tx1"/>
                    </a:solidFill>
                  </a:rPr>
                  <a:t>kỳ</a:t>
                </a:r>
                <a:r>
                  <a:rPr lang="en-US" sz="2200" dirty="0">
                    <a:solidFill>
                      <a:schemeClr val="tx1"/>
                    </a:solidFill>
                  </a:rPr>
                  <a:t> </a:t>
                </a:r>
                <a:r>
                  <a:rPr lang="en-US" sz="2200" dirty="0" err="1">
                    <a:solidFill>
                      <a:schemeClr val="tx1"/>
                    </a:solidFill>
                  </a:rPr>
                  <a:t>vọng</a:t>
                </a:r>
                <a:r>
                  <a:rPr lang="en-US" sz="2200" dirty="0">
                    <a:solidFill>
                      <a:schemeClr val="tx1"/>
                    </a:solidFill>
                  </a:rPr>
                  <a:t> </a:t>
                </a:r>
                <a:r>
                  <a:rPr lang="en-US" sz="2200" dirty="0" err="1">
                    <a:solidFill>
                      <a:schemeClr val="tx1"/>
                    </a:solidFill>
                  </a:rPr>
                  <a:t>của</a:t>
                </a:r>
                <a:r>
                  <a:rPr lang="en-US" sz="2200" dirty="0">
                    <a:solidFill>
                      <a:schemeClr val="tx1"/>
                    </a:solidFill>
                  </a:rPr>
                  <a:t> </a:t>
                </a:r>
                <a:r>
                  <a:rPr lang="en-US" sz="2200" dirty="0" err="1">
                    <a:solidFill>
                      <a:schemeClr val="tx1"/>
                    </a:solidFill>
                  </a:rPr>
                  <a:t>bình</a:t>
                </a:r>
                <a:r>
                  <a:rPr lang="en-US" sz="2200" dirty="0">
                    <a:solidFill>
                      <a:schemeClr val="tx1"/>
                    </a:solidFill>
                  </a:rPr>
                  <a:t> </a:t>
                </a:r>
                <a:r>
                  <a:rPr lang="en-US" sz="2200" dirty="0" err="1">
                    <a:solidFill>
                      <a:schemeClr val="tx1"/>
                    </a:solidFill>
                  </a:rPr>
                  <a:t>phương</a:t>
                </a:r>
                <a:r>
                  <a:rPr lang="en-US" sz="2200" dirty="0">
                    <a:solidFill>
                      <a:schemeClr val="tx1"/>
                    </a:solidFill>
                  </a:rPr>
                  <a:t> </a:t>
                </a:r>
                <a:r>
                  <a:rPr lang="en-US" sz="2200" dirty="0" err="1">
                    <a:solidFill>
                      <a:schemeClr val="tx1"/>
                    </a:solidFill>
                  </a:rPr>
                  <a:t>sai</a:t>
                </a:r>
                <a:r>
                  <a:rPr lang="en-US" sz="2200" dirty="0">
                    <a:solidFill>
                      <a:schemeClr val="tx1"/>
                    </a:solidFill>
                  </a:rPr>
                  <a:t> </a:t>
                </a:r>
                <a:r>
                  <a:rPr lang="en-US" sz="2200" dirty="0" err="1">
                    <a:solidFill>
                      <a:schemeClr val="tx1"/>
                    </a:solidFill>
                  </a:rPr>
                  <a:t>số</a:t>
                </a:r>
                <a:r>
                  <a:rPr lang="en-US" sz="2200" dirty="0">
                    <a:solidFill>
                      <a:schemeClr val="tx1"/>
                    </a:solidFill>
                  </a:rPr>
                  <a:t> </a:t>
                </a:r>
                <a:r>
                  <a:rPr lang="en-US" sz="2200" dirty="0" err="1">
                    <a:solidFill>
                      <a:schemeClr val="tx1"/>
                    </a:solidFill>
                  </a:rPr>
                  <a:t>như</a:t>
                </a:r>
                <a:r>
                  <a:rPr lang="en-US" sz="2200" dirty="0">
                    <a:solidFill>
                      <a:schemeClr val="tx1"/>
                    </a:solidFill>
                  </a:rPr>
                  <a:t> </a:t>
                </a:r>
                <a:r>
                  <a:rPr lang="en-US" sz="2200" dirty="0" err="1">
                    <a:solidFill>
                      <a:schemeClr val="tx1"/>
                    </a:solidFill>
                  </a:rPr>
                  <a:t>sau</a:t>
                </a:r>
                <a:r>
                  <a:rPr lang="en-US" sz="2200" dirty="0">
                    <a:solidFill>
                      <a:schemeClr val="tx1"/>
                    </a:solidFill>
                  </a:rPr>
                  <a:t>:</a:t>
                </a:r>
              </a:p>
              <a:p>
                <a:pPr marL="177800" indent="0">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𝔼</m:t>
                          </m:r>
                        </m:e>
                        <m:sub>
                          <m:r>
                            <a:rPr lang="en-US" sz="2200" b="0" i="1" smtClean="0">
                              <a:solidFill>
                                <a:schemeClr val="tx1"/>
                              </a:solidFill>
                              <a:latin typeface="Cambria Math" panose="02040503050406030204" pitchFamily="18" charset="0"/>
                            </a:rPr>
                            <m:t>𝐷</m:t>
                          </m:r>
                        </m:sub>
                      </m:sSub>
                      <m:d>
                        <m:dPr>
                          <m:begChr m:val="["/>
                          <m:endChr m:val="]"/>
                          <m:ctrlPr>
                            <a:rPr lang="en-US" sz="2200" i="1">
                              <a:solidFill>
                                <a:schemeClr val="tx1"/>
                              </a:solidFill>
                              <a:latin typeface="Cambria Math" panose="02040503050406030204" pitchFamily="18" charset="0"/>
                              <a:ea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d>
                                <m:dPr>
                                  <m:ctrlPr>
                                    <a:rPr lang="en-US" sz="2200" i="1">
                                      <a:solidFill>
                                        <a:schemeClr val="tx1"/>
                                      </a:solidFill>
                                      <a:latin typeface="Cambria Math" panose="02040503050406030204" pitchFamily="18" charset="0"/>
                                      <a:ea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r>
                                        <a:rPr lang="en-US" sz="2200" i="1">
                                          <a:solidFill>
                                            <a:schemeClr val="tx1"/>
                                          </a:solidFill>
                                          <a:latin typeface="Cambria Math" panose="02040503050406030204" pitchFamily="18" charset="0"/>
                                          <a:ea typeface="Cambria Math" panose="02040503050406030204" pitchFamily="18" charset="0"/>
                                        </a:rPr>
                                        <m:t>h</m:t>
                                      </m:r>
                                    </m:e>
                                    <m:sup>
                                      <m:r>
                                        <a:rPr lang="en-US" sz="2200" i="1">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𝐷</m:t>
                                      </m:r>
                                      <m:r>
                                        <a:rPr lang="en-US" sz="2200" i="1">
                                          <a:solidFill>
                                            <a:schemeClr val="tx1"/>
                                          </a:solidFill>
                                          <a:latin typeface="Cambria Math" panose="02040503050406030204" pitchFamily="18" charset="0"/>
                                          <a:ea typeface="Cambria Math" panose="02040503050406030204" pitchFamily="18" charset="0"/>
                                        </a:rPr>
                                        <m:t>)</m:t>
                                      </m:r>
                                    </m:sup>
                                  </m:sSup>
                                  <m:r>
                                    <a:rPr lang="en-US" sz="2200" i="1">
                                      <a:solidFill>
                                        <a:schemeClr val="tx1"/>
                                      </a:solidFill>
                                      <a:latin typeface="Cambria Math" panose="02040503050406030204" pitchFamily="18" charset="0"/>
                                      <a:ea typeface="Cambria Math" panose="02040503050406030204" pitchFamily="18" charset="0"/>
                                    </a:rPr>
                                    <m:t>−</m:t>
                                  </m:r>
                                  <m:r>
                                    <a:rPr lang="en-US" sz="2200" i="1" smtClean="0">
                                      <a:solidFill>
                                        <a:srgbClr val="FF0000"/>
                                      </a:solidFill>
                                      <a:latin typeface="Cambria Math" panose="02040503050406030204" pitchFamily="18" charset="0"/>
                                      <a:ea typeface="Cambria Math" panose="02040503050406030204" pitchFamily="18" charset="0"/>
                                    </a:rPr>
                                    <m:t>𝑓</m:t>
                                  </m:r>
                                </m:e>
                              </m:d>
                            </m:e>
                            <m:sup>
                              <m:r>
                                <a:rPr lang="en-US" sz="2200" i="1">
                                  <a:solidFill>
                                    <a:schemeClr val="tx1"/>
                                  </a:solidFill>
                                  <a:latin typeface="Cambria Math" panose="02040503050406030204" pitchFamily="18" charset="0"/>
                                  <a:ea typeface="Cambria Math" panose="02040503050406030204" pitchFamily="18" charset="0"/>
                                </a:rPr>
                                <m:t>2</m:t>
                              </m:r>
                            </m:sup>
                          </m:sSup>
                        </m:e>
                      </m:d>
                      <m:r>
                        <a:rPr lang="en-US" sz="2200" b="0" i="1" smtClean="0">
                          <a:solidFill>
                            <a:schemeClr val="tx1"/>
                          </a:solidFill>
                          <a:latin typeface="Cambria Math" panose="02040503050406030204" pitchFamily="18" charset="0"/>
                          <a:ea typeface="Cambria Math" panose="02040503050406030204" pitchFamily="18" charset="0"/>
                        </a:rPr>
                        <m:t>=</m:t>
                      </m:r>
                      <m:sSup>
                        <m:sSupPr>
                          <m:ctrlPr>
                            <a:rPr lang="en-US" sz="2200" i="1">
                              <a:solidFill>
                                <a:schemeClr val="tx1"/>
                              </a:solidFill>
                              <a:latin typeface="Cambria Math" panose="02040503050406030204" pitchFamily="18" charset="0"/>
                              <a:ea typeface="Cambria Math" panose="02040503050406030204" pitchFamily="18" charset="0"/>
                            </a:rPr>
                          </m:ctrlPr>
                        </m:sSupPr>
                        <m:e>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𝔼</m:t>
                              </m:r>
                            </m:e>
                            <m:sub>
                              <m:r>
                                <a:rPr lang="en-US" sz="2200" i="1">
                                  <a:solidFill>
                                    <a:schemeClr val="tx1"/>
                                  </a:solidFill>
                                  <a:latin typeface="Cambria Math" panose="02040503050406030204" pitchFamily="18" charset="0"/>
                                </a:rPr>
                                <m:t>𝐷</m:t>
                              </m:r>
                            </m:sub>
                          </m:sSub>
                          <m:r>
                            <a:rPr lang="en-US" sz="2200" b="0" i="1" smtClean="0">
                              <a:solidFill>
                                <a:schemeClr val="tx1"/>
                              </a:solidFill>
                              <a:latin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m:t>
                          </m:r>
                          <m:limLow>
                            <m:limLowPr>
                              <m:ctrlPr>
                                <a:rPr lang="en-US" sz="2200" i="1">
                                  <a:solidFill>
                                    <a:schemeClr val="tx1"/>
                                  </a:solidFill>
                                  <a:latin typeface="Cambria Math" panose="02040503050406030204" pitchFamily="18" charset="0"/>
                                  <a:ea typeface="Cambria Math" panose="02040503050406030204" pitchFamily="18" charset="0"/>
                                </a:rPr>
                              </m:ctrlPr>
                            </m:limLowPr>
                            <m:e>
                              <m:groupChr>
                                <m:groupChrPr>
                                  <m:chr m:val="⏟"/>
                                  <m:ctrlPr>
                                    <a:rPr lang="en-US" sz="2200" i="1">
                                      <a:solidFill>
                                        <a:schemeClr val="tx1"/>
                                      </a:solidFill>
                                      <a:latin typeface="Cambria Math" panose="02040503050406030204" pitchFamily="18" charset="0"/>
                                      <a:ea typeface="Cambria Math" panose="02040503050406030204" pitchFamily="18" charset="0"/>
                                    </a:rPr>
                                  </m:ctrlPr>
                                </m:groupChrPr>
                                <m:e>
                                  <m:sSup>
                                    <m:sSupPr>
                                      <m:ctrlPr>
                                        <a:rPr lang="en-US" sz="2200" i="1">
                                          <a:solidFill>
                                            <a:schemeClr val="tx1"/>
                                          </a:solidFill>
                                          <a:latin typeface="Cambria Math" panose="02040503050406030204" pitchFamily="18" charset="0"/>
                                          <a:ea typeface="Cambria Math" panose="02040503050406030204" pitchFamily="18" charset="0"/>
                                        </a:rPr>
                                      </m:ctrlPr>
                                    </m:sSupPr>
                                    <m:e>
                                      <m:r>
                                        <a:rPr lang="en-US" sz="2200" i="1">
                                          <a:solidFill>
                                            <a:schemeClr val="tx1"/>
                                          </a:solidFill>
                                          <a:latin typeface="Cambria Math" panose="02040503050406030204" pitchFamily="18" charset="0"/>
                                          <a:ea typeface="Cambria Math" panose="02040503050406030204" pitchFamily="18" charset="0"/>
                                        </a:rPr>
                                        <m:t>h</m:t>
                                      </m:r>
                                    </m:e>
                                    <m:sup>
                                      <m:r>
                                        <a:rPr lang="en-US" sz="2200" i="1">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𝐷</m:t>
                                      </m:r>
                                      <m:r>
                                        <a:rPr lang="en-US" sz="2200" i="1">
                                          <a:solidFill>
                                            <a:schemeClr val="tx1"/>
                                          </a:solidFill>
                                          <a:latin typeface="Cambria Math" panose="02040503050406030204" pitchFamily="18" charset="0"/>
                                          <a:ea typeface="Cambria Math" panose="02040503050406030204" pitchFamily="18" charset="0"/>
                                        </a:rPr>
                                        <m:t>)</m:t>
                                      </m:r>
                                    </m:sup>
                                  </m:sSup>
                                  <m:r>
                                    <a:rPr lang="en-US" sz="2200" i="1">
                                      <a:solidFill>
                                        <a:schemeClr val="tx1"/>
                                      </a:solidFill>
                                      <a:latin typeface="Cambria Math" panose="02040503050406030204" pitchFamily="18" charset="0"/>
                                    </a:rPr>
                                    <m:t>−</m:t>
                                  </m:r>
                                  <m:acc>
                                    <m:accPr>
                                      <m:chr m:val="̅"/>
                                      <m:ctrlPr>
                                        <a:rPr lang="en-US" sz="2200" i="1" smtClean="0">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rPr>
                                        <m:t>h</m:t>
                                      </m:r>
                                    </m:e>
                                  </m:acc>
                                </m:e>
                              </m:groupChr>
                            </m:e>
                            <m:lim>
                              <m:r>
                                <a:rPr lang="en-US" sz="2200" i="1">
                                  <a:solidFill>
                                    <a:schemeClr val="tx1"/>
                                  </a:solidFill>
                                  <a:latin typeface="Cambria Math" panose="02040503050406030204" pitchFamily="18" charset="0"/>
                                  <a:ea typeface="Cambria Math" panose="02040503050406030204" pitchFamily="18" charset="0"/>
                                </a:rPr>
                                <m:t>𝑎</m:t>
                              </m:r>
                            </m:lim>
                          </m:limLow>
                          <m:r>
                            <a:rPr lang="en-US" sz="2200" i="1">
                              <a:solidFill>
                                <a:schemeClr val="tx1"/>
                              </a:solidFill>
                              <a:latin typeface="Cambria Math" panose="02040503050406030204" pitchFamily="18" charset="0"/>
                              <a:ea typeface="Cambria Math" panose="02040503050406030204" pitchFamily="18" charset="0"/>
                            </a:rPr>
                            <m:t>+</m:t>
                          </m:r>
                          <m:limLow>
                            <m:limLowPr>
                              <m:ctrlPr>
                                <a:rPr lang="en-US" sz="2200" i="1">
                                  <a:solidFill>
                                    <a:schemeClr val="tx1"/>
                                  </a:solidFill>
                                  <a:latin typeface="Cambria Math" panose="02040503050406030204" pitchFamily="18" charset="0"/>
                                  <a:ea typeface="Cambria Math" panose="02040503050406030204" pitchFamily="18" charset="0"/>
                                </a:rPr>
                              </m:ctrlPr>
                            </m:limLowPr>
                            <m:e>
                              <m:groupChr>
                                <m:groupChrPr>
                                  <m:chr m:val="⏟"/>
                                  <m:ctrlPr>
                                    <a:rPr lang="en-US" sz="2200" i="1">
                                      <a:solidFill>
                                        <a:schemeClr val="tx1"/>
                                      </a:solidFill>
                                      <a:latin typeface="Cambria Math" panose="02040503050406030204" pitchFamily="18" charset="0"/>
                                      <a:ea typeface="Cambria Math" panose="02040503050406030204" pitchFamily="18" charset="0"/>
                                    </a:rPr>
                                  </m:ctrlPr>
                                </m:groupChrPr>
                                <m:e>
                                  <m:acc>
                                    <m:accPr>
                                      <m:chr m:val="̅"/>
                                      <m:ctrlPr>
                                        <a:rPr lang="en-US" sz="2200" i="1" smtClean="0">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rPr>
                                        <m:t>h</m:t>
                                      </m:r>
                                    </m:e>
                                  </m:acc>
                                  <m:r>
                                    <a:rPr lang="en-US" sz="2200" i="1">
                                      <a:solidFill>
                                        <a:schemeClr val="tx1"/>
                                      </a:solidFill>
                                      <a:latin typeface="Cambria Math" panose="02040503050406030204" pitchFamily="18" charset="0"/>
                                      <a:ea typeface="Cambria Math" panose="02040503050406030204" pitchFamily="18" charset="0"/>
                                    </a:rPr>
                                    <m:t>−</m:t>
                                  </m:r>
                                  <m:r>
                                    <a:rPr lang="en-US" sz="2200" b="0" i="1" smtClean="0">
                                      <a:solidFill>
                                        <a:srgbClr val="FF0000"/>
                                      </a:solidFill>
                                      <a:latin typeface="Cambria Math" panose="02040503050406030204" pitchFamily="18" charset="0"/>
                                      <a:ea typeface="Cambria Math" panose="02040503050406030204" pitchFamily="18" charset="0"/>
                                    </a:rPr>
                                    <m:t>𝑓</m:t>
                                  </m:r>
                                </m:e>
                              </m:groupChr>
                            </m:e>
                            <m:lim>
                              <m:r>
                                <a:rPr lang="en-US" sz="2200" i="1">
                                  <a:solidFill>
                                    <a:schemeClr val="tx1"/>
                                  </a:solidFill>
                                  <a:latin typeface="Cambria Math" panose="02040503050406030204" pitchFamily="18" charset="0"/>
                                  <a:ea typeface="Cambria Math" panose="02040503050406030204" pitchFamily="18" charset="0"/>
                                </a:rPr>
                                <m:t>𝑏</m:t>
                              </m:r>
                            </m:lim>
                          </m:limLow>
                          <m:r>
                            <a:rPr lang="en-US" sz="2200" i="1">
                              <a:solidFill>
                                <a:schemeClr val="tx1"/>
                              </a:solidFill>
                              <a:latin typeface="Cambria Math" panose="02040503050406030204" pitchFamily="18" charset="0"/>
                              <a:ea typeface="Cambria Math" panose="02040503050406030204" pitchFamily="18" charset="0"/>
                            </a:rPr>
                            <m:t>)</m:t>
                          </m:r>
                        </m:e>
                        <m:sup>
                          <m:r>
                            <a:rPr lang="en-US" sz="2200" i="1">
                              <a:solidFill>
                                <a:schemeClr val="tx1"/>
                              </a:solidFill>
                              <a:latin typeface="Cambria Math" panose="02040503050406030204" pitchFamily="18" charset="0"/>
                              <a:ea typeface="Cambria Math" panose="02040503050406030204" pitchFamily="18" charset="0"/>
                            </a:rPr>
                            <m:t>2</m:t>
                          </m:r>
                        </m:sup>
                      </m:sSup>
                      <m:r>
                        <a:rPr lang="en-US" sz="2200" b="0" i="1" smtClean="0">
                          <a:solidFill>
                            <a:schemeClr val="tx1"/>
                          </a:solidFill>
                          <a:latin typeface="Cambria Math" panose="02040503050406030204" pitchFamily="18" charset="0"/>
                          <a:ea typeface="Cambria Math" panose="02040503050406030204" pitchFamily="18" charset="0"/>
                        </a:rPr>
                        <m:t>]</m:t>
                      </m:r>
                    </m:oMath>
                    <m:oMath xmlns:m="http://schemas.openxmlformats.org/officeDocument/2006/math">
                      <m:r>
                        <a:rPr lang="en-US" sz="2200" b="0" i="1" smtClean="0">
                          <a:solidFill>
                            <a:schemeClr val="tx1"/>
                          </a:solidFill>
                          <a:latin typeface="Cambria Math" panose="02040503050406030204" pitchFamily="18" charset="0"/>
                          <a:ea typeface="Cambria Math" panose="02040503050406030204" pitchFamily="18" charset="0"/>
                        </a:rPr>
                        <m:t>                                 =</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𝔼</m:t>
                          </m:r>
                        </m:e>
                        <m:sub>
                          <m:r>
                            <a:rPr lang="en-US" sz="2200" i="1">
                              <a:solidFill>
                                <a:schemeClr val="tx1"/>
                              </a:solidFill>
                              <a:latin typeface="Cambria Math" panose="02040503050406030204" pitchFamily="18" charset="0"/>
                            </a:rPr>
                            <m:t>𝐷</m:t>
                          </m:r>
                        </m:sub>
                      </m:sSub>
                      <m:d>
                        <m:dPr>
                          <m:begChr m:val="["/>
                          <m:endChr m:val="]"/>
                          <m:ctrlPr>
                            <a:rPr lang="en-US" sz="2200" i="1" smtClean="0">
                              <a:solidFill>
                                <a:schemeClr val="tx1"/>
                              </a:solidFill>
                              <a:latin typeface="Cambria Math" panose="02040503050406030204" pitchFamily="18" charset="0"/>
                            </a:rPr>
                          </m:ctrlPr>
                        </m:dPr>
                        <m:e>
                          <m:sSup>
                            <m:sSupPr>
                              <m:ctrlPr>
                                <a:rPr lang="en-US" sz="2200" i="1" smtClean="0">
                                  <a:solidFill>
                                    <a:schemeClr val="tx1"/>
                                  </a:solidFill>
                                  <a:latin typeface="Cambria Math" panose="02040503050406030204" pitchFamily="18" charset="0"/>
                                </a:rPr>
                              </m:ctrlPr>
                            </m:sSupPr>
                            <m:e>
                              <m:d>
                                <m:dPr>
                                  <m:ctrlPr>
                                    <a:rPr lang="en-US" sz="2200" i="1" smtClean="0">
                                      <a:solidFill>
                                        <a:schemeClr val="tx1"/>
                                      </a:solidFill>
                                      <a:latin typeface="Cambria Math" panose="02040503050406030204" pitchFamily="18" charset="0"/>
                                    </a:rPr>
                                  </m:ctrlPr>
                                </m:dPr>
                                <m:e>
                                  <m:r>
                                    <a:rPr lang="en-US" sz="2200" b="0" i="1" smtClean="0">
                                      <a:solidFill>
                                        <a:schemeClr val="tx1"/>
                                      </a:solidFill>
                                      <a:latin typeface="Cambria Math" panose="02040503050406030204" pitchFamily="18" charset="0"/>
                                    </a:rPr>
                                    <m:t>𝑎</m:t>
                                  </m:r>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𝑏</m:t>
                                  </m:r>
                                </m:e>
                              </m:d>
                            </m:e>
                            <m:sup>
                              <m:r>
                                <a:rPr lang="en-US" sz="2200" b="0" i="1" smtClean="0">
                                  <a:solidFill>
                                    <a:schemeClr val="tx1"/>
                                  </a:solidFill>
                                  <a:latin typeface="Cambria Math" panose="02040503050406030204" pitchFamily="18" charset="0"/>
                                </a:rPr>
                                <m:t>2</m:t>
                              </m:r>
                            </m:sup>
                          </m:sSup>
                        </m:e>
                      </m:d>
                      <m:r>
                        <a:rPr lang="en-US" sz="2200" b="0" i="1" smtClean="0">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𝔼</m:t>
                          </m:r>
                        </m:e>
                        <m:sub>
                          <m:r>
                            <a:rPr lang="en-US" sz="2200" i="1">
                              <a:solidFill>
                                <a:schemeClr val="tx1"/>
                              </a:solidFill>
                              <a:latin typeface="Cambria Math" panose="02040503050406030204" pitchFamily="18" charset="0"/>
                            </a:rPr>
                            <m:t>𝐷</m:t>
                          </m:r>
                        </m:sub>
                      </m:sSub>
                      <m:d>
                        <m:dPr>
                          <m:begChr m:val="["/>
                          <m:endChr m:val="]"/>
                          <m:ctrlPr>
                            <a:rPr lang="en-US" sz="2200" i="1">
                              <a:solidFill>
                                <a:schemeClr val="tx1"/>
                              </a:solidFill>
                              <a:latin typeface="Cambria Math" panose="02040503050406030204" pitchFamily="18" charset="0"/>
                            </a:rPr>
                          </m:ctrlPr>
                        </m:dPr>
                        <m:e>
                          <m:sSup>
                            <m:sSupPr>
                              <m:ctrlPr>
                                <a:rPr lang="en-US" sz="2200" i="1">
                                  <a:solidFill>
                                    <a:schemeClr val="tx1"/>
                                  </a:solidFill>
                                  <a:latin typeface="Cambria Math" panose="02040503050406030204" pitchFamily="18" charset="0"/>
                                </a:rPr>
                              </m:ctrlPr>
                            </m:sSupPr>
                            <m:e>
                              <m:r>
                                <a:rPr lang="en-US" sz="2200" b="0" i="1" smtClean="0">
                                  <a:solidFill>
                                    <a:schemeClr val="tx1"/>
                                  </a:solidFill>
                                  <a:latin typeface="Cambria Math" panose="02040503050406030204" pitchFamily="18" charset="0"/>
                                </a:rPr>
                                <m:t>𝑎</m:t>
                              </m:r>
                            </m:e>
                            <m:sup>
                              <m:r>
                                <a:rPr lang="en-US" sz="2200" b="0" i="1" smtClean="0">
                                  <a:solidFill>
                                    <a:schemeClr val="tx1"/>
                                  </a:solidFill>
                                  <a:latin typeface="Cambria Math" panose="02040503050406030204" pitchFamily="18" charset="0"/>
                                </a:rPr>
                                <m:t>2</m:t>
                              </m:r>
                            </m:sup>
                          </m:sSup>
                          <m:r>
                            <a:rPr lang="en-US" sz="2200" b="0" i="1" smtClean="0">
                              <a:solidFill>
                                <a:schemeClr val="tx1"/>
                              </a:solidFill>
                              <a:latin typeface="Cambria Math" panose="02040503050406030204" pitchFamily="18" charset="0"/>
                            </a:rPr>
                            <m:t>+</m:t>
                          </m:r>
                          <m:sSup>
                            <m:sSupPr>
                              <m:ctrlPr>
                                <a:rPr lang="en-US" sz="2200" i="1">
                                  <a:solidFill>
                                    <a:schemeClr val="tx1"/>
                                  </a:solidFill>
                                  <a:latin typeface="Cambria Math" panose="02040503050406030204" pitchFamily="18" charset="0"/>
                                </a:rPr>
                              </m:ctrlPr>
                            </m:sSupPr>
                            <m:e>
                              <m:r>
                                <a:rPr lang="en-US" sz="2200" b="0" i="1" smtClean="0">
                                  <a:solidFill>
                                    <a:schemeClr val="tx1"/>
                                  </a:solidFill>
                                  <a:latin typeface="Cambria Math" panose="02040503050406030204" pitchFamily="18" charset="0"/>
                                </a:rPr>
                                <m:t>𝑏</m:t>
                              </m:r>
                            </m:e>
                            <m:sup>
                              <m:r>
                                <a:rPr lang="en-US" sz="2200" i="1">
                                  <a:solidFill>
                                    <a:schemeClr val="tx1"/>
                                  </a:solidFill>
                                  <a:latin typeface="Cambria Math" panose="02040503050406030204" pitchFamily="18" charset="0"/>
                                </a:rPr>
                                <m:t>2</m:t>
                              </m:r>
                            </m:sup>
                          </m:sSup>
                          <m:r>
                            <a:rPr lang="en-US" sz="2200" b="0" i="1" smtClean="0">
                              <a:solidFill>
                                <a:schemeClr val="tx1"/>
                              </a:solidFill>
                              <a:latin typeface="Cambria Math" panose="02040503050406030204" pitchFamily="18" charset="0"/>
                            </a:rPr>
                            <m:t>+2</m:t>
                          </m:r>
                          <m:r>
                            <a:rPr lang="en-US" sz="2200" b="0" i="1" smtClean="0">
                              <a:solidFill>
                                <a:schemeClr val="tx1"/>
                              </a:solidFill>
                              <a:latin typeface="Cambria Math" panose="02040503050406030204" pitchFamily="18" charset="0"/>
                            </a:rPr>
                            <m:t>𝑎𝑏</m:t>
                          </m:r>
                        </m:e>
                      </m:d>
                    </m:oMath>
                    <m:oMath xmlns:m="http://schemas.openxmlformats.org/officeDocument/2006/math">
                      <m:r>
                        <a:rPr lang="en-US" sz="2200" b="0" i="1" smtClean="0">
                          <a:solidFill>
                            <a:schemeClr val="tx1"/>
                          </a:solidFill>
                          <a:latin typeface="Cambria Math" panose="02040503050406030204" pitchFamily="18" charset="0"/>
                        </a:rPr>
                        <m:t>                                 =</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𝔼</m:t>
                          </m:r>
                        </m:e>
                        <m:sub>
                          <m:r>
                            <a:rPr lang="en-US" sz="2200" i="1">
                              <a:solidFill>
                                <a:schemeClr val="tx1"/>
                              </a:solidFill>
                              <a:latin typeface="Cambria Math" panose="02040503050406030204" pitchFamily="18" charset="0"/>
                            </a:rPr>
                            <m:t>𝐷</m:t>
                          </m:r>
                        </m:sub>
                      </m:sSub>
                      <m:d>
                        <m:dPr>
                          <m:begChr m:val="["/>
                          <m:endChr m:val="]"/>
                          <m:ctrlPr>
                            <a:rPr lang="en-US" sz="2200" i="1">
                              <a:solidFill>
                                <a:schemeClr val="tx1"/>
                              </a:solidFill>
                              <a:latin typeface="Cambria Math" panose="02040503050406030204" pitchFamily="18" charset="0"/>
                            </a:rPr>
                          </m:ctrlPr>
                        </m:dPr>
                        <m:e>
                          <m:sSup>
                            <m:sSupPr>
                              <m:ctrlPr>
                                <a:rPr lang="en-US" sz="2200" i="1">
                                  <a:solidFill>
                                    <a:schemeClr val="tx1"/>
                                  </a:solidFill>
                                  <a:latin typeface="Cambria Math" panose="02040503050406030204" pitchFamily="18" charset="0"/>
                                </a:rPr>
                              </m:ctrlPr>
                            </m:sSupPr>
                            <m:e>
                              <m:r>
                                <a:rPr lang="en-US" sz="2200" i="1">
                                  <a:solidFill>
                                    <a:schemeClr val="tx1"/>
                                  </a:solidFill>
                                  <a:latin typeface="Cambria Math" panose="02040503050406030204" pitchFamily="18" charset="0"/>
                                </a:rPr>
                                <m:t>𝑎</m:t>
                              </m:r>
                            </m:e>
                            <m:sup>
                              <m:r>
                                <a:rPr lang="en-US" sz="2200" i="1">
                                  <a:solidFill>
                                    <a:schemeClr val="tx1"/>
                                  </a:solidFill>
                                  <a:latin typeface="Cambria Math" panose="02040503050406030204" pitchFamily="18" charset="0"/>
                                </a:rPr>
                                <m:t>2</m:t>
                              </m:r>
                            </m:sup>
                          </m:sSup>
                        </m:e>
                      </m:d>
                      <m:r>
                        <a:rPr lang="en-US" sz="2200" b="0" i="1" smtClean="0">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𝔼</m:t>
                          </m:r>
                        </m:e>
                        <m:sub>
                          <m:r>
                            <a:rPr lang="en-US" sz="2200" i="1">
                              <a:solidFill>
                                <a:schemeClr val="tx1"/>
                              </a:solidFill>
                              <a:latin typeface="Cambria Math" panose="02040503050406030204" pitchFamily="18" charset="0"/>
                            </a:rPr>
                            <m:t>𝐷</m:t>
                          </m:r>
                        </m:sub>
                      </m:sSub>
                      <m:d>
                        <m:dPr>
                          <m:begChr m:val="["/>
                          <m:endChr m:val="]"/>
                          <m:ctrlPr>
                            <a:rPr lang="en-US" sz="2200" i="1">
                              <a:solidFill>
                                <a:schemeClr val="tx1"/>
                              </a:solidFill>
                              <a:latin typeface="Cambria Math" panose="02040503050406030204" pitchFamily="18" charset="0"/>
                            </a:rPr>
                          </m:ctrlPr>
                        </m:dPr>
                        <m:e>
                          <m:sSup>
                            <m:sSupPr>
                              <m:ctrlPr>
                                <a:rPr lang="en-US" sz="2200" i="1">
                                  <a:solidFill>
                                    <a:schemeClr val="tx1"/>
                                  </a:solidFill>
                                  <a:latin typeface="Cambria Math" panose="02040503050406030204" pitchFamily="18" charset="0"/>
                                </a:rPr>
                              </m:ctrlPr>
                            </m:sSupPr>
                            <m:e>
                              <m:r>
                                <a:rPr lang="en-US" sz="2200" b="0" i="1" smtClean="0">
                                  <a:solidFill>
                                    <a:schemeClr val="tx1"/>
                                  </a:solidFill>
                                  <a:latin typeface="Cambria Math" panose="02040503050406030204" pitchFamily="18" charset="0"/>
                                </a:rPr>
                                <m:t>𝑏</m:t>
                              </m:r>
                            </m:e>
                            <m:sup>
                              <m:r>
                                <a:rPr lang="en-US" sz="2200" i="1">
                                  <a:solidFill>
                                    <a:schemeClr val="tx1"/>
                                  </a:solidFill>
                                  <a:latin typeface="Cambria Math" panose="02040503050406030204" pitchFamily="18" charset="0"/>
                                </a:rPr>
                                <m:t>2</m:t>
                              </m:r>
                            </m:sup>
                          </m:sSup>
                        </m:e>
                      </m:d>
                      <m:r>
                        <a:rPr lang="en-US" sz="2200" b="0" i="1" smtClean="0">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𝔼</m:t>
                          </m:r>
                        </m:e>
                        <m:sub>
                          <m:r>
                            <a:rPr lang="en-US" sz="2200" i="1">
                              <a:solidFill>
                                <a:schemeClr val="tx1"/>
                              </a:solidFill>
                              <a:latin typeface="Cambria Math" panose="02040503050406030204" pitchFamily="18" charset="0"/>
                            </a:rPr>
                            <m:t>𝐷</m:t>
                          </m:r>
                        </m:sub>
                      </m:sSub>
                      <m:d>
                        <m:dPr>
                          <m:begChr m:val="["/>
                          <m:endChr m:val="]"/>
                          <m:ctrlPr>
                            <a:rPr lang="en-US" sz="2200" i="1">
                              <a:solidFill>
                                <a:schemeClr val="tx1"/>
                              </a:solidFill>
                              <a:latin typeface="Cambria Math" panose="02040503050406030204" pitchFamily="18" charset="0"/>
                            </a:rPr>
                          </m:ctrlPr>
                        </m:dPr>
                        <m:e>
                          <m:r>
                            <a:rPr lang="en-US" sz="2200" b="0" i="1" smtClean="0">
                              <a:solidFill>
                                <a:schemeClr val="tx1"/>
                              </a:solidFill>
                              <a:latin typeface="Cambria Math" panose="02040503050406030204" pitchFamily="18" charset="0"/>
                            </a:rPr>
                            <m:t>2</m:t>
                          </m:r>
                          <m:r>
                            <a:rPr lang="en-US" sz="2200" b="0" i="1" smtClean="0">
                              <a:solidFill>
                                <a:schemeClr val="tx1"/>
                              </a:solidFill>
                              <a:latin typeface="Cambria Math" panose="02040503050406030204" pitchFamily="18" charset="0"/>
                            </a:rPr>
                            <m:t>𝑎𝑏</m:t>
                          </m:r>
                        </m:e>
                      </m:d>
                    </m:oMath>
                  </m:oMathPara>
                </a14:m>
                <a:br>
                  <a:rPr lang="en-US" sz="2200" dirty="0">
                    <a:solidFill>
                      <a:schemeClr val="tx1"/>
                    </a:solidFill>
                  </a:rPr>
                </a:br>
                <a:endParaRPr lang="en-US" sz="2200" dirty="0">
                  <a:solidFill>
                    <a:schemeClr val="tx1"/>
                  </a:solidFill>
                </a:endParaRPr>
              </a:p>
              <a:p>
                <a:pPr marL="177800" indent="0">
                  <a:lnSpc>
                    <a:spcPct val="114000"/>
                  </a:lnSpc>
                  <a:spcBef>
                    <a:spcPts val="0"/>
                  </a:spcBef>
                  <a:buNone/>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C6395402-47E4-468C-50DD-D7DF3ED4CD7E}"/>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4E3F35A0-EDDA-9532-A1B4-0957E191550B}"/>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929EEBC8-146C-6520-6C97-0AB5EA7BF9F9}"/>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44</a:t>
            </a:fld>
            <a:endParaRPr/>
          </a:p>
        </p:txBody>
      </p:sp>
    </p:spTree>
    <p:extLst>
      <p:ext uri="{BB962C8B-B14F-4D97-AF65-F5344CB8AC3E}">
        <p14:creationId xmlns:p14="http://schemas.microsoft.com/office/powerpoint/2010/main" val="242243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1CB2DD1C-1886-74F3-016A-36A8248D05B8}"/>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6E28A3B4-CC8E-DDAB-D880-0E0C17FE73AA}"/>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Phân</a:t>
            </a:r>
            <a:r>
              <a:rPr lang="en-US" dirty="0"/>
              <a:t> </a:t>
            </a:r>
            <a:r>
              <a:rPr lang="en-US" dirty="0" err="1"/>
              <a:t>tích</a:t>
            </a:r>
            <a:r>
              <a:rPr lang="en-US" dirty="0"/>
              <a:t> </a:t>
            </a:r>
            <a:r>
              <a:rPr lang="en-US" dirty="0" err="1"/>
              <a:t>độ</a:t>
            </a:r>
            <a:r>
              <a:rPr lang="en-US" dirty="0"/>
              <a:t> </a:t>
            </a:r>
            <a:r>
              <a:rPr lang="en-US" dirty="0" err="1"/>
              <a:t>chệch</a:t>
            </a:r>
            <a:r>
              <a:rPr lang="en-US" dirty="0"/>
              <a:t> – </a:t>
            </a:r>
            <a:r>
              <a:rPr lang="en-US" dirty="0" err="1"/>
              <a:t>phương</a:t>
            </a:r>
            <a:r>
              <a:rPr lang="en-US" dirty="0"/>
              <a:t> </a:t>
            </a:r>
            <a:r>
              <a:rPr lang="en-US" dirty="0" err="1"/>
              <a:t>sai</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0B56A60E-2CAD-4363-C7E4-F5BD8E54C3EF}"/>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20000"/>
                  </a:lnSpc>
                  <a:spcBef>
                    <a:spcPts val="0"/>
                  </a:spcBef>
                </a:pP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𝔼</m:t>
                        </m:r>
                      </m:e>
                      <m:sub>
                        <m:r>
                          <a:rPr lang="en-US" sz="2200" i="1">
                            <a:solidFill>
                              <a:schemeClr val="tx1"/>
                            </a:solidFill>
                            <a:latin typeface="Cambria Math" panose="02040503050406030204" pitchFamily="18" charset="0"/>
                          </a:rPr>
                          <m:t>𝐷</m:t>
                        </m:r>
                      </m:sub>
                    </m:sSub>
                    <m:d>
                      <m:dPr>
                        <m:begChr m:val="["/>
                        <m:endChr m:val="]"/>
                        <m:ctrlPr>
                          <a:rPr lang="en-US" sz="2200" i="1">
                            <a:solidFill>
                              <a:schemeClr val="tx1"/>
                            </a:solidFill>
                            <a:latin typeface="Cambria Math" panose="02040503050406030204" pitchFamily="18" charset="0"/>
                          </a:rPr>
                        </m:ctrlPr>
                      </m:dPr>
                      <m:e>
                        <m:sSup>
                          <m:sSupPr>
                            <m:ctrlPr>
                              <a:rPr lang="en-US" sz="2200" i="1">
                                <a:solidFill>
                                  <a:schemeClr val="tx1"/>
                                </a:solidFill>
                                <a:latin typeface="Cambria Math" panose="02040503050406030204" pitchFamily="18" charset="0"/>
                              </a:rPr>
                            </m:ctrlPr>
                          </m:sSupPr>
                          <m:e>
                            <m:r>
                              <a:rPr lang="en-US" sz="2200" i="1">
                                <a:solidFill>
                                  <a:schemeClr val="tx1"/>
                                </a:solidFill>
                                <a:latin typeface="Cambria Math" panose="02040503050406030204" pitchFamily="18" charset="0"/>
                              </a:rPr>
                              <m:t>𝑎</m:t>
                            </m:r>
                          </m:e>
                          <m:sup>
                            <m:r>
                              <a:rPr lang="en-US" sz="2200" i="1">
                                <a:solidFill>
                                  <a:schemeClr val="tx1"/>
                                </a:solidFill>
                                <a:latin typeface="Cambria Math" panose="02040503050406030204" pitchFamily="18" charset="0"/>
                              </a:rPr>
                              <m:t>2</m:t>
                            </m:r>
                          </m:sup>
                        </m:sSup>
                      </m:e>
                    </m:d>
                    <m:r>
                      <a:rPr lang="en-US" sz="2200" b="0" i="1" smtClean="0">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𝔼</m:t>
                        </m:r>
                      </m:e>
                      <m:sub>
                        <m:r>
                          <a:rPr lang="en-US" sz="2200" i="1">
                            <a:solidFill>
                              <a:schemeClr val="tx1"/>
                            </a:solidFill>
                            <a:latin typeface="Cambria Math" panose="02040503050406030204" pitchFamily="18" charset="0"/>
                          </a:rPr>
                          <m:t>𝐷</m:t>
                        </m:r>
                      </m:sub>
                    </m:sSub>
                    <m:d>
                      <m:dPr>
                        <m:begChr m:val="["/>
                        <m:endChr m:val="]"/>
                        <m:ctrlPr>
                          <a:rPr lang="en-US" sz="2200" i="1" smtClean="0">
                            <a:solidFill>
                              <a:schemeClr val="tx1"/>
                            </a:solidFill>
                            <a:latin typeface="Cambria Math" panose="02040503050406030204" pitchFamily="18" charset="0"/>
                          </a:rPr>
                        </m:ctrlPr>
                      </m:dPr>
                      <m:e>
                        <m:sSup>
                          <m:sSupPr>
                            <m:ctrlPr>
                              <a:rPr lang="en-US" sz="2200" i="1">
                                <a:solidFill>
                                  <a:schemeClr val="tx1"/>
                                </a:solidFill>
                                <a:latin typeface="Cambria Math" panose="02040503050406030204" pitchFamily="18" charset="0"/>
                              </a:rPr>
                            </m:ctrlPr>
                          </m:sSupPr>
                          <m:e>
                            <m:d>
                              <m:dPr>
                                <m:ctrlPr>
                                  <a:rPr lang="en-US" sz="2200" i="1">
                                    <a:solidFill>
                                      <a:schemeClr val="tx1"/>
                                    </a:solidFill>
                                    <a:latin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r>
                                      <a:rPr lang="en-US" sz="2200" i="1">
                                        <a:solidFill>
                                          <a:schemeClr val="tx1"/>
                                        </a:solidFill>
                                        <a:latin typeface="Cambria Math" panose="02040503050406030204" pitchFamily="18" charset="0"/>
                                        <a:ea typeface="Cambria Math" panose="02040503050406030204" pitchFamily="18" charset="0"/>
                                      </a:rPr>
                                      <m:t>h</m:t>
                                    </m:r>
                                  </m:e>
                                  <m:sup>
                                    <m:d>
                                      <m:dPr>
                                        <m:ctrlPr>
                                          <a:rPr lang="en-US" sz="2200" i="1">
                                            <a:solidFill>
                                              <a:schemeClr val="tx1"/>
                                            </a:solidFill>
                                            <a:latin typeface="Cambria Math" panose="02040503050406030204" pitchFamily="18" charset="0"/>
                                            <a:ea typeface="Cambria Math" panose="02040503050406030204" pitchFamily="18" charset="0"/>
                                          </a:rPr>
                                        </m:ctrlPr>
                                      </m:dPr>
                                      <m:e>
                                        <m:r>
                                          <a:rPr lang="en-US" sz="2200" i="1">
                                            <a:solidFill>
                                              <a:schemeClr val="tx1"/>
                                            </a:solidFill>
                                            <a:latin typeface="Cambria Math" panose="02040503050406030204" pitchFamily="18" charset="0"/>
                                            <a:ea typeface="Cambria Math" panose="02040503050406030204" pitchFamily="18" charset="0"/>
                                          </a:rPr>
                                          <m:t>𝐷</m:t>
                                        </m:r>
                                      </m:e>
                                    </m:d>
                                  </m:sup>
                                </m:sSup>
                                <m:r>
                                  <a:rPr lang="en-US" sz="2200" i="1">
                                    <a:solidFill>
                                      <a:schemeClr val="tx1"/>
                                    </a:solidFill>
                                    <a:latin typeface="Cambria Math" panose="02040503050406030204" pitchFamily="18" charset="0"/>
                                  </a:rPr>
                                  <m:t>−</m:t>
                                </m:r>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rPr>
                                      <m:t>h</m:t>
                                    </m:r>
                                  </m:e>
                                </m:acc>
                              </m:e>
                            </m:d>
                          </m:e>
                          <m:sup>
                            <m:r>
                              <a:rPr lang="en-US" sz="2200" i="1">
                                <a:solidFill>
                                  <a:schemeClr val="tx1"/>
                                </a:solidFill>
                                <a:latin typeface="Cambria Math" panose="02040503050406030204" pitchFamily="18" charset="0"/>
                              </a:rPr>
                              <m:t>2</m:t>
                            </m:r>
                          </m:sup>
                        </m:sSup>
                      </m:e>
                    </m:d>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𝑉𝑎𝑟𝑖𝑎𝑛𝑐𝑒</m:t>
                    </m:r>
                    <m:d>
                      <m:dPr>
                        <m:ctrlPr>
                          <a:rPr lang="en-US" sz="2200" b="0" i="1" smtClean="0">
                            <a:solidFill>
                              <a:schemeClr val="tx1"/>
                            </a:solidFill>
                            <a:latin typeface="Cambria Math" panose="02040503050406030204" pitchFamily="18" charset="0"/>
                          </a:rPr>
                        </m:ctrlPr>
                      </m:dPr>
                      <m:e>
                        <m:r>
                          <a:rPr lang="en-US" sz="2200" b="0" i="1" smtClean="0">
                            <a:solidFill>
                              <a:schemeClr val="tx1"/>
                            </a:solidFill>
                            <a:latin typeface="Cambria Math" panose="02040503050406030204" pitchFamily="18" charset="0"/>
                          </a:rPr>
                          <m:t>h</m:t>
                        </m:r>
                      </m:e>
                    </m:d>
                  </m:oMath>
                </a14:m>
                <a:endParaRPr lang="en-US" sz="2200" b="0" i="1" dirty="0">
                  <a:solidFill>
                    <a:schemeClr val="tx1"/>
                  </a:solidFill>
                  <a:latin typeface="Cambria Math" panose="02040503050406030204" pitchFamily="18" charset="0"/>
                </a:endParaRPr>
              </a:p>
              <a:p>
                <a:pPr marL="520700" indent="-342900">
                  <a:lnSpc>
                    <a:spcPct val="120000"/>
                  </a:lnSpc>
                  <a:spcBef>
                    <a:spcPts val="0"/>
                  </a:spcBef>
                </a:pP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𝔼</m:t>
                        </m:r>
                      </m:e>
                      <m:sub>
                        <m:r>
                          <a:rPr lang="en-US" sz="2200" i="1">
                            <a:solidFill>
                              <a:schemeClr val="tx1"/>
                            </a:solidFill>
                            <a:latin typeface="Cambria Math" panose="02040503050406030204" pitchFamily="18" charset="0"/>
                          </a:rPr>
                          <m:t>𝐷</m:t>
                        </m:r>
                      </m:sub>
                    </m:sSub>
                    <m:d>
                      <m:dPr>
                        <m:begChr m:val="["/>
                        <m:endChr m:val="]"/>
                        <m:ctrlPr>
                          <a:rPr lang="en-US" sz="2200" i="1">
                            <a:solidFill>
                              <a:schemeClr val="tx1"/>
                            </a:solidFill>
                            <a:latin typeface="Cambria Math" panose="02040503050406030204" pitchFamily="18" charset="0"/>
                          </a:rPr>
                        </m:ctrlPr>
                      </m:dPr>
                      <m:e>
                        <m:sSup>
                          <m:sSupPr>
                            <m:ctrlPr>
                              <a:rPr lang="en-US" sz="2200" i="1" smtClean="0">
                                <a:solidFill>
                                  <a:schemeClr val="tx1"/>
                                </a:solidFill>
                                <a:latin typeface="Cambria Math" panose="02040503050406030204" pitchFamily="18" charset="0"/>
                              </a:rPr>
                            </m:ctrlPr>
                          </m:sSupPr>
                          <m:e>
                            <m:r>
                              <a:rPr lang="en-US" sz="2200" b="0" i="1" smtClean="0">
                                <a:solidFill>
                                  <a:schemeClr val="tx1"/>
                                </a:solidFill>
                                <a:latin typeface="Cambria Math" panose="02040503050406030204" pitchFamily="18" charset="0"/>
                              </a:rPr>
                              <m:t>𝑏</m:t>
                            </m:r>
                          </m:e>
                          <m:sup>
                            <m:r>
                              <a:rPr lang="en-US" sz="2200" i="1">
                                <a:solidFill>
                                  <a:schemeClr val="tx1"/>
                                </a:solidFill>
                                <a:latin typeface="Cambria Math" panose="02040503050406030204" pitchFamily="18" charset="0"/>
                              </a:rPr>
                              <m:t>2</m:t>
                            </m:r>
                          </m:sup>
                        </m:sSup>
                      </m:e>
                    </m:d>
                    <m:r>
                      <a:rPr lang="en-US" sz="2200" i="1">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𝔼</m:t>
                        </m:r>
                      </m:e>
                      <m:sub>
                        <m:r>
                          <a:rPr lang="en-US" sz="2200" i="1">
                            <a:solidFill>
                              <a:schemeClr val="tx1"/>
                            </a:solidFill>
                            <a:latin typeface="Cambria Math" panose="02040503050406030204" pitchFamily="18" charset="0"/>
                          </a:rPr>
                          <m:t>𝐷</m:t>
                        </m:r>
                      </m:sub>
                    </m:sSub>
                    <m:d>
                      <m:dPr>
                        <m:begChr m:val="["/>
                        <m:endChr m:val="]"/>
                        <m:ctrlPr>
                          <a:rPr lang="en-US" sz="2200" i="1">
                            <a:solidFill>
                              <a:schemeClr val="tx1"/>
                            </a:solidFill>
                            <a:latin typeface="Cambria Math" panose="02040503050406030204" pitchFamily="18" charset="0"/>
                          </a:rPr>
                        </m:ctrlPr>
                      </m:dPr>
                      <m:e>
                        <m:sSup>
                          <m:sSupPr>
                            <m:ctrlPr>
                              <a:rPr lang="en-US" sz="2200" i="1">
                                <a:solidFill>
                                  <a:schemeClr val="tx1"/>
                                </a:solidFill>
                                <a:latin typeface="Cambria Math" panose="02040503050406030204" pitchFamily="18" charset="0"/>
                              </a:rPr>
                            </m:ctrlPr>
                          </m:sSupPr>
                          <m:e>
                            <m:d>
                              <m:dPr>
                                <m:ctrlPr>
                                  <a:rPr lang="en-US" sz="2200" i="1">
                                    <a:solidFill>
                                      <a:schemeClr val="tx1"/>
                                    </a:solidFill>
                                    <a:latin typeface="Cambria Math" panose="02040503050406030204" pitchFamily="18" charset="0"/>
                                  </a:rPr>
                                </m:ctrlPr>
                              </m:dPr>
                              <m:e>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rPr>
                                      <m:t>h</m:t>
                                    </m:r>
                                  </m:e>
                                </m:acc>
                                <m:r>
                                  <a:rPr lang="en-US" sz="2200" i="1">
                                    <a:solidFill>
                                      <a:schemeClr val="tx1"/>
                                    </a:solidFill>
                                    <a:latin typeface="Cambria Math" panose="02040503050406030204" pitchFamily="18" charset="0"/>
                                    <a:ea typeface="Cambria Math" panose="02040503050406030204" pitchFamily="18" charset="0"/>
                                  </a:rPr>
                                  <m:t>−</m:t>
                                </m:r>
                                <m:r>
                                  <a:rPr lang="en-US" sz="2200" i="1">
                                    <a:solidFill>
                                      <a:srgbClr val="FF0000"/>
                                    </a:solidFill>
                                    <a:latin typeface="Cambria Math" panose="02040503050406030204" pitchFamily="18" charset="0"/>
                                    <a:ea typeface="Cambria Math" panose="02040503050406030204" pitchFamily="18" charset="0"/>
                                  </a:rPr>
                                  <m:t>𝑓</m:t>
                                </m:r>
                              </m:e>
                            </m:d>
                          </m:e>
                          <m:sup>
                            <m:r>
                              <a:rPr lang="en-US" sz="2200" i="1">
                                <a:solidFill>
                                  <a:schemeClr val="tx1"/>
                                </a:solidFill>
                                <a:latin typeface="Cambria Math" panose="02040503050406030204" pitchFamily="18" charset="0"/>
                              </a:rPr>
                              <m:t>2</m:t>
                            </m:r>
                          </m:sup>
                        </m:sSup>
                      </m:e>
                    </m:d>
                    <m:r>
                      <a:rPr lang="en-US" sz="2200" i="1">
                        <a:solidFill>
                          <a:schemeClr val="tx1"/>
                        </a:solidFill>
                        <a:latin typeface="Cambria Math" panose="02040503050406030204" pitchFamily="18" charset="0"/>
                      </a:rPr>
                      <m:t>=</m:t>
                    </m:r>
                    <m:sSup>
                      <m:sSupPr>
                        <m:ctrlPr>
                          <a:rPr lang="en-US" sz="2200" i="1">
                            <a:solidFill>
                              <a:schemeClr val="tx1"/>
                            </a:solidFill>
                            <a:latin typeface="Cambria Math" panose="02040503050406030204" pitchFamily="18" charset="0"/>
                          </a:rPr>
                        </m:ctrlPr>
                      </m:sSupPr>
                      <m:e>
                        <m:d>
                          <m:dPr>
                            <m:ctrlPr>
                              <a:rPr lang="en-US" sz="2200" i="1">
                                <a:solidFill>
                                  <a:schemeClr val="tx1"/>
                                </a:solidFill>
                                <a:latin typeface="Cambria Math" panose="02040503050406030204" pitchFamily="18" charset="0"/>
                              </a:rPr>
                            </m:ctrlPr>
                          </m:dPr>
                          <m:e>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rPr>
                                  <m:t>h</m:t>
                                </m:r>
                              </m:e>
                            </m:acc>
                            <m:r>
                              <a:rPr lang="en-US" sz="2200" i="1">
                                <a:solidFill>
                                  <a:schemeClr val="tx1"/>
                                </a:solidFill>
                                <a:latin typeface="Cambria Math" panose="02040503050406030204" pitchFamily="18" charset="0"/>
                                <a:ea typeface="Cambria Math" panose="02040503050406030204" pitchFamily="18" charset="0"/>
                              </a:rPr>
                              <m:t>−</m:t>
                            </m:r>
                            <m:r>
                              <a:rPr lang="en-US" sz="2200" i="1">
                                <a:solidFill>
                                  <a:srgbClr val="FF0000"/>
                                </a:solidFill>
                                <a:latin typeface="Cambria Math" panose="02040503050406030204" pitchFamily="18" charset="0"/>
                                <a:ea typeface="Cambria Math" panose="02040503050406030204" pitchFamily="18" charset="0"/>
                              </a:rPr>
                              <m:t>𝑓</m:t>
                            </m:r>
                          </m:e>
                        </m:d>
                      </m:e>
                      <m:sup>
                        <m:r>
                          <a:rPr lang="en-US" sz="2200" i="1">
                            <a:solidFill>
                              <a:schemeClr val="tx1"/>
                            </a:solidFill>
                            <a:latin typeface="Cambria Math" panose="02040503050406030204" pitchFamily="18" charset="0"/>
                          </a:rPr>
                          <m:t>2</m:t>
                        </m:r>
                      </m:sup>
                    </m:sSup>
                    <m:r>
                      <a:rPr lang="en-US" sz="2200" b="0" i="1" smtClean="0">
                        <a:solidFill>
                          <a:schemeClr val="tx1"/>
                        </a:solidFill>
                        <a:latin typeface="Cambria Math" panose="02040503050406030204" pitchFamily="18" charset="0"/>
                      </a:rPr>
                      <m:t>=</m:t>
                    </m:r>
                    <m:sSup>
                      <m:sSupPr>
                        <m:ctrlPr>
                          <a:rPr lang="en-US" sz="2200" b="0" i="1" smtClean="0">
                            <a:solidFill>
                              <a:schemeClr val="tx1"/>
                            </a:solidFill>
                            <a:latin typeface="Cambria Math" panose="02040503050406030204" pitchFamily="18" charset="0"/>
                          </a:rPr>
                        </m:ctrlPr>
                      </m:sSupPr>
                      <m:e>
                        <m:r>
                          <a:rPr lang="en-US" sz="2200" b="0" i="1" smtClean="0">
                            <a:solidFill>
                              <a:schemeClr val="tx1"/>
                            </a:solidFill>
                            <a:latin typeface="Cambria Math" panose="02040503050406030204" pitchFamily="18" charset="0"/>
                          </a:rPr>
                          <m:t>𝐵𝑖𝑎𝑠</m:t>
                        </m:r>
                      </m:e>
                      <m:sup>
                        <m:r>
                          <a:rPr lang="en-US" sz="2200" b="0" i="1" smtClean="0">
                            <a:solidFill>
                              <a:schemeClr val="tx1"/>
                            </a:solidFill>
                            <a:latin typeface="Cambria Math" panose="02040503050406030204" pitchFamily="18" charset="0"/>
                          </a:rPr>
                          <m:t>2</m:t>
                        </m:r>
                      </m:sup>
                    </m:sSup>
                    <m:d>
                      <m:dPr>
                        <m:ctrlPr>
                          <a:rPr lang="en-US" sz="2200" i="1">
                            <a:solidFill>
                              <a:schemeClr val="tx1"/>
                            </a:solidFill>
                            <a:latin typeface="Cambria Math" panose="02040503050406030204" pitchFamily="18" charset="0"/>
                          </a:rPr>
                        </m:ctrlPr>
                      </m:dPr>
                      <m:e>
                        <m:r>
                          <a:rPr lang="en-US" sz="2200" i="1">
                            <a:solidFill>
                              <a:schemeClr val="tx1"/>
                            </a:solidFill>
                            <a:latin typeface="Cambria Math" panose="02040503050406030204" pitchFamily="18" charset="0"/>
                          </a:rPr>
                          <m:t>h</m:t>
                        </m:r>
                      </m:e>
                    </m:d>
                  </m:oMath>
                </a14:m>
                <a:endParaRPr lang="en-US" sz="2200" i="1" dirty="0">
                  <a:solidFill>
                    <a:schemeClr val="tx1"/>
                  </a:solidFill>
                  <a:latin typeface="Cambria Math" panose="02040503050406030204" pitchFamily="18" charset="0"/>
                </a:endParaRPr>
              </a:p>
              <a:p>
                <a:pPr marL="520700" indent="-342900">
                  <a:lnSpc>
                    <a:spcPct val="120000"/>
                  </a:lnSpc>
                  <a:spcBef>
                    <a:spcPts val="0"/>
                  </a:spcBef>
                </a:pPr>
                <a:r>
                  <a:rPr lang="en-US" sz="2200" dirty="0">
                    <a:solidFill>
                      <a:schemeClr val="tx1"/>
                    </a:solidFill>
                  </a:rPr>
                  <a:t>Ta </a:t>
                </a:r>
                <a:r>
                  <a:rPr lang="en-US" sz="2200" dirty="0" err="1">
                    <a:solidFill>
                      <a:schemeClr val="tx1"/>
                    </a:solidFill>
                  </a:rPr>
                  <a:t>có</a:t>
                </a:r>
                <a:r>
                  <a:rPr lang="en-US" sz="2200" dirty="0">
                    <a:solidFill>
                      <a:schemeClr val="tx1"/>
                    </a:solidFill>
                  </a:rPr>
                  <a:t>:</a:t>
                </a:r>
              </a:p>
              <a:p>
                <a:pPr marL="177800" indent="0" algn="l">
                  <a:lnSpc>
                    <a:spcPct val="120000"/>
                  </a:lnSpc>
                  <a:spcBef>
                    <a:spcPts val="0"/>
                  </a:spcBef>
                  <a:buNone/>
                </a:pPr>
                <a14:m>
                  <m:oMathPara xmlns:m="http://schemas.openxmlformats.org/officeDocument/2006/math">
                    <m:oMathParaPr>
                      <m:jc m:val="centerGroup"/>
                    </m:oMathParaPr>
                    <m:oMath xmlns:m="http://schemas.openxmlformats.org/officeDocument/2006/math">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𝔼</m:t>
                          </m:r>
                        </m:e>
                        <m:sub>
                          <m:r>
                            <a:rPr lang="en-US" sz="2200" i="1">
                              <a:solidFill>
                                <a:schemeClr val="tx1"/>
                              </a:solidFill>
                              <a:latin typeface="Cambria Math" panose="02040503050406030204" pitchFamily="18" charset="0"/>
                            </a:rPr>
                            <m:t>𝐷</m:t>
                          </m:r>
                        </m:sub>
                      </m:sSub>
                      <m:d>
                        <m:dPr>
                          <m:begChr m:val="["/>
                          <m:endChr m:val="]"/>
                          <m:ctrlPr>
                            <a:rPr lang="en-US" sz="2200" i="1">
                              <a:solidFill>
                                <a:schemeClr val="tx1"/>
                              </a:solidFill>
                              <a:latin typeface="Cambria Math" panose="02040503050406030204" pitchFamily="18" charset="0"/>
                            </a:rPr>
                          </m:ctrlPr>
                        </m:dPr>
                        <m:e>
                          <m:r>
                            <a:rPr lang="en-US" sz="2200" i="1">
                              <a:solidFill>
                                <a:schemeClr val="tx1"/>
                              </a:solidFill>
                              <a:latin typeface="Cambria Math" panose="02040503050406030204" pitchFamily="18" charset="0"/>
                            </a:rPr>
                            <m:t>2</m:t>
                          </m:r>
                          <m:r>
                            <a:rPr lang="en-US" sz="2200" i="1">
                              <a:solidFill>
                                <a:schemeClr val="tx1"/>
                              </a:solidFill>
                              <a:latin typeface="Cambria Math" panose="02040503050406030204" pitchFamily="18" charset="0"/>
                            </a:rPr>
                            <m:t>𝑎𝑏</m:t>
                          </m:r>
                        </m:e>
                      </m:d>
                      <m:r>
                        <a:rPr lang="en-US" sz="2200" b="0" i="1" smtClean="0">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𝔼</m:t>
                          </m:r>
                        </m:e>
                        <m:sub>
                          <m:r>
                            <a:rPr lang="en-US" sz="2200" i="1">
                              <a:solidFill>
                                <a:schemeClr val="tx1"/>
                              </a:solidFill>
                              <a:latin typeface="Cambria Math" panose="02040503050406030204" pitchFamily="18" charset="0"/>
                            </a:rPr>
                            <m:t>𝐷</m:t>
                          </m:r>
                        </m:sub>
                      </m:sSub>
                      <m:d>
                        <m:dPr>
                          <m:begChr m:val="["/>
                          <m:endChr m:val="]"/>
                          <m:ctrlPr>
                            <a:rPr lang="en-US" sz="2200" i="1">
                              <a:solidFill>
                                <a:schemeClr val="tx1"/>
                              </a:solidFill>
                              <a:latin typeface="Cambria Math" panose="02040503050406030204" pitchFamily="18" charset="0"/>
                            </a:rPr>
                          </m:ctrlPr>
                        </m:dPr>
                        <m:e>
                          <m:r>
                            <a:rPr lang="en-US" sz="2200" i="1">
                              <a:solidFill>
                                <a:schemeClr val="tx1"/>
                              </a:solidFill>
                              <a:latin typeface="Cambria Math" panose="02040503050406030204" pitchFamily="18" charset="0"/>
                            </a:rPr>
                            <m:t>2</m:t>
                          </m:r>
                          <m:d>
                            <m:dPr>
                              <m:ctrlPr>
                                <a:rPr lang="en-US" sz="2200" i="1">
                                  <a:solidFill>
                                    <a:schemeClr val="tx1"/>
                                  </a:solidFill>
                                  <a:latin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r>
                                    <a:rPr lang="en-US" sz="2200" i="1">
                                      <a:solidFill>
                                        <a:schemeClr val="tx1"/>
                                      </a:solidFill>
                                      <a:latin typeface="Cambria Math" panose="02040503050406030204" pitchFamily="18" charset="0"/>
                                      <a:ea typeface="Cambria Math" panose="02040503050406030204" pitchFamily="18" charset="0"/>
                                    </a:rPr>
                                    <m:t>h</m:t>
                                  </m:r>
                                </m:e>
                                <m:sup>
                                  <m:d>
                                    <m:dPr>
                                      <m:ctrlPr>
                                        <a:rPr lang="en-US" sz="2200" i="1">
                                          <a:solidFill>
                                            <a:schemeClr val="tx1"/>
                                          </a:solidFill>
                                          <a:latin typeface="Cambria Math" panose="02040503050406030204" pitchFamily="18" charset="0"/>
                                          <a:ea typeface="Cambria Math" panose="02040503050406030204" pitchFamily="18" charset="0"/>
                                        </a:rPr>
                                      </m:ctrlPr>
                                    </m:dPr>
                                    <m:e>
                                      <m:r>
                                        <a:rPr lang="en-US" sz="2200" i="1">
                                          <a:solidFill>
                                            <a:schemeClr val="tx1"/>
                                          </a:solidFill>
                                          <a:latin typeface="Cambria Math" panose="02040503050406030204" pitchFamily="18" charset="0"/>
                                          <a:ea typeface="Cambria Math" panose="02040503050406030204" pitchFamily="18" charset="0"/>
                                        </a:rPr>
                                        <m:t>𝐷</m:t>
                                      </m:r>
                                    </m:e>
                                  </m:d>
                                </m:sup>
                              </m:sSup>
                              <m:r>
                                <a:rPr lang="en-US" sz="2200" i="1">
                                  <a:solidFill>
                                    <a:schemeClr val="tx1"/>
                                  </a:solidFill>
                                  <a:latin typeface="Cambria Math" panose="02040503050406030204" pitchFamily="18" charset="0"/>
                                </a:rPr>
                                <m:t>−</m:t>
                              </m:r>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rPr>
                                    <m:t>h</m:t>
                                  </m:r>
                                </m:e>
                              </m:acc>
                            </m:e>
                          </m:d>
                          <m:d>
                            <m:dPr>
                              <m:ctrlPr>
                                <a:rPr lang="en-US" sz="2200" i="1">
                                  <a:solidFill>
                                    <a:schemeClr val="tx1"/>
                                  </a:solidFill>
                                  <a:latin typeface="Cambria Math" panose="02040503050406030204" pitchFamily="18" charset="0"/>
                                </a:rPr>
                              </m:ctrlPr>
                            </m:dPr>
                            <m:e>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rPr>
                                    <m:t>h</m:t>
                                  </m:r>
                                </m:e>
                              </m:acc>
                              <m:r>
                                <a:rPr lang="en-US" sz="2200" i="1">
                                  <a:solidFill>
                                    <a:schemeClr val="tx1"/>
                                  </a:solidFill>
                                  <a:latin typeface="Cambria Math" panose="02040503050406030204" pitchFamily="18" charset="0"/>
                                  <a:ea typeface="Cambria Math" panose="02040503050406030204" pitchFamily="18" charset="0"/>
                                </a:rPr>
                                <m:t>−</m:t>
                              </m:r>
                              <m:r>
                                <a:rPr lang="en-US" sz="2200" i="1">
                                  <a:solidFill>
                                    <a:srgbClr val="FF0000"/>
                                  </a:solidFill>
                                  <a:latin typeface="Cambria Math" panose="02040503050406030204" pitchFamily="18" charset="0"/>
                                  <a:ea typeface="Cambria Math" panose="02040503050406030204" pitchFamily="18" charset="0"/>
                                </a:rPr>
                                <m:t>𝑓</m:t>
                              </m:r>
                            </m:e>
                          </m:d>
                        </m:e>
                      </m:d>
                    </m:oMath>
                    <m:oMath xmlns:m="http://schemas.openxmlformats.org/officeDocument/2006/math">
                      <m:r>
                        <a:rPr lang="en-US" sz="2200" b="0" i="1" smtClean="0">
                          <a:solidFill>
                            <a:schemeClr val="tx1"/>
                          </a:solidFill>
                          <a:latin typeface="Cambria Math" panose="02040503050406030204" pitchFamily="18" charset="0"/>
                        </a:rPr>
                        <m:t>                  =</m:t>
                      </m:r>
                      <m:sSub>
                        <m:sSubPr>
                          <m:ctrlPr>
                            <a:rPr lang="en-US" sz="2200" i="1">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2</m:t>
                          </m:r>
                          <m:r>
                            <a:rPr lang="en-US" sz="2200" i="1">
                              <a:solidFill>
                                <a:schemeClr val="tx1"/>
                              </a:solidFill>
                              <a:latin typeface="Cambria Math" panose="02040503050406030204" pitchFamily="18" charset="0"/>
                              <a:ea typeface="Cambria Math" panose="02040503050406030204" pitchFamily="18" charset="0"/>
                            </a:rPr>
                            <m:t>𝔼</m:t>
                          </m:r>
                        </m:e>
                        <m:sub>
                          <m:r>
                            <a:rPr lang="en-US" sz="2200" i="1">
                              <a:solidFill>
                                <a:schemeClr val="tx1"/>
                              </a:solidFill>
                              <a:latin typeface="Cambria Math" panose="02040503050406030204" pitchFamily="18" charset="0"/>
                            </a:rPr>
                            <m:t>𝐷</m:t>
                          </m:r>
                        </m:sub>
                      </m:sSub>
                      <m:d>
                        <m:dPr>
                          <m:begChr m:val="["/>
                          <m:endChr m:val="]"/>
                          <m:ctrlPr>
                            <a:rPr lang="en-US" sz="2200" i="1">
                              <a:solidFill>
                                <a:schemeClr val="tx1"/>
                              </a:solidFill>
                              <a:latin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r>
                                <a:rPr lang="en-US" sz="2200" i="1">
                                  <a:solidFill>
                                    <a:schemeClr val="tx1"/>
                                  </a:solidFill>
                                  <a:latin typeface="Cambria Math" panose="02040503050406030204" pitchFamily="18" charset="0"/>
                                  <a:ea typeface="Cambria Math" panose="02040503050406030204" pitchFamily="18" charset="0"/>
                                </a:rPr>
                                <m:t>h</m:t>
                              </m:r>
                            </m:e>
                            <m:sup>
                              <m:d>
                                <m:dPr>
                                  <m:ctrlPr>
                                    <a:rPr lang="en-US" sz="2200" i="1">
                                      <a:solidFill>
                                        <a:schemeClr val="tx1"/>
                                      </a:solidFill>
                                      <a:latin typeface="Cambria Math" panose="02040503050406030204" pitchFamily="18" charset="0"/>
                                      <a:ea typeface="Cambria Math" panose="02040503050406030204" pitchFamily="18" charset="0"/>
                                    </a:rPr>
                                  </m:ctrlPr>
                                </m:dPr>
                                <m:e>
                                  <m:r>
                                    <a:rPr lang="en-US" sz="2200" i="1">
                                      <a:solidFill>
                                        <a:schemeClr val="tx1"/>
                                      </a:solidFill>
                                      <a:latin typeface="Cambria Math" panose="02040503050406030204" pitchFamily="18" charset="0"/>
                                      <a:ea typeface="Cambria Math" panose="02040503050406030204" pitchFamily="18" charset="0"/>
                                    </a:rPr>
                                    <m:t>𝐷</m:t>
                                  </m:r>
                                </m:e>
                              </m:d>
                            </m:sup>
                          </m:sSup>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rPr>
                                <m:t>h</m:t>
                              </m:r>
                            </m:e>
                          </m:acc>
                          <m:r>
                            <a:rPr lang="en-US" sz="2200" b="0" i="1" smtClean="0">
                              <a:solidFill>
                                <a:schemeClr val="tx1">
                                  <a:lumMod val="50000"/>
                                </a:schemeClr>
                              </a:solidFill>
                              <a:latin typeface="Cambria Math" panose="02040503050406030204" pitchFamily="18" charset="0"/>
                            </a:rPr>
                            <m:t>−</m:t>
                          </m:r>
                          <m:sSup>
                            <m:sSupPr>
                              <m:ctrlPr>
                                <a:rPr lang="en-US" sz="2200" i="1">
                                  <a:solidFill>
                                    <a:schemeClr val="tx1"/>
                                  </a:solidFill>
                                  <a:latin typeface="Cambria Math" panose="02040503050406030204" pitchFamily="18" charset="0"/>
                                  <a:ea typeface="Cambria Math" panose="02040503050406030204" pitchFamily="18" charset="0"/>
                                </a:rPr>
                              </m:ctrlPr>
                            </m:sSupPr>
                            <m:e>
                              <m:r>
                                <a:rPr lang="en-US" sz="2200" i="1">
                                  <a:solidFill>
                                    <a:schemeClr val="tx1"/>
                                  </a:solidFill>
                                  <a:latin typeface="Cambria Math" panose="02040503050406030204" pitchFamily="18" charset="0"/>
                                  <a:ea typeface="Cambria Math" panose="02040503050406030204" pitchFamily="18" charset="0"/>
                                </a:rPr>
                                <m:t>h</m:t>
                              </m:r>
                            </m:e>
                            <m:sup>
                              <m:d>
                                <m:dPr>
                                  <m:ctrlPr>
                                    <a:rPr lang="en-US" sz="2200" i="1">
                                      <a:solidFill>
                                        <a:schemeClr val="tx1"/>
                                      </a:solidFill>
                                      <a:latin typeface="Cambria Math" panose="02040503050406030204" pitchFamily="18" charset="0"/>
                                      <a:ea typeface="Cambria Math" panose="02040503050406030204" pitchFamily="18" charset="0"/>
                                    </a:rPr>
                                  </m:ctrlPr>
                                </m:dPr>
                                <m:e>
                                  <m:r>
                                    <a:rPr lang="en-US" sz="2200" i="1">
                                      <a:solidFill>
                                        <a:schemeClr val="tx1"/>
                                      </a:solidFill>
                                      <a:latin typeface="Cambria Math" panose="02040503050406030204" pitchFamily="18" charset="0"/>
                                      <a:ea typeface="Cambria Math" panose="02040503050406030204" pitchFamily="18" charset="0"/>
                                    </a:rPr>
                                    <m:t>𝐷</m:t>
                                  </m:r>
                                </m:e>
                              </m:d>
                            </m:sup>
                          </m:sSup>
                          <m:r>
                            <a:rPr lang="en-US" sz="2200" b="0" i="1" smtClean="0">
                              <a:solidFill>
                                <a:srgbClr val="FF0000"/>
                              </a:solidFill>
                              <a:latin typeface="Cambria Math" panose="02040503050406030204" pitchFamily="18" charset="0"/>
                              <a:ea typeface="Cambria Math" panose="02040503050406030204" pitchFamily="18" charset="0"/>
                            </a:rPr>
                            <m:t>𝑓</m:t>
                          </m:r>
                          <m:r>
                            <a:rPr lang="en-US" sz="2200" b="0" i="1" smtClean="0">
                              <a:solidFill>
                                <a:schemeClr val="tx1"/>
                              </a:solidFill>
                              <a:latin typeface="Cambria Math" panose="02040503050406030204" pitchFamily="18" charset="0"/>
                              <a:ea typeface="Cambria Math" panose="02040503050406030204" pitchFamily="18" charset="0"/>
                            </a:rPr>
                            <m:t>−</m:t>
                          </m:r>
                          <m:sSup>
                            <m:sSupPr>
                              <m:ctrlPr>
                                <a:rPr lang="en-US" sz="2200" b="0" i="1" smtClean="0">
                                  <a:solidFill>
                                    <a:schemeClr val="tx1"/>
                                  </a:solidFill>
                                  <a:latin typeface="Cambria Math" panose="02040503050406030204" pitchFamily="18" charset="0"/>
                                  <a:ea typeface="Cambria Math" panose="02040503050406030204" pitchFamily="18" charset="0"/>
                                </a:rPr>
                              </m:ctrlPr>
                            </m:sSupPr>
                            <m:e>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rPr>
                                    <m:t>h</m:t>
                                  </m:r>
                                </m:e>
                              </m:acc>
                            </m:e>
                            <m:sup>
                              <m:r>
                                <a:rPr lang="en-US" sz="2200" b="0" i="1" smtClean="0">
                                  <a:solidFill>
                                    <a:schemeClr val="tx1"/>
                                  </a:solidFill>
                                  <a:latin typeface="Cambria Math" panose="02040503050406030204" pitchFamily="18" charset="0"/>
                                  <a:ea typeface="Cambria Math" panose="02040503050406030204" pitchFamily="18" charset="0"/>
                                </a:rPr>
                                <m:t>2</m:t>
                              </m:r>
                            </m:sup>
                          </m:sSup>
                          <m:r>
                            <a:rPr lang="en-US" sz="2200" b="0" i="1" smtClean="0">
                              <a:solidFill>
                                <a:schemeClr val="tx1"/>
                              </a:solidFill>
                              <a:latin typeface="Cambria Math" panose="02040503050406030204" pitchFamily="18" charset="0"/>
                              <a:ea typeface="Cambria Math" panose="02040503050406030204" pitchFamily="18" charset="0"/>
                            </a:rPr>
                            <m:t>+</m:t>
                          </m:r>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rPr>
                                <m:t>h</m:t>
                              </m:r>
                            </m:e>
                          </m:acc>
                          <m:r>
                            <a:rPr lang="en-US" sz="2200" i="1">
                              <a:solidFill>
                                <a:srgbClr val="FF0000"/>
                              </a:solidFill>
                              <a:latin typeface="Cambria Math" panose="02040503050406030204" pitchFamily="18" charset="0"/>
                              <a:ea typeface="Cambria Math" panose="02040503050406030204" pitchFamily="18" charset="0"/>
                            </a:rPr>
                            <m:t>𝑓</m:t>
                          </m:r>
                        </m:e>
                      </m:d>
                    </m:oMath>
                    <m:oMath xmlns:m="http://schemas.openxmlformats.org/officeDocument/2006/math">
                      <m:r>
                        <a:rPr lang="en-US" sz="2200" b="0" i="1" smtClean="0">
                          <a:solidFill>
                            <a:srgbClr val="FF0000"/>
                          </a:solidFill>
                          <a:latin typeface="Cambria Math" panose="02040503050406030204" pitchFamily="18" charset="0"/>
                          <a:ea typeface="Cambria Math" panose="02040503050406030204" pitchFamily="18" charset="0"/>
                        </a:rPr>
                        <m:t>                   </m:t>
                      </m:r>
                      <m:r>
                        <a:rPr lang="en-US" sz="2200" b="0" i="1" smtClean="0">
                          <a:solidFill>
                            <a:schemeClr val="tx1">
                              <a:lumMod val="50000"/>
                            </a:schemeClr>
                          </a:solidFill>
                          <a:latin typeface="Cambria Math" panose="02040503050406030204" pitchFamily="18" charset="0"/>
                          <a:ea typeface="Cambria Math" panose="02040503050406030204" pitchFamily="18" charset="0"/>
                        </a:rPr>
                        <m:t>∝</m:t>
                      </m:r>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rPr>
                            <m:t>h</m:t>
                          </m:r>
                        </m:e>
                      </m:acc>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𝔼</m:t>
                          </m:r>
                        </m:e>
                        <m:sub>
                          <m:r>
                            <a:rPr lang="en-US" sz="2200" i="1">
                              <a:solidFill>
                                <a:schemeClr val="tx1"/>
                              </a:solidFill>
                              <a:latin typeface="Cambria Math" panose="02040503050406030204" pitchFamily="18" charset="0"/>
                            </a:rPr>
                            <m:t>𝐷</m:t>
                          </m:r>
                        </m:sub>
                      </m:sSub>
                      <m:d>
                        <m:dPr>
                          <m:begChr m:val="["/>
                          <m:endChr m:val="]"/>
                          <m:ctrlPr>
                            <a:rPr lang="en-US" sz="2200" i="1">
                              <a:solidFill>
                                <a:schemeClr val="tx1"/>
                              </a:solidFill>
                              <a:latin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r>
                                <a:rPr lang="en-US" sz="2200" i="1">
                                  <a:solidFill>
                                    <a:schemeClr val="tx1"/>
                                  </a:solidFill>
                                  <a:latin typeface="Cambria Math" panose="02040503050406030204" pitchFamily="18" charset="0"/>
                                  <a:ea typeface="Cambria Math" panose="02040503050406030204" pitchFamily="18" charset="0"/>
                                </a:rPr>
                                <m:t>h</m:t>
                              </m:r>
                            </m:e>
                            <m:sup>
                              <m:d>
                                <m:dPr>
                                  <m:ctrlPr>
                                    <a:rPr lang="en-US" sz="2200" i="1">
                                      <a:solidFill>
                                        <a:schemeClr val="tx1"/>
                                      </a:solidFill>
                                      <a:latin typeface="Cambria Math" panose="02040503050406030204" pitchFamily="18" charset="0"/>
                                      <a:ea typeface="Cambria Math" panose="02040503050406030204" pitchFamily="18" charset="0"/>
                                    </a:rPr>
                                  </m:ctrlPr>
                                </m:dPr>
                                <m:e>
                                  <m:r>
                                    <a:rPr lang="en-US" sz="2200" i="1">
                                      <a:solidFill>
                                        <a:schemeClr val="tx1"/>
                                      </a:solidFill>
                                      <a:latin typeface="Cambria Math" panose="02040503050406030204" pitchFamily="18" charset="0"/>
                                      <a:ea typeface="Cambria Math" panose="02040503050406030204" pitchFamily="18" charset="0"/>
                                    </a:rPr>
                                    <m:t>𝐷</m:t>
                                  </m:r>
                                </m:e>
                              </m:d>
                            </m:sup>
                          </m:sSup>
                        </m:e>
                      </m:d>
                      <m:r>
                        <a:rPr lang="en-US" sz="2200" b="0" i="1" smtClean="0">
                          <a:solidFill>
                            <a:srgbClr val="FF0000"/>
                          </a:solidFill>
                          <a:latin typeface="Cambria Math" panose="02040503050406030204" pitchFamily="18" charset="0"/>
                          <a:ea typeface="Cambria Math" panose="02040503050406030204" pitchFamily="18" charset="0"/>
                        </a:rPr>
                        <m:t>−</m:t>
                      </m:r>
                      <m:r>
                        <a:rPr lang="en-US" sz="2200" b="0" i="1" smtClean="0">
                          <a:solidFill>
                            <a:srgbClr val="FF0000"/>
                          </a:solidFill>
                          <a:latin typeface="Cambria Math" panose="02040503050406030204" pitchFamily="18" charset="0"/>
                          <a:ea typeface="Cambria Math" panose="02040503050406030204" pitchFamily="18" charset="0"/>
                        </a:rPr>
                        <m:t>𝑓</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𝔼</m:t>
                          </m:r>
                        </m:e>
                        <m:sub>
                          <m:r>
                            <a:rPr lang="en-US" sz="2200" i="1">
                              <a:solidFill>
                                <a:schemeClr val="tx1"/>
                              </a:solidFill>
                              <a:latin typeface="Cambria Math" panose="02040503050406030204" pitchFamily="18" charset="0"/>
                            </a:rPr>
                            <m:t>𝐷</m:t>
                          </m:r>
                        </m:sub>
                      </m:sSub>
                      <m:d>
                        <m:dPr>
                          <m:begChr m:val="["/>
                          <m:endChr m:val="]"/>
                          <m:ctrlPr>
                            <a:rPr lang="en-US" sz="2200" i="1">
                              <a:solidFill>
                                <a:schemeClr val="tx1"/>
                              </a:solidFill>
                              <a:latin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r>
                                <a:rPr lang="en-US" sz="2200" i="1">
                                  <a:solidFill>
                                    <a:schemeClr val="tx1"/>
                                  </a:solidFill>
                                  <a:latin typeface="Cambria Math" panose="02040503050406030204" pitchFamily="18" charset="0"/>
                                  <a:ea typeface="Cambria Math" panose="02040503050406030204" pitchFamily="18" charset="0"/>
                                </a:rPr>
                                <m:t>h</m:t>
                              </m:r>
                            </m:e>
                            <m:sup>
                              <m:d>
                                <m:dPr>
                                  <m:ctrlPr>
                                    <a:rPr lang="en-US" sz="2200" i="1">
                                      <a:solidFill>
                                        <a:schemeClr val="tx1"/>
                                      </a:solidFill>
                                      <a:latin typeface="Cambria Math" panose="02040503050406030204" pitchFamily="18" charset="0"/>
                                      <a:ea typeface="Cambria Math" panose="02040503050406030204" pitchFamily="18" charset="0"/>
                                    </a:rPr>
                                  </m:ctrlPr>
                                </m:dPr>
                                <m:e>
                                  <m:r>
                                    <a:rPr lang="en-US" sz="2200" i="1">
                                      <a:solidFill>
                                        <a:schemeClr val="tx1"/>
                                      </a:solidFill>
                                      <a:latin typeface="Cambria Math" panose="02040503050406030204" pitchFamily="18" charset="0"/>
                                      <a:ea typeface="Cambria Math" panose="02040503050406030204" pitchFamily="18" charset="0"/>
                                    </a:rPr>
                                    <m:t>𝐷</m:t>
                                  </m:r>
                                </m:e>
                              </m:d>
                            </m:sup>
                          </m:sSup>
                        </m:e>
                      </m:d>
                      <m:r>
                        <a:rPr lang="en-US" sz="2200" b="0" i="1" smtClean="0">
                          <a:solidFill>
                            <a:srgbClr val="FF0000"/>
                          </a:solidFill>
                          <a:latin typeface="Cambria Math" panose="02040503050406030204" pitchFamily="18" charset="0"/>
                          <a:ea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𝔼</m:t>
                          </m:r>
                        </m:e>
                        <m:sub>
                          <m:r>
                            <a:rPr lang="en-US" sz="2200" i="1">
                              <a:solidFill>
                                <a:schemeClr val="tx1"/>
                              </a:solidFill>
                              <a:latin typeface="Cambria Math" panose="02040503050406030204" pitchFamily="18" charset="0"/>
                            </a:rPr>
                            <m:t>𝐷</m:t>
                          </m:r>
                        </m:sub>
                      </m:sSub>
                      <m:d>
                        <m:dPr>
                          <m:begChr m:val="["/>
                          <m:endChr m:val="]"/>
                          <m:ctrlPr>
                            <a:rPr lang="en-US" sz="2200" i="1">
                              <a:solidFill>
                                <a:schemeClr val="tx1"/>
                              </a:solidFill>
                              <a:latin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rPr>
                                    <m:t>h</m:t>
                                  </m:r>
                                </m:e>
                              </m:acc>
                            </m:e>
                            <m:sup>
                              <m:r>
                                <a:rPr lang="en-US" sz="2200" i="1">
                                  <a:solidFill>
                                    <a:schemeClr val="tx1"/>
                                  </a:solidFill>
                                  <a:latin typeface="Cambria Math" panose="02040503050406030204" pitchFamily="18" charset="0"/>
                                  <a:ea typeface="Cambria Math" panose="02040503050406030204" pitchFamily="18" charset="0"/>
                                </a:rPr>
                                <m:t>2</m:t>
                              </m:r>
                            </m:sup>
                          </m:sSup>
                        </m:e>
                      </m:d>
                      <m:r>
                        <a:rPr lang="en-US" sz="2200" b="0" i="1" smtClean="0">
                          <a:solidFill>
                            <a:schemeClr val="tx1">
                              <a:lumMod val="50000"/>
                            </a:schemeClr>
                          </a:solidFill>
                          <a:latin typeface="Cambria Math" panose="02040503050406030204" pitchFamily="18" charset="0"/>
                          <a:ea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rgbClr val="FF0000"/>
                              </a:solidFill>
                              <a:latin typeface="Cambria Math" panose="02040503050406030204" pitchFamily="18" charset="0"/>
                              <a:ea typeface="Cambria Math" panose="02040503050406030204" pitchFamily="18" charset="0"/>
                            </a:rPr>
                            <m:t>𝑓</m:t>
                          </m:r>
                          <m:r>
                            <a:rPr lang="en-US" sz="2200" i="1">
                              <a:solidFill>
                                <a:schemeClr val="tx1"/>
                              </a:solidFill>
                              <a:latin typeface="Cambria Math" panose="02040503050406030204" pitchFamily="18" charset="0"/>
                              <a:ea typeface="Cambria Math" panose="02040503050406030204" pitchFamily="18" charset="0"/>
                            </a:rPr>
                            <m:t>𝔼</m:t>
                          </m:r>
                        </m:e>
                        <m:sub>
                          <m:r>
                            <a:rPr lang="en-US" sz="2200" i="1">
                              <a:solidFill>
                                <a:schemeClr val="tx1"/>
                              </a:solidFill>
                              <a:latin typeface="Cambria Math" panose="02040503050406030204" pitchFamily="18" charset="0"/>
                            </a:rPr>
                            <m:t>𝐷</m:t>
                          </m:r>
                        </m:sub>
                      </m:sSub>
                      <m:d>
                        <m:dPr>
                          <m:begChr m:val="["/>
                          <m:endChr m:val="]"/>
                          <m:ctrlPr>
                            <a:rPr lang="en-US" sz="2200" i="1">
                              <a:solidFill>
                                <a:schemeClr val="tx1"/>
                              </a:solidFill>
                              <a:latin typeface="Cambria Math" panose="02040503050406030204" pitchFamily="18" charset="0"/>
                            </a:rPr>
                          </m:ctrlPr>
                        </m:dPr>
                        <m:e>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rPr>
                                <m:t>h</m:t>
                              </m:r>
                            </m:e>
                          </m:acc>
                        </m:e>
                      </m:d>
                      <m:r>
                        <a:rPr lang="en-US" sz="2200" b="0" i="1" smtClean="0">
                          <a:solidFill>
                            <a:srgbClr val="FF0000"/>
                          </a:solidFill>
                          <a:latin typeface="Cambria Math" panose="02040503050406030204" pitchFamily="18" charset="0"/>
                          <a:ea typeface="Cambria Math" panose="02040503050406030204" pitchFamily="18" charset="0"/>
                        </a:rPr>
                        <m:t>=</m:t>
                      </m:r>
                      <m:sSup>
                        <m:sSupPr>
                          <m:ctrlPr>
                            <a:rPr lang="en-US" sz="2200" i="1">
                              <a:solidFill>
                                <a:schemeClr val="tx1"/>
                              </a:solidFill>
                              <a:latin typeface="Cambria Math" panose="02040503050406030204" pitchFamily="18" charset="0"/>
                              <a:ea typeface="Cambria Math" panose="02040503050406030204" pitchFamily="18" charset="0"/>
                            </a:rPr>
                          </m:ctrlPr>
                        </m:sSupPr>
                        <m:e>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rPr>
                                <m:t>h</m:t>
                              </m:r>
                            </m:e>
                          </m:acc>
                        </m:e>
                        <m:sup>
                          <m:r>
                            <a:rPr lang="en-US" sz="2200" i="1">
                              <a:solidFill>
                                <a:schemeClr val="tx1"/>
                              </a:solidFill>
                              <a:latin typeface="Cambria Math" panose="02040503050406030204" pitchFamily="18" charset="0"/>
                              <a:ea typeface="Cambria Math" panose="02040503050406030204" pitchFamily="18" charset="0"/>
                            </a:rPr>
                            <m:t>2</m:t>
                          </m:r>
                        </m:sup>
                      </m:sSup>
                      <m:r>
                        <a:rPr lang="en-US" sz="2200" b="0" i="1" smtClean="0">
                          <a:solidFill>
                            <a:schemeClr val="tx1"/>
                          </a:solidFill>
                          <a:latin typeface="Cambria Math" panose="02040503050406030204" pitchFamily="18" charset="0"/>
                          <a:ea typeface="Cambria Math" panose="02040503050406030204" pitchFamily="18" charset="0"/>
                        </a:rPr>
                        <m:t>−</m:t>
                      </m:r>
                      <m:r>
                        <a:rPr lang="en-US" sz="2200" b="0" i="1" smtClean="0">
                          <a:solidFill>
                            <a:srgbClr val="FF0000"/>
                          </a:solidFill>
                          <a:latin typeface="Cambria Math" panose="02040503050406030204" pitchFamily="18" charset="0"/>
                          <a:ea typeface="Cambria Math" panose="02040503050406030204" pitchFamily="18" charset="0"/>
                        </a:rPr>
                        <m:t>𝑓</m:t>
                      </m:r>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rPr>
                            <m:t>h</m:t>
                          </m:r>
                        </m:e>
                      </m:acc>
                      <m:r>
                        <a:rPr lang="en-US" sz="2200" b="0" i="1" smtClean="0">
                          <a:solidFill>
                            <a:srgbClr val="0072FF"/>
                          </a:solidFill>
                          <a:latin typeface="Cambria Math" panose="02040503050406030204" pitchFamily="18" charset="0"/>
                        </a:rPr>
                        <m:t>−</m:t>
                      </m:r>
                      <m:sSup>
                        <m:sSupPr>
                          <m:ctrlPr>
                            <a:rPr lang="en-US" sz="2200" i="1">
                              <a:solidFill>
                                <a:schemeClr val="tx1"/>
                              </a:solidFill>
                              <a:latin typeface="Cambria Math" panose="02040503050406030204" pitchFamily="18" charset="0"/>
                              <a:ea typeface="Cambria Math" panose="02040503050406030204" pitchFamily="18" charset="0"/>
                            </a:rPr>
                          </m:ctrlPr>
                        </m:sSupPr>
                        <m:e>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rPr>
                                <m:t>h</m:t>
                              </m:r>
                            </m:e>
                          </m:acc>
                        </m:e>
                        <m:sup>
                          <m:r>
                            <a:rPr lang="en-US" sz="2200" i="1">
                              <a:solidFill>
                                <a:schemeClr val="tx1"/>
                              </a:solidFill>
                              <a:latin typeface="Cambria Math" panose="02040503050406030204" pitchFamily="18" charset="0"/>
                              <a:ea typeface="Cambria Math" panose="02040503050406030204" pitchFamily="18" charset="0"/>
                            </a:rPr>
                            <m:t>2</m:t>
                          </m:r>
                        </m:sup>
                      </m:sSup>
                      <m:r>
                        <a:rPr lang="en-US" sz="2200" b="0" i="1" smtClean="0">
                          <a:solidFill>
                            <a:schemeClr val="tx1"/>
                          </a:solidFill>
                          <a:latin typeface="Cambria Math" panose="02040503050406030204" pitchFamily="18" charset="0"/>
                          <a:ea typeface="Cambria Math" panose="02040503050406030204" pitchFamily="18" charset="0"/>
                        </a:rPr>
                        <m:t>+</m:t>
                      </m:r>
                      <m:r>
                        <a:rPr lang="en-US" sz="2200" i="1" smtClean="0">
                          <a:solidFill>
                            <a:srgbClr val="FF0000"/>
                          </a:solidFill>
                          <a:latin typeface="Cambria Math" panose="02040503050406030204" pitchFamily="18" charset="0"/>
                          <a:ea typeface="Cambria Math" panose="02040503050406030204" pitchFamily="18" charset="0"/>
                        </a:rPr>
                        <m:t>𝑓</m:t>
                      </m:r>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rPr>
                            <m:t>h</m:t>
                          </m:r>
                        </m:e>
                      </m:acc>
                      <m:r>
                        <a:rPr lang="en-US" sz="2200" b="0" i="1" smtClean="0">
                          <a:solidFill>
                            <a:schemeClr val="tx1">
                              <a:lumMod val="50000"/>
                            </a:schemeClr>
                          </a:solidFill>
                          <a:latin typeface="Cambria Math" panose="02040503050406030204" pitchFamily="18" charset="0"/>
                        </a:rPr>
                        <m:t>=0</m:t>
                      </m:r>
                    </m:oMath>
                  </m:oMathPara>
                </a14:m>
                <a:br>
                  <a:rPr lang="en-US" sz="2200" i="1" dirty="0">
                    <a:solidFill>
                      <a:schemeClr val="tx1"/>
                    </a:solidFill>
                    <a:latin typeface="Cambria Math" panose="02040503050406030204" pitchFamily="18" charset="0"/>
                  </a:rPr>
                </a:br>
                <a:endParaRPr lang="en-US" sz="2200" i="1" dirty="0">
                  <a:solidFill>
                    <a:schemeClr val="tx1"/>
                  </a:solidFill>
                  <a:latin typeface="Cambria Math" panose="02040503050406030204" pitchFamily="18" charset="0"/>
                </a:endParaRPr>
              </a:p>
              <a:p>
                <a:pPr marL="520700" indent="-342900" algn="l">
                  <a:lnSpc>
                    <a:spcPct val="150000"/>
                  </a:lnSpc>
                  <a:spcBef>
                    <a:spcPts val="0"/>
                  </a:spcBef>
                </a:pPr>
                <a:r>
                  <a:rPr lang="en-US" sz="2200" dirty="0" err="1">
                    <a:solidFill>
                      <a:schemeClr val="tx1"/>
                    </a:solidFill>
                    <a:latin typeface="+mj-lt"/>
                  </a:rPr>
                  <a:t>Giả</a:t>
                </a:r>
                <a:r>
                  <a:rPr lang="en-US" sz="2200" dirty="0">
                    <a:solidFill>
                      <a:schemeClr val="tx1"/>
                    </a:solidFill>
                    <a:latin typeface="+mj-lt"/>
                  </a:rPr>
                  <a:t> </a:t>
                </a:r>
                <a:r>
                  <a:rPr lang="en-US" sz="2200" dirty="0" err="1">
                    <a:solidFill>
                      <a:schemeClr val="tx1"/>
                    </a:solidFill>
                    <a:latin typeface="+mj-lt"/>
                  </a:rPr>
                  <a:t>sử</a:t>
                </a:r>
                <a:r>
                  <a:rPr lang="en-US" sz="2200" dirty="0">
                    <a:solidFill>
                      <a:schemeClr val="tx1"/>
                    </a:solidFill>
                    <a:latin typeface="+mj-lt"/>
                  </a:rPr>
                  <a:t> </a:t>
                </a:r>
                <a:r>
                  <a:rPr lang="en-US" sz="2200" dirty="0" err="1">
                    <a:solidFill>
                      <a:schemeClr val="tx1"/>
                    </a:solidFill>
                    <a:latin typeface="+mj-lt"/>
                  </a:rPr>
                  <a:t>hàm</a:t>
                </a:r>
                <a:r>
                  <a:rPr lang="en-US" sz="2200" dirty="0">
                    <a:solidFill>
                      <a:schemeClr val="tx1"/>
                    </a:solidFill>
                    <a:latin typeface="+mj-lt"/>
                  </a:rPr>
                  <a:t> </a:t>
                </a:r>
                <a:r>
                  <a:rPr lang="en-US" sz="2200" dirty="0" err="1">
                    <a:solidFill>
                      <a:schemeClr val="tx1"/>
                    </a:solidFill>
                    <a:latin typeface="+mj-lt"/>
                  </a:rPr>
                  <a:t>đích</a:t>
                </a:r>
                <a:r>
                  <a:rPr lang="en-US" sz="2200" dirty="0">
                    <a:solidFill>
                      <a:schemeClr val="tx1"/>
                    </a:solidFill>
                    <a:latin typeface="+mj-lt"/>
                  </a:rPr>
                  <a:t> (target function ) </a:t>
                </a:r>
                <a14:m>
                  <m:oMath xmlns:m="http://schemas.openxmlformats.org/officeDocument/2006/math">
                    <m:r>
                      <a:rPr lang="en-US" sz="2200" b="0" i="1" smtClean="0">
                        <a:solidFill>
                          <a:schemeClr val="tx1"/>
                        </a:solidFill>
                        <a:latin typeface="Cambria Math" panose="02040503050406030204" pitchFamily="18" charset="0"/>
                      </a:rPr>
                      <m:t>𝑓</m:t>
                    </m:r>
                    <m:r>
                      <a:rPr lang="en-US" sz="2200" b="0" i="1" smtClean="0">
                        <a:solidFill>
                          <a:schemeClr val="tx1"/>
                        </a:solidFill>
                        <a:latin typeface="Cambria Math" panose="02040503050406030204" pitchFamily="18" charset="0"/>
                      </a:rPr>
                      <m:t>()</m:t>
                    </m:r>
                  </m:oMath>
                </a14:m>
                <a:r>
                  <a:rPr lang="en-US" sz="2200" dirty="0">
                    <a:solidFill>
                      <a:schemeClr val="tx1"/>
                    </a:solidFill>
                  </a:rPr>
                  <a:t> </a:t>
                </a:r>
                <a:r>
                  <a:rPr lang="en-US" sz="2200" dirty="0" err="1">
                    <a:solidFill>
                      <a:schemeClr val="tx1"/>
                    </a:solidFill>
                  </a:rPr>
                  <a:t>là</a:t>
                </a:r>
                <a:r>
                  <a:rPr lang="en-US" sz="2200" dirty="0">
                    <a:solidFill>
                      <a:schemeClr val="tx1"/>
                    </a:solidFill>
                  </a:rPr>
                  <a:t> </a:t>
                </a:r>
                <a:r>
                  <a:rPr lang="en-US" sz="2200" b="1" dirty="0" err="1">
                    <a:solidFill>
                      <a:schemeClr val="tx1"/>
                    </a:solidFill>
                  </a:rPr>
                  <a:t>không</a:t>
                </a:r>
                <a:r>
                  <a:rPr lang="en-US" sz="2200" b="1" dirty="0">
                    <a:solidFill>
                      <a:schemeClr val="tx1"/>
                    </a:solidFill>
                  </a:rPr>
                  <a:t> </a:t>
                </a:r>
                <a:r>
                  <a:rPr lang="en-US" sz="2200" b="1" dirty="0" err="1">
                    <a:solidFill>
                      <a:schemeClr val="tx1"/>
                    </a:solidFill>
                  </a:rPr>
                  <a:t>có</a:t>
                </a:r>
                <a:r>
                  <a:rPr lang="en-US" sz="2200" b="1" dirty="0">
                    <a:solidFill>
                      <a:schemeClr val="tx1"/>
                    </a:solidFill>
                  </a:rPr>
                  <a:t> </a:t>
                </a:r>
                <a:r>
                  <a:rPr lang="en-US" sz="2200" b="1" dirty="0" err="1">
                    <a:solidFill>
                      <a:schemeClr val="tx1"/>
                    </a:solidFill>
                  </a:rPr>
                  <a:t>nhiễu</a:t>
                </a:r>
                <a:r>
                  <a:rPr lang="en-US" sz="2200" b="1" dirty="0">
                    <a:solidFill>
                      <a:schemeClr val="tx1"/>
                    </a:solidFill>
                  </a:rPr>
                  <a:t> (noiseless), </a:t>
                </a:r>
                <a:r>
                  <a:rPr lang="en-US" sz="2200" dirty="0">
                    <a:solidFill>
                      <a:schemeClr val="tx1"/>
                    </a:solidFill>
                  </a:rPr>
                  <a:t>ta </a:t>
                </a:r>
                <a:r>
                  <a:rPr lang="en-US" sz="2200" dirty="0" err="1">
                    <a:solidFill>
                      <a:schemeClr val="tx1"/>
                    </a:solidFill>
                  </a:rPr>
                  <a:t>có</a:t>
                </a:r>
                <a:r>
                  <a:rPr lang="en-US" sz="2200" dirty="0">
                    <a:solidFill>
                      <a:schemeClr val="tx1"/>
                    </a:solidFill>
                  </a:rPr>
                  <a:t> </a:t>
                </a:r>
                <a:r>
                  <a:rPr lang="en-US" sz="2200" dirty="0" err="1">
                    <a:solidFill>
                      <a:schemeClr val="tx1"/>
                    </a:solidFill>
                  </a:rPr>
                  <a:t>kỳ</a:t>
                </a:r>
                <a:r>
                  <a:rPr lang="en-US" sz="2200" dirty="0">
                    <a:solidFill>
                      <a:schemeClr val="tx1"/>
                    </a:solidFill>
                  </a:rPr>
                  <a:t> </a:t>
                </a:r>
                <a:r>
                  <a:rPr lang="en-US" sz="2200" dirty="0" err="1">
                    <a:solidFill>
                      <a:schemeClr val="tx1"/>
                    </a:solidFill>
                  </a:rPr>
                  <a:t>vọng</a:t>
                </a:r>
                <a:r>
                  <a:rPr lang="en-US" sz="2200" dirty="0">
                    <a:solidFill>
                      <a:schemeClr val="tx1"/>
                    </a:solidFill>
                  </a:rPr>
                  <a:t> </a:t>
                </a:r>
                <a:r>
                  <a:rPr lang="en-US" sz="2200" dirty="0" err="1">
                    <a:solidFill>
                      <a:schemeClr val="tx1"/>
                    </a:solidFill>
                  </a:rPr>
                  <a:t>của</a:t>
                </a:r>
                <a:r>
                  <a:rPr lang="en-US" sz="2200" dirty="0">
                    <a:solidFill>
                      <a:schemeClr val="tx1"/>
                    </a:solidFill>
                  </a:rPr>
                  <a:t> </a:t>
                </a:r>
                <a:r>
                  <a:rPr lang="en-US" sz="2200" dirty="0" err="1">
                    <a:solidFill>
                      <a:schemeClr val="tx1"/>
                    </a:solidFill>
                  </a:rPr>
                  <a:t>bình</a:t>
                </a:r>
                <a:r>
                  <a:rPr lang="en-US" sz="2200" dirty="0">
                    <a:solidFill>
                      <a:schemeClr val="tx1"/>
                    </a:solidFill>
                  </a:rPr>
                  <a:t> </a:t>
                </a:r>
                <a:r>
                  <a:rPr lang="en-US" sz="2200" dirty="0" err="1">
                    <a:solidFill>
                      <a:schemeClr val="tx1"/>
                    </a:solidFill>
                  </a:rPr>
                  <a:t>phương</a:t>
                </a:r>
                <a:r>
                  <a:rPr lang="en-US" sz="2200" dirty="0">
                    <a:solidFill>
                      <a:schemeClr val="tx1"/>
                    </a:solidFill>
                  </a:rPr>
                  <a:t> </a:t>
                </a:r>
                <a:r>
                  <a:rPr lang="en-US" sz="2200" dirty="0" err="1">
                    <a:solidFill>
                      <a:schemeClr val="tx1"/>
                    </a:solidFill>
                  </a:rPr>
                  <a:t>sai</a:t>
                </a:r>
                <a:r>
                  <a:rPr lang="en-US" sz="2200" dirty="0">
                    <a:solidFill>
                      <a:schemeClr val="tx1"/>
                    </a:solidFill>
                  </a:rPr>
                  <a:t> </a:t>
                </a:r>
                <a:r>
                  <a:rPr lang="en-US" sz="2200" dirty="0" err="1">
                    <a:solidFill>
                      <a:schemeClr val="tx1"/>
                    </a:solidFill>
                  </a:rPr>
                  <a:t>số</a:t>
                </a:r>
                <a:r>
                  <a:rPr lang="en-US" sz="2200" dirty="0">
                    <a:solidFill>
                      <a:schemeClr val="tx1"/>
                    </a:solidFill>
                  </a:rPr>
                  <a:t> </a:t>
                </a:r>
                <a:r>
                  <a:rPr lang="en-US" sz="2200" dirty="0" err="1">
                    <a:solidFill>
                      <a:schemeClr val="tx1"/>
                    </a:solidFill>
                  </a:rPr>
                  <a:t>trên</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chemeClr val="tx1"/>
                    </a:solidFill>
                  </a:rPr>
                  <a:t>điểm</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tổng</a:t>
                </a:r>
                <a:r>
                  <a:rPr lang="en-US" sz="2200" dirty="0">
                    <a:solidFill>
                      <a:schemeClr val="tx1"/>
                    </a:solidFill>
                  </a:rPr>
                  <a:t> </a:t>
                </a:r>
                <a:r>
                  <a:rPr lang="en-US" sz="2200" dirty="0" err="1">
                    <a:solidFill>
                      <a:schemeClr val="tx1"/>
                    </a:solidFill>
                  </a:rPr>
                  <a:t>quát</a:t>
                </a:r>
                <a:r>
                  <a:rPr lang="en-US" sz="2200" dirty="0">
                    <a:solidFill>
                      <a:schemeClr val="tx1"/>
                    </a:solidFill>
                  </a:rPr>
                  <a:t> (out-of-sample) </a:t>
                </a: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𝒙</m:t>
                        </m:r>
                      </m:e>
                      <m:sub>
                        <m:r>
                          <a:rPr lang="en-US" sz="2200" i="1">
                            <a:solidFill>
                              <a:schemeClr val="tx1"/>
                            </a:solidFill>
                            <a:latin typeface="Cambria Math" panose="02040503050406030204" pitchFamily="18" charset="0"/>
                          </a:rPr>
                          <m:t>0</m:t>
                        </m:r>
                      </m:sub>
                    </m:sSub>
                  </m:oMath>
                </a14:m>
                <a:r>
                  <a:rPr lang="en-US" sz="2200" dirty="0">
                    <a:solidFill>
                      <a:schemeClr val="tx1"/>
                    </a:solidFill>
                  </a:rPr>
                  <a:t>, </a:t>
                </a:r>
                <a:r>
                  <a:rPr lang="en-US" sz="2200" dirty="0" err="1">
                    <a:solidFill>
                      <a:schemeClr val="tx1"/>
                    </a:solidFill>
                  </a:rPr>
                  <a:t>tính</a:t>
                </a:r>
                <a:r>
                  <a:rPr lang="en-US" sz="2200" dirty="0">
                    <a:solidFill>
                      <a:schemeClr val="tx1"/>
                    </a:solidFill>
                  </a:rPr>
                  <a:t> </a:t>
                </a:r>
                <a:r>
                  <a:rPr lang="en-US" sz="2200" dirty="0" err="1">
                    <a:solidFill>
                      <a:schemeClr val="tx1"/>
                    </a:solidFill>
                  </a:rPr>
                  <a:t>trên</a:t>
                </a:r>
                <a:r>
                  <a:rPr lang="en-US" sz="2200" dirty="0">
                    <a:solidFill>
                      <a:schemeClr val="tx1"/>
                    </a:solidFill>
                  </a:rPr>
                  <a:t> </a:t>
                </a:r>
                <a:r>
                  <a:rPr lang="en-US" sz="2200" dirty="0" err="1">
                    <a:solidFill>
                      <a:srgbClr val="FF00FF"/>
                    </a:solidFill>
                  </a:rPr>
                  <a:t>tất</a:t>
                </a:r>
                <a:r>
                  <a:rPr lang="en-US" sz="2200" dirty="0">
                    <a:solidFill>
                      <a:srgbClr val="FF00FF"/>
                    </a:solidFill>
                  </a:rPr>
                  <a:t> </a:t>
                </a:r>
                <a:r>
                  <a:rPr lang="en-US" sz="2200" dirty="0" err="1">
                    <a:solidFill>
                      <a:srgbClr val="FF00FF"/>
                    </a:solidFill>
                  </a:rPr>
                  <a:t>cả</a:t>
                </a:r>
                <a:r>
                  <a:rPr lang="en-US" sz="2200" dirty="0">
                    <a:solidFill>
                      <a:srgbClr val="FF00FF"/>
                    </a:solidFill>
                  </a:rPr>
                  <a:t> </a:t>
                </a:r>
                <a:r>
                  <a:rPr lang="en-US" sz="2200" dirty="0" err="1">
                    <a:solidFill>
                      <a:srgbClr val="FF00FF"/>
                    </a:solidFill>
                  </a:rPr>
                  <a:t>các</a:t>
                </a:r>
                <a:r>
                  <a:rPr lang="en-US" sz="2200" dirty="0">
                    <a:solidFill>
                      <a:srgbClr val="FF00FF"/>
                    </a:solidFill>
                  </a:rPr>
                  <a:t> </a:t>
                </a:r>
                <a:r>
                  <a:rPr lang="en-US" sz="2200" dirty="0" err="1">
                    <a:solidFill>
                      <a:srgbClr val="FF00FF"/>
                    </a:solidFill>
                  </a:rPr>
                  <a:t>trường</a:t>
                </a:r>
                <a:r>
                  <a:rPr lang="en-US" sz="2200" dirty="0">
                    <a:solidFill>
                      <a:srgbClr val="FF00FF"/>
                    </a:solidFill>
                  </a:rPr>
                  <a:t> </a:t>
                </a:r>
                <a:r>
                  <a:rPr lang="en-US" sz="2200" dirty="0" err="1">
                    <a:solidFill>
                      <a:srgbClr val="FF00FF"/>
                    </a:solidFill>
                  </a:rPr>
                  <a:t>hợp</a:t>
                </a:r>
                <a:r>
                  <a:rPr lang="en-US" sz="2200" dirty="0">
                    <a:solidFill>
                      <a:srgbClr val="FF00FF"/>
                    </a:solidFill>
                  </a:rPr>
                  <a:t> </a:t>
                </a:r>
                <a:r>
                  <a:rPr lang="en-US" sz="2200" dirty="0" err="1">
                    <a:solidFill>
                      <a:srgbClr val="FF00FF"/>
                    </a:solidFill>
                  </a:rPr>
                  <a:t>có</a:t>
                </a:r>
                <a:r>
                  <a:rPr lang="en-US" sz="2200" dirty="0">
                    <a:solidFill>
                      <a:srgbClr val="FF00FF"/>
                    </a:solidFill>
                  </a:rPr>
                  <a:t> </a:t>
                </a:r>
                <a:r>
                  <a:rPr lang="en-US" sz="2200" dirty="0" err="1">
                    <a:solidFill>
                      <a:srgbClr val="FF00FF"/>
                    </a:solidFill>
                  </a:rPr>
                  <a:t>thể</a:t>
                </a:r>
                <a:r>
                  <a:rPr lang="en-US" sz="2200" dirty="0">
                    <a:solidFill>
                      <a:srgbClr val="FF00FF"/>
                    </a:solidFill>
                  </a:rPr>
                  <a:t> </a:t>
                </a:r>
                <a:r>
                  <a:rPr lang="en-US" sz="2200" dirty="0" err="1">
                    <a:solidFill>
                      <a:srgbClr val="FF00FF"/>
                    </a:solidFill>
                  </a:rPr>
                  <a:t>xảy</a:t>
                </a:r>
                <a:r>
                  <a:rPr lang="en-US" sz="2200" dirty="0">
                    <a:solidFill>
                      <a:srgbClr val="FF00FF"/>
                    </a:solidFill>
                  </a:rPr>
                  <a:t> </a:t>
                </a:r>
                <a:r>
                  <a:rPr lang="en-US" sz="2200" dirty="0" err="1">
                    <a:solidFill>
                      <a:srgbClr val="FF00FF"/>
                    </a:solidFill>
                  </a:rPr>
                  <a:t>ra</a:t>
                </a:r>
                <a:r>
                  <a:rPr lang="en-US" sz="2200" dirty="0">
                    <a:solidFill>
                      <a:srgbClr val="FF00FF"/>
                    </a:solidFill>
                  </a:rPr>
                  <a:t> </a:t>
                </a:r>
                <a:r>
                  <a:rPr lang="en-US" sz="2200" dirty="0" err="1">
                    <a:solidFill>
                      <a:srgbClr val="FF00FF"/>
                    </a:solidFill>
                  </a:rPr>
                  <a:t>của</a:t>
                </a:r>
                <a:r>
                  <a:rPr lang="en-US" sz="2200" dirty="0">
                    <a:solidFill>
                      <a:srgbClr val="FF00FF"/>
                    </a:solidFill>
                  </a:rPr>
                  <a:t> </a:t>
                </a:r>
                <a:r>
                  <a:rPr lang="en-US" sz="2200" dirty="0" err="1">
                    <a:solidFill>
                      <a:srgbClr val="FF00FF"/>
                    </a:solidFill>
                  </a:rPr>
                  <a:t>tập</a:t>
                </a:r>
                <a:r>
                  <a:rPr lang="en-US" sz="2200" dirty="0">
                    <a:solidFill>
                      <a:srgbClr val="FF00FF"/>
                    </a:solidFill>
                  </a:rPr>
                  <a:t> </a:t>
                </a:r>
                <a:r>
                  <a:rPr lang="en-US" sz="2200" dirty="0" err="1">
                    <a:solidFill>
                      <a:srgbClr val="FF00FF"/>
                    </a:solidFill>
                  </a:rPr>
                  <a:t>dữ</a:t>
                </a:r>
                <a:r>
                  <a:rPr lang="en-US" sz="2200" dirty="0">
                    <a:solidFill>
                      <a:srgbClr val="FF00FF"/>
                    </a:solidFill>
                  </a:rPr>
                  <a:t> </a:t>
                </a:r>
                <a:r>
                  <a:rPr lang="en-US" sz="2200" dirty="0" err="1">
                    <a:solidFill>
                      <a:srgbClr val="FF00FF"/>
                    </a:solidFill>
                  </a:rPr>
                  <a:t>liệu</a:t>
                </a:r>
                <a:r>
                  <a:rPr lang="en-US" sz="2200" dirty="0">
                    <a:solidFill>
                      <a:srgbClr val="FF00FF"/>
                    </a:solidFill>
                  </a:rPr>
                  <a:t> </a:t>
                </a:r>
                <a14:m>
                  <m:oMath xmlns:m="http://schemas.openxmlformats.org/officeDocument/2006/math">
                    <m:r>
                      <a:rPr lang="en-US" sz="2200" b="0" i="1" smtClean="0">
                        <a:solidFill>
                          <a:schemeClr val="tx1"/>
                        </a:solidFill>
                        <a:latin typeface="Cambria Math" panose="02040503050406030204" pitchFamily="18" charset="0"/>
                      </a:rPr>
                      <m:t>𝐷</m:t>
                    </m:r>
                  </m:oMath>
                </a14:m>
                <a:r>
                  <a:rPr lang="en-US" sz="2200" dirty="0">
                    <a:solidFill>
                      <a:schemeClr val="tx1"/>
                    </a:solidFill>
                  </a:rPr>
                  <a:t> </a:t>
                </a:r>
                <a:r>
                  <a:rPr lang="en-US" sz="2200" dirty="0" err="1">
                    <a:solidFill>
                      <a:schemeClr val="tx1"/>
                    </a:solidFill>
                  </a:rPr>
                  <a:t>là</a:t>
                </a:r>
                <a:r>
                  <a:rPr lang="en-US" sz="2200" dirty="0">
                    <a:solidFill>
                      <a:schemeClr val="tx1"/>
                    </a:solidFill>
                  </a:rPr>
                  <a:t>:</a:t>
                </a:r>
              </a:p>
              <a:p>
                <a:pPr marL="177800" indent="0" algn="l">
                  <a:lnSpc>
                    <a:spcPct val="120000"/>
                  </a:lnSpc>
                  <a:spcBef>
                    <a:spcPts val="0"/>
                  </a:spcBef>
                  <a:buNone/>
                </a:pPr>
                <a14:m>
                  <m:oMathPara xmlns:m="http://schemas.openxmlformats.org/officeDocument/2006/math">
                    <m:oMathParaPr>
                      <m:jc m:val="centerGroup"/>
                    </m:oMathParaPr>
                    <m:oMath xmlns:m="http://schemas.openxmlformats.org/officeDocument/2006/math">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𝔼</m:t>
                          </m:r>
                        </m:e>
                        <m:sub>
                          <m:r>
                            <a:rPr lang="en-US" sz="2200" i="1">
                              <a:solidFill>
                                <a:schemeClr val="tx1"/>
                              </a:solidFill>
                              <a:latin typeface="Cambria Math" panose="02040503050406030204" pitchFamily="18" charset="0"/>
                            </a:rPr>
                            <m:t>𝐷</m:t>
                          </m:r>
                        </m:sub>
                      </m:sSub>
                      <m:d>
                        <m:dPr>
                          <m:begChr m:val="["/>
                          <m:endChr m:val="]"/>
                          <m:ctrlPr>
                            <a:rPr lang="en-US" sz="2200" i="1">
                              <a:solidFill>
                                <a:schemeClr val="tx1"/>
                              </a:solidFill>
                              <a:latin typeface="Cambria Math" panose="02040503050406030204" pitchFamily="18" charset="0"/>
                              <a:ea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d>
                                <m:dPr>
                                  <m:ctrlPr>
                                    <a:rPr lang="en-US" sz="2200" i="1">
                                      <a:solidFill>
                                        <a:schemeClr val="tx1"/>
                                      </a:solidFill>
                                      <a:latin typeface="Cambria Math" panose="02040503050406030204" pitchFamily="18" charset="0"/>
                                      <a:ea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r>
                                        <a:rPr lang="en-US" sz="2200" i="1">
                                          <a:solidFill>
                                            <a:schemeClr val="tx1"/>
                                          </a:solidFill>
                                          <a:latin typeface="Cambria Math" panose="02040503050406030204" pitchFamily="18" charset="0"/>
                                          <a:ea typeface="Cambria Math" panose="02040503050406030204" pitchFamily="18" charset="0"/>
                                        </a:rPr>
                                        <m:t>h</m:t>
                                      </m:r>
                                    </m:e>
                                    <m:sup>
                                      <m:r>
                                        <a:rPr lang="en-US" sz="2200" i="1">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𝐷</m:t>
                                      </m:r>
                                      <m:r>
                                        <a:rPr lang="en-US" sz="2200" i="1">
                                          <a:solidFill>
                                            <a:schemeClr val="tx1"/>
                                          </a:solidFill>
                                          <a:latin typeface="Cambria Math" panose="02040503050406030204" pitchFamily="18" charset="0"/>
                                          <a:ea typeface="Cambria Math" panose="02040503050406030204" pitchFamily="18" charset="0"/>
                                        </a:rPr>
                                        <m:t>)</m:t>
                                      </m:r>
                                    </m:sup>
                                  </m:sSup>
                                  <m:d>
                                    <m:dPr>
                                      <m:ctrlPr>
                                        <a:rPr lang="en-US" sz="2200" i="1">
                                          <a:solidFill>
                                            <a:schemeClr val="tx1"/>
                                          </a:solidFill>
                                          <a:latin typeface="Cambria Math" panose="02040503050406030204" pitchFamily="18" charset="0"/>
                                          <a:ea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𝒙</m:t>
                                          </m:r>
                                        </m:e>
                                        <m:sub>
                                          <m:r>
                                            <a:rPr lang="en-US" sz="2200" i="1">
                                              <a:solidFill>
                                                <a:schemeClr val="tx1"/>
                                              </a:solidFill>
                                              <a:latin typeface="Cambria Math" panose="02040503050406030204" pitchFamily="18" charset="0"/>
                                            </a:rPr>
                                            <m:t>0</m:t>
                                          </m:r>
                                        </m:sub>
                                      </m:sSub>
                                    </m:e>
                                  </m:d>
                                  <m:r>
                                    <a:rPr lang="en-US" sz="2200" i="1">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𝑓</m:t>
                                  </m:r>
                                  <m:d>
                                    <m:dPr>
                                      <m:ctrlPr>
                                        <a:rPr lang="en-US" sz="2200" i="1">
                                          <a:solidFill>
                                            <a:schemeClr val="tx1"/>
                                          </a:solidFill>
                                          <a:latin typeface="Cambria Math" panose="02040503050406030204" pitchFamily="18" charset="0"/>
                                          <a:ea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𝒙</m:t>
                                          </m:r>
                                        </m:e>
                                        <m:sub>
                                          <m:r>
                                            <a:rPr lang="en-US" sz="2200" i="1">
                                              <a:solidFill>
                                                <a:schemeClr val="tx1"/>
                                              </a:solidFill>
                                              <a:latin typeface="Cambria Math" panose="02040503050406030204" pitchFamily="18" charset="0"/>
                                            </a:rPr>
                                            <m:t>0</m:t>
                                          </m:r>
                                        </m:sub>
                                      </m:sSub>
                                    </m:e>
                                  </m:d>
                                </m:e>
                              </m:d>
                            </m:e>
                            <m:sup>
                              <m:r>
                                <a:rPr lang="en-US" sz="2200" i="1">
                                  <a:solidFill>
                                    <a:schemeClr val="tx1"/>
                                  </a:solidFill>
                                  <a:latin typeface="Cambria Math" panose="02040503050406030204" pitchFamily="18" charset="0"/>
                                  <a:ea typeface="Cambria Math" panose="02040503050406030204" pitchFamily="18" charset="0"/>
                                </a:rPr>
                                <m:t>2</m:t>
                              </m:r>
                            </m:sup>
                          </m:sSup>
                        </m:e>
                      </m:d>
                      <m:r>
                        <a:rPr lang="en-US" sz="2200" b="0" i="1" smtClean="0">
                          <a:solidFill>
                            <a:schemeClr val="tx1"/>
                          </a:solidFill>
                          <a:latin typeface="Cambria Math" panose="02040503050406030204" pitchFamily="18" charset="0"/>
                          <a:ea typeface="Cambria Math" panose="02040503050406030204" pitchFamily="18" charset="0"/>
                        </a:rPr>
                        <m:t>=</m:t>
                      </m:r>
                      <m:limLow>
                        <m:limLowPr>
                          <m:ctrlPr>
                            <a:rPr lang="en-US" sz="2200" b="0" i="1" smtClean="0">
                              <a:solidFill>
                                <a:schemeClr val="tx1"/>
                              </a:solidFill>
                              <a:latin typeface="Cambria Math" panose="02040503050406030204" pitchFamily="18" charset="0"/>
                              <a:ea typeface="Cambria Math" panose="02040503050406030204" pitchFamily="18" charset="0"/>
                            </a:rPr>
                          </m:ctrlPr>
                        </m:limLowPr>
                        <m:e>
                          <m:groupChr>
                            <m:groupChrPr>
                              <m:chr m:val="⏟"/>
                              <m:ctrlPr>
                                <a:rPr lang="en-US" sz="2200" b="0" i="1" smtClean="0">
                                  <a:solidFill>
                                    <a:schemeClr val="tx1"/>
                                  </a:solidFill>
                                  <a:latin typeface="Cambria Math" panose="02040503050406030204" pitchFamily="18" charset="0"/>
                                  <a:ea typeface="Cambria Math" panose="02040503050406030204" pitchFamily="18" charset="0"/>
                                </a:rPr>
                              </m:ctrlPr>
                            </m:groupChrPr>
                            <m:e>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𝔼</m:t>
                                  </m:r>
                                </m:e>
                                <m:sub>
                                  <m:r>
                                    <a:rPr lang="en-US" sz="2200" i="1">
                                      <a:solidFill>
                                        <a:schemeClr val="tx1"/>
                                      </a:solidFill>
                                      <a:latin typeface="Cambria Math" panose="02040503050406030204" pitchFamily="18" charset="0"/>
                                    </a:rPr>
                                    <m:t>𝐷</m:t>
                                  </m:r>
                                </m:sub>
                              </m:sSub>
                              <m:d>
                                <m:dPr>
                                  <m:begChr m:val="["/>
                                  <m:endChr m:val="]"/>
                                  <m:ctrlPr>
                                    <a:rPr lang="en-US" sz="2200" i="1">
                                      <a:solidFill>
                                        <a:schemeClr val="tx1"/>
                                      </a:solidFill>
                                      <a:latin typeface="Cambria Math" panose="02040503050406030204" pitchFamily="18" charset="0"/>
                                    </a:rPr>
                                  </m:ctrlPr>
                                </m:dPr>
                                <m:e>
                                  <m:sSup>
                                    <m:sSupPr>
                                      <m:ctrlPr>
                                        <a:rPr lang="en-US" sz="2200" i="1">
                                          <a:solidFill>
                                            <a:schemeClr val="tx1"/>
                                          </a:solidFill>
                                          <a:latin typeface="Cambria Math" panose="02040503050406030204" pitchFamily="18" charset="0"/>
                                        </a:rPr>
                                      </m:ctrlPr>
                                    </m:sSupPr>
                                    <m:e>
                                      <m:d>
                                        <m:dPr>
                                          <m:ctrlPr>
                                            <a:rPr lang="en-US" sz="2200" i="1">
                                              <a:solidFill>
                                                <a:schemeClr val="tx1"/>
                                              </a:solidFill>
                                              <a:latin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r>
                                                <a:rPr lang="en-US" sz="2200" i="1">
                                                  <a:solidFill>
                                                    <a:schemeClr val="tx1"/>
                                                  </a:solidFill>
                                                  <a:latin typeface="Cambria Math" panose="02040503050406030204" pitchFamily="18" charset="0"/>
                                                  <a:ea typeface="Cambria Math" panose="02040503050406030204" pitchFamily="18" charset="0"/>
                                                </a:rPr>
                                                <m:t>h</m:t>
                                              </m:r>
                                            </m:e>
                                            <m:sup>
                                              <m:d>
                                                <m:dPr>
                                                  <m:ctrlPr>
                                                    <a:rPr lang="en-US" sz="2200" i="1">
                                                      <a:solidFill>
                                                        <a:schemeClr val="tx1"/>
                                                      </a:solidFill>
                                                      <a:latin typeface="Cambria Math" panose="02040503050406030204" pitchFamily="18" charset="0"/>
                                                      <a:ea typeface="Cambria Math" panose="02040503050406030204" pitchFamily="18" charset="0"/>
                                                    </a:rPr>
                                                  </m:ctrlPr>
                                                </m:dPr>
                                                <m:e>
                                                  <m:r>
                                                    <a:rPr lang="en-US" sz="2200" i="1">
                                                      <a:solidFill>
                                                        <a:schemeClr val="tx1"/>
                                                      </a:solidFill>
                                                      <a:latin typeface="Cambria Math" panose="02040503050406030204" pitchFamily="18" charset="0"/>
                                                      <a:ea typeface="Cambria Math" panose="02040503050406030204" pitchFamily="18" charset="0"/>
                                                    </a:rPr>
                                                    <m:t>𝐷</m:t>
                                                  </m:r>
                                                </m:e>
                                              </m:d>
                                            </m:sup>
                                          </m:sSup>
                                          <m:d>
                                            <m:dPr>
                                              <m:ctrlPr>
                                                <a:rPr lang="en-US" sz="2200" i="1">
                                                  <a:solidFill>
                                                    <a:schemeClr val="tx1"/>
                                                  </a:solidFill>
                                                  <a:latin typeface="Cambria Math" panose="02040503050406030204" pitchFamily="18" charset="0"/>
                                                  <a:ea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𝒙</m:t>
                                                  </m:r>
                                                </m:e>
                                                <m:sub>
                                                  <m:r>
                                                    <a:rPr lang="en-US" sz="2200" i="1">
                                                      <a:solidFill>
                                                        <a:schemeClr val="tx1"/>
                                                      </a:solidFill>
                                                      <a:latin typeface="Cambria Math" panose="02040503050406030204" pitchFamily="18" charset="0"/>
                                                    </a:rPr>
                                                    <m:t>0</m:t>
                                                  </m:r>
                                                </m:sub>
                                              </m:sSub>
                                            </m:e>
                                          </m:d>
                                          <m:r>
                                            <a:rPr lang="en-US" sz="2200" i="1">
                                              <a:solidFill>
                                                <a:schemeClr val="tx1"/>
                                              </a:solidFill>
                                              <a:latin typeface="Cambria Math" panose="02040503050406030204" pitchFamily="18" charset="0"/>
                                            </a:rPr>
                                            <m:t>−</m:t>
                                          </m:r>
                                          <m:acc>
                                            <m:accPr>
                                              <m:chr m:val="̅"/>
                                              <m:ctrlPr>
                                                <a:rPr lang="en-US" sz="2200" i="1" smtClean="0">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rPr>
                                                <m:t>h</m:t>
                                              </m:r>
                                            </m:e>
                                          </m:acc>
                                          <m:d>
                                            <m:dPr>
                                              <m:ctrlPr>
                                                <a:rPr lang="en-US" sz="2200" i="1">
                                                  <a:solidFill>
                                                    <a:schemeClr val="tx1"/>
                                                  </a:solidFill>
                                                  <a:latin typeface="Cambria Math" panose="02040503050406030204" pitchFamily="18" charset="0"/>
                                                  <a:ea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𝒙</m:t>
                                                  </m:r>
                                                </m:e>
                                                <m:sub>
                                                  <m:r>
                                                    <a:rPr lang="en-US" sz="2200" i="1">
                                                      <a:solidFill>
                                                        <a:schemeClr val="tx1"/>
                                                      </a:solidFill>
                                                      <a:latin typeface="Cambria Math" panose="02040503050406030204" pitchFamily="18" charset="0"/>
                                                    </a:rPr>
                                                    <m:t>0</m:t>
                                                  </m:r>
                                                </m:sub>
                                              </m:sSub>
                                            </m:e>
                                          </m:d>
                                        </m:e>
                                      </m:d>
                                    </m:e>
                                    <m:sup>
                                      <m:r>
                                        <a:rPr lang="en-US" sz="2200" i="1">
                                          <a:solidFill>
                                            <a:schemeClr val="tx1"/>
                                          </a:solidFill>
                                          <a:latin typeface="Cambria Math" panose="02040503050406030204" pitchFamily="18" charset="0"/>
                                        </a:rPr>
                                        <m:t>2</m:t>
                                      </m:r>
                                    </m:sup>
                                  </m:sSup>
                                </m:e>
                              </m:d>
                            </m:e>
                          </m:groupChr>
                        </m:e>
                        <m:lim>
                          <m:r>
                            <m:rPr>
                              <m:sty m:val="p"/>
                            </m:rPr>
                            <a:rPr lang="en-US" sz="2200" b="0" i="0" smtClean="0">
                              <a:solidFill>
                                <a:schemeClr val="tx1"/>
                              </a:solidFill>
                              <a:latin typeface="Cambria Math" panose="02040503050406030204" pitchFamily="18" charset="0"/>
                              <a:ea typeface="Cambria Math" panose="02040503050406030204" pitchFamily="18" charset="0"/>
                            </a:rPr>
                            <m:t>variance</m:t>
                          </m:r>
                        </m:lim>
                      </m:limLow>
                      <m:r>
                        <a:rPr lang="en-US" sz="2200" b="0" i="1" smtClean="0">
                          <a:solidFill>
                            <a:schemeClr val="tx1"/>
                          </a:solidFill>
                          <a:latin typeface="Cambria Math" panose="02040503050406030204" pitchFamily="18" charset="0"/>
                          <a:ea typeface="Cambria Math" panose="02040503050406030204" pitchFamily="18" charset="0"/>
                        </a:rPr>
                        <m:t>+</m:t>
                      </m:r>
                      <m:limLow>
                        <m:limLowPr>
                          <m:ctrlPr>
                            <a:rPr lang="en-US" sz="2200" i="1">
                              <a:solidFill>
                                <a:schemeClr val="tx1"/>
                              </a:solidFill>
                              <a:latin typeface="Cambria Math" panose="02040503050406030204" pitchFamily="18" charset="0"/>
                              <a:ea typeface="Cambria Math" panose="02040503050406030204" pitchFamily="18" charset="0"/>
                            </a:rPr>
                          </m:ctrlPr>
                        </m:limLowPr>
                        <m:e>
                          <m:groupChr>
                            <m:groupChrPr>
                              <m:chr m:val="⏟"/>
                              <m:ctrlPr>
                                <a:rPr lang="en-US" sz="2200" i="1">
                                  <a:solidFill>
                                    <a:schemeClr val="tx1"/>
                                  </a:solidFill>
                                  <a:latin typeface="Cambria Math" panose="02040503050406030204" pitchFamily="18" charset="0"/>
                                  <a:ea typeface="Cambria Math" panose="02040503050406030204" pitchFamily="18" charset="0"/>
                                </a:rPr>
                              </m:ctrlPr>
                            </m:groupChrPr>
                            <m:e>
                              <m:sSup>
                                <m:sSupPr>
                                  <m:ctrlPr>
                                    <a:rPr lang="en-US" sz="2200" i="1">
                                      <a:solidFill>
                                        <a:schemeClr val="tx1"/>
                                      </a:solidFill>
                                      <a:latin typeface="Cambria Math" panose="02040503050406030204" pitchFamily="18" charset="0"/>
                                    </a:rPr>
                                  </m:ctrlPr>
                                </m:sSupPr>
                                <m:e>
                                  <m:d>
                                    <m:dPr>
                                      <m:ctrlPr>
                                        <a:rPr lang="en-US" sz="2200" i="1">
                                          <a:solidFill>
                                            <a:schemeClr val="tx1"/>
                                          </a:solidFill>
                                          <a:latin typeface="Cambria Math" panose="02040503050406030204" pitchFamily="18" charset="0"/>
                                        </a:rPr>
                                      </m:ctrlPr>
                                    </m:dPr>
                                    <m:e>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rPr>
                                            <m:t>h</m:t>
                                          </m:r>
                                        </m:e>
                                      </m:acc>
                                      <m:d>
                                        <m:dPr>
                                          <m:ctrlPr>
                                            <a:rPr lang="en-US" sz="2200" i="1">
                                              <a:solidFill>
                                                <a:schemeClr val="tx1"/>
                                              </a:solidFill>
                                              <a:latin typeface="Cambria Math" panose="02040503050406030204" pitchFamily="18" charset="0"/>
                                              <a:ea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𝒙</m:t>
                                              </m:r>
                                            </m:e>
                                            <m:sub>
                                              <m:r>
                                                <a:rPr lang="en-US" sz="2200" i="1">
                                                  <a:solidFill>
                                                    <a:schemeClr val="tx1"/>
                                                  </a:solidFill>
                                                  <a:latin typeface="Cambria Math" panose="02040503050406030204" pitchFamily="18" charset="0"/>
                                                </a:rPr>
                                                <m:t>0</m:t>
                                              </m:r>
                                            </m:sub>
                                          </m:sSub>
                                        </m:e>
                                      </m:d>
                                      <m:r>
                                        <a:rPr lang="en-US" sz="2200" i="1">
                                          <a:solidFill>
                                            <a:schemeClr val="tx1"/>
                                          </a:solidFill>
                                          <a:latin typeface="Cambria Math" panose="02040503050406030204" pitchFamily="18" charset="0"/>
                                          <a:ea typeface="Cambria Math" panose="02040503050406030204" pitchFamily="18" charset="0"/>
                                        </a:rPr>
                                        <m:t>−</m:t>
                                      </m:r>
                                      <m:r>
                                        <a:rPr lang="en-US" sz="2200" i="1">
                                          <a:solidFill>
                                            <a:srgbClr val="FF0000"/>
                                          </a:solidFill>
                                          <a:latin typeface="Cambria Math" panose="02040503050406030204" pitchFamily="18" charset="0"/>
                                          <a:ea typeface="Cambria Math" panose="02040503050406030204" pitchFamily="18" charset="0"/>
                                        </a:rPr>
                                        <m:t>𝑓</m:t>
                                      </m:r>
                                      <m:d>
                                        <m:dPr>
                                          <m:ctrlPr>
                                            <a:rPr lang="en-US" sz="2200" i="1">
                                              <a:solidFill>
                                                <a:schemeClr val="tx1"/>
                                              </a:solidFill>
                                              <a:latin typeface="Cambria Math" panose="02040503050406030204" pitchFamily="18" charset="0"/>
                                              <a:ea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𝒙</m:t>
                                              </m:r>
                                            </m:e>
                                            <m:sub>
                                              <m:r>
                                                <a:rPr lang="en-US" sz="2200" i="1">
                                                  <a:solidFill>
                                                    <a:schemeClr val="tx1"/>
                                                  </a:solidFill>
                                                  <a:latin typeface="Cambria Math" panose="02040503050406030204" pitchFamily="18" charset="0"/>
                                                </a:rPr>
                                                <m:t>0</m:t>
                                              </m:r>
                                            </m:sub>
                                          </m:sSub>
                                        </m:e>
                                      </m:d>
                                    </m:e>
                                  </m:d>
                                </m:e>
                                <m:sup>
                                  <m:r>
                                    <a:rPr lang="en-US" sz="2200" i="1">
                                      <a:solidFill>
                                        <a:schemeClr val="tx1"/>
                                      </a:solidFill>
                                      <a:latin typeface="Cambria Math" panose="02040503050406030204" pitchFamily="18" charset="0"/>
                                    </a:rPr>
                                    <m:t>2</m:t>
                                  </m:r>
                                </m:sup>
                              </m:sSup>
                            </m:e>
                          </m:groupChr>
                        </m:e>
                        <m:lim>
                          <m:sSup>
                            <m:sSupPr>
                              <m:ctrlPr>
                                <a:rPr lang="en-US" sz="2200" i="1" smtClean="0">
                                  <a:solidFill>
                                    <a:schemeClr val="tx1"/>
                                  </a:solidFill>
                                  <a:latin typeface="Cambria Math" panose="02040503050406030204" pitchFamily="18" charset="0"/>
                                  <a:ea typeface="Cambria Math" panose="02040503050406030204" pitchFamily="18" charset="0"/>
                                </a:rPr>
                              </m:ctrlPr>
                            </m:sSupPr>
                            <m:e>
                              <m:r>
                                <m:rPr>
                                  <m:sty m:val="p"/>
                                </m:rPr>
                                <a:rPr lang="en-US" sz="2200" b="0" i="0" smtClean="0">
                                  <a:solidFill>
                                    <a:schemeClr val="tx1"/>
                                  </a:solidFill>
                                  <a:latin typeface="Cambria Math" panose="02040503050406030204" pitchFamily="18" charset="0"/>
                                  <a:ea typeface="Cambria Math" panose="02040503050406030204" pitchFamily="18" charset="0"/>
                                </a:rPr>
                                <m:t>bias</m:t>
                              </m:r>
                            </m:e>
                            <m:sup>
                              <m:r>
                                <a:rPr lang="en-US" sz="2200" b="0" i="1" smtClean="0">
                                  <a:solidFill>
                                    <a:schemeClr val="tx1"/>
                                  </a:solidFill>
                                  <a:latin typeface="Cambria Math" panose="02040503050406030204" pitchFamily="18" charset="0"/>
                                  <a:ea typeface="Cambria Math" panose="02040503050406030204" pitchFamily="18" charset="0"/>
                                </a:rPr>
                                <m:t>2</m:t>
                              </m:r>
                            </m:sup>
                          </m:sSup>
                        </m:lim>
                      </m:limLow>
                    </m:oMath>
                  </m:oMathPara>
                </a14:m>
                <a:endParaRPr lang="en-US" sz="2200" dirty="0">
                  <a:solidFill>
                    <a:schemeClr val="tx1"/>
                  </a:solidFill>
                </a:endParaRPr>
              </a:p>
              <a:p>
                <a:pPr marL="177800" indent="0" algn="l">
                  <a:lnSpc>
                    <a:spcPct val="120000"/>
                  </a:lnSpc>
                  <a:spcBef>
                    <a:spcPts val="0"/>
                  </a:spcBef>
                  <a:buNone/>
                </a:pPr>
                <a:endParaRPr lang="en-US" sz="2200" dirty="0">
                  <a:solidFill>
                    <a:schemeClr val="tx1"/>
                  </a:solidFill>
                </a:endParaRPr>
              </a:p>
              <a:p>
                <a:pPr marL="177800" indent="0" algn="l">
                  <a:lnSpc>
                    <a:spcPct val="150000"/>
                  </a:lnSpc>
                  <a:spcBef>
                    <a:spcPts val="0"/>
                  </a:spcBef>
                  <a:buNone/>
                </a:pPr>
                <a:br>
                  <a:rPr lang="en-US" sz="2200" dirty="0">
                    <a:solidFill>
                      <a:schemeClr val="tx1"/>
                    </a:solidFill>
                  </a:rPr>
                </a:br>
                <a:endParaRPr lang="en-US" sz="2200" dirty="0">
                  <a:solidFill>
                    <a:schemeClr val="tx1"/>
                  </a:solidFill>
                </a:endParaRPr>
              </a:p>
              <a:p>
                <a:pPr marL="177800" indent="0">
                  <a:lnSpc>
                    <a:spcPct val="114000"/>
                  </a:lnSpc>
                  <a:spcBef>
                    <a:spcPts val="0"/>
                  </a:spcBef>
                  <a:buNone/>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0B56A60E-2CAD-4363-C7E4-F5BD8E54C3EF}"/>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r="-474"/>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9944481B-F6D0-ED2E-ECBF-45F181B6CF9B}"/>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E9CE0E05-3D9E-7488-48FC-6C272C17C544}"/>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45</a:t>
            </a:fld>
            <a:endParaRPr/>
          </a:p>
        </p:txBody>
      </p:sp>
    </p:spTree>
    <p:extLst>
      <p:ext uri="{BB962C8B-B14F-4D97-AF65-F5344CB8AC3E}">
        <p14:creationId xmlns:p14="http://schemas.microsoft.com/office/powerpoint/2010/main" val="228866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413122CF-1AF8-EAF1-614A-A40E3D03FCE5}"/>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B6BBD02E-7823-BF2F-D5C0-F07E134D9D78}"/>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Giá</a:t>
            </a:r>
            <a:r>
              <a:rPr lang="en-US" dirty="0"/>
              <a:t> </a:t>
            </a:r>
            <a:r>
              <a:rPr lang="en-US" dirty="0" err="1"/>
              <a:t>trị</a:t>
            </a:r>
            <a:r>
              <a:rPr lang="en-US" dirty="0"/>
              <a:t> </a:t>
            </a:r>
            <a:r>
              <a:rPr lang="en-US" dirty="0" err="1"/>
              <a:t>đích</a:t>
            </a:r>
            <a:r>
              <a:rPr lang="en-US" dirty="0"/>
              <a:t> </a:t>
            </a:r>
            <a:r>
              <a:rPr lang="en-US" dirty="0" err="1"/>
              <a:t>có</a:t>
            </a:r>
            <a:r>
              <a:rPr lang="en-US" dirty="0"/>
              <a:t> </a:t>
            </a:r>
            <a:r>
              <a:rPr lang="en-US" dirty="0" err="1"/>
              <a:t>nhiễu</a:t>
            </a:r>
            <a:r>
              <a:rPr lang="en-US" dirty="0"/>
              <a:t> (noisy targets)</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F644606B-9EE8-B858-CF3A-219B99C4F54D}"/>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r>
                  <a:rPr lang="en-US" sz="2200" dirty="0">
                    <a:solidFill>
                      <a:schemeClr val="tx1"/>
                    </a:solidFill>
                  </a:rPr>
                  <a:t>Khi </a:t>
                </a:r>
                <a:r>
                  <a:rPr lang="en-US" sz="2200" dirty="0" err="1">
                    <a:solidFill>
                      <a:schemeClr val="tx1"/>
                    </a:solidFill>
                  </a:rPr>
                  <a:t>có</a:t>
                </a:r>
                <a:r>
                  <a:rPr lang="en-US" sz="2200" dirty="0">
                    <a:solidFill>
                      <a:schemeClr val="tx1"/>
                    </a:solidFill>
                  </a:rPr>
                  <a:t> </a:t>
                </a:r>
                <a:r>
                  <a:rPr lang="en-US" sz="2200" b="1" dirty="0" err="1">
                    <a:solidFill>
                      <a:srgbClr val="FF0000"/>
                    </a:solidFill>
                  </a:rPr>
                  <a:t>nhiễu</a:t>
                </a:r>
                <a:r>
                  <a:rPr lang="en-US" sz="2200" b="1" dirty="0">
                    <a:solidFill>
                      <a:srgbClr val="FF0000"/>
                    </a:solidFill>
                  </a:rPr>
                  <a:t> (noise)</a:t>
                </a:r>
                <a:r>
                  <a:rPr lang="en-US" sz="2200" dirty="0">
                    <a:solidFill>
                      <a:schemeClr val="tx1"/>
                    </a:solidFill>
                  </a:rPr>
                  <a:t> </a:t>
                </a:r>
                <a:r>
                  <a:rPr lang="en-US" sz="2200" dirty="0" err="1">
                    <a:solidFill>
                      <a:schemeClr val="tx1"/>
                    </a:solidFill>
                  </a:rPr>
                  <a:t>trong</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thì</a:t>
                </a:r>
                <a:r>
                  <a:rPr lang="en-US" sz="2200" dirty="0">
                    <a:solidFill>
                      <a:schemeClr val="tx1"/>
                    </a:solidFill>
                  </a:rPr>
                  <a:t> </a:t>
                </a:r>
                <a:r>
                  <a:rPr lang="en-US" sz="2200" dirty="0" err="1">
                    <a:solidFill>
                      <a:schemeClr val="tx1"/>
                    </a:solidFill>
                  </a:rPr>
                  <a:t>giá</a:t>
                </a:r>
                <a:r>
                  <a:rPr lang="en-US" sz="2200" dirty="0">
                    <a:solidFill>
                      <a:schemeClr val="tx1"/>
                    </a:solidFill>
                  </a:rPr>
                  <a:t> </a:t>
                </a:r>
                <a:r>
                  <a:rPr lang="en-US" sz="2200" dirty="0" err="1">
                    <a:solidFill>
                      <a:schemeClr val="tx1"/>
                    </a:solidFill>
                  </a:rPr>
                  <a:t>trị</a:t>
                </a:r>
                <a:r>
                  <a:rPr lang="en-US" sz="2200" dirty="0">
                    <a:solidFill>
                      <a:schemeClr val="tx1"/>
                    </a:solidFill>
                  </a:rPr>
                  <a:t> </a:t>
                </a:r>
                <a:r>
                  <a:rPr lang="en-US" sz="2200" dirty="0" err="1">
                    <a:solidFill>
                      <a:schemeClr val="tx1"/>
                    </a:solidFill>
                  </a:rPr>
                  <a:t>đích</a:t>
                </a:r>
                <a:r>
                  <a:rPr lang="en-US" sz="2200" dirty="0">
                    <a:solidFill>
                      <a:schemeClr val="tx1"/>
                    </a:solidFill>
                  </a:rPr>
                  <a:t> </a:t>
                </a:r>
                <a:r>
                  <a:rPr lang="en-US" sz="2200" dirty="0" err="1">
                    <a:solidFill>
                      <a:schemeClr val="tx1"/>
                    </a:solidFill>
                  </a:rPr>
                  <a:t>mà</a:t>
                </a:r>
                <a:r>
                  <a:rPr lang="en-US" sz="2200" dirty="0">
                    <a:solidFill>
                      <a:schemeClr val="tx1"/>
                    </a:solidFill>
                  </a:rPr>
                  <a:t> ta </a:t>
                </a:r>
                <a:r>
                  <a:rPr lang="en-US" sz="2200" dirty="0" err="1">
                    <a:solidFill>
                      <a:schemeClr val="tx1"/>
                    </a:solidFill>
                  </a:rPr>
                  <a:t>thu</a:t>
                </a:r>
                <a:r>
                  <a:rPr lang="en-US" sz="2200" dirty="0">
                    <a:solidFill>
                      <a:schemeClr val="tx1"/>
                    </a:solidFill>
                  </a:rPr>
                  <a:t> </a:t>
                </a:r>
                <a:r>
                  <a:rPr lang="en-US" sz="2200" dirty="0" err="1">
                    <a:solidFill>
                      <a:schemeClr val="tx1"/>
                    </a:solidFill>
                  </a:rPr>
                  <a:t>thập</a:t>
                </a:r>
                <a:r>
                  <a:rPr lang="en-US" sz="2200" dirty="0">
                    <a:solidFill>
                      <a:schemeClr val="tx1"/>
                    </a:solidFill>
                  </a:rPr>
                  <a:t> </a:t>
                </a:r>
                <a:r>
                  <a:rPr lang="en-US" sz="2200" dirty="0" err="1">
                    <a:solidFill>
                      <a:schemeClr val="tx1"/>
                    </a:solidFill>
                  </a:rPr>
                  <a:t>được</a:t>
                </a:r>
                <a:r>
                  <a:rPr lang="en-US" sz="2200" dirty="0">
                    <a:solidFill>
                      <a:schemeClr val="tx1"/>
                    </a:solidFill>
                  </a:rPr>
                  <a:t> </a:t>
                </a:r>
                <a:r>
                  <a:rPr lang="en-US" sz="2200" dirty="0" err="1">
                    <a:solidFill>
                      <a:schemeClr val="tx1"/>
                    </a:solidFill>
                  </a:rPr>
                  <a:t>thực</a:t>
                </a:r>
                <a:r>
                  <a:rPr lang="en-US" sz="2200" dirty="0">
                    <a:solidFill>
                      <a:schemeClr val="tx1"/>
                    </a:solidFill>
                  </a:rPr>
                  <a:t> </a:t>
                </a:r>
                <a:r>
                  <a:rPr lang="en-US" sz="2200" dirty="0" err="1">
                    <a:solidFill>
                      <a:schemeClr val="tx1"/>
                    </a:solidFill>
                  </a:rPr>
                  <a:t>tế</a:t>
                </a:r>
                <a:r>
                  <a:rPr lang="en-US" sz="2200" dirty="0">
                    <a:solidFill>
                      <a:schemeClr val="tx1"/>
                    </a:solidFill>
                  </a:rPr>
                  <a:t> </a:t>
                </a:r>
                <a:r>
                  <a:rPr lang="en-US" sz="2200" dirty="0" err="1">
                    <a:solidFill>
                      <a:schemeClr val="tx1"/>
                    </a:solidFill>
                  </a:rPr>
                  <a:t>là</a:t>
                </a:r>
                <a:r>
                  <a:rPr lang="en-US" sz="2200" dirty="0">
                    <a:solidFill>
                      <a:schemeClr val="tx1"/>
                    </a:solidFill>
                  </a:rPr>
                  <a:t>:</a:t>
                </a:r>
              </a:p>
              <a:p>
                <a:pPr marL="177800" indent="0">
                  <a:lnSpc>
                    <a:spcPct val="150000"/>
                  </a:lnSpc>
                  <a:spcBef>
                    <a:spcPts val="0"/>
                  </a:spcBef>
                  <a:buNone/>
                </a:pPr>
                <a14:m>
                  <m:oMathPara xmlns:m="http://schemas.openxmlformats.org/officeDocument/2006/math">
                    <m:oMathParaPr>
                      <m:jc m:val="centerGroup"/>
                    </m:oMathParaPr>
                    <m:oMath xmlns:m="http://schemas.openxmlformats.org/officeDocument/2006/math">
                      <m:r>
                        <a:rPr lang="en-US" sz="2200" b="0" i="1" smtClean="0">
                          <a:solidFill>
                            <a:schemeClr val="tx1"/>
                          </a:solidFill>
                          <a:latin typeface="Cambria Math" panose="02040503050406030204" pitchFamily="18" charset="0"/>
                        </a:rPr>
                        <m:t>𝑦</m:t>
                      </m:r>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𝑓</m:t>
                      </m:r>
                      <m:d>
                        <m:dPr>
                          <m:ctrlPr>
                            <a:rPr lang="en-US" sz="2200" b="0" i="1" smtClean="0">
                              <a:solidFill>
                                <a:schemeClr val="tx1"/>
                              </a:solidFill>
                              <a:latin typeface="Cambria Math" panose="02040503050406030204" pitchFamily="18" charset="0"/>
                            </a:rPr>
                          </m:ctrlPr>
                        </m:dPr>
                        <m:e>
                          <m:r>
                            <a:rPr lang="en-US" sz="2200" b="1" i="1" smtClean="0">
                              <a:solidFill>
                                <a:schemeClr val="tx1"/>
                              </a:solidFill>
                              <a:latin typeface="Cambria Math" panose="02040503050406030204" pitchFamily="18" charset="0"/>
                            </a:rPr>
                            <m:t>𝒙</m:t>
                          </m:r>
                        </m:e>
                      </m:d>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ea typeface="Cambria Math" panose="02040503050406030204" pitchFamily="18" charset="0"/>
                        </a:rPr>
                        <m:t>𝜀</m:t>
                      </m:r>
                    </m:oMath>
                  </m:oMathPara>
                </a14:m>
                <a:endParaRPr lang="en-US" sz="2200" dirty="0">
                  <a:solidFill>
                    <a:schemeClr val="tx1"/>
                  </a:solidFill>
                </a:endParaRPr>
              </a:p>
              <a:p>
                <a:pPr marL="520700" indent="-342900">
                  <a:lnSpc>
                    <a:spcPct val="150000"/>
                  </a:lnSpc>
                  <a:spcBef>
                    <a:spcPts val="0"/>
                  </a:spcBef>
                </a:pPr>
                <a:r>
                  <a:rPr lang="en-US" sz="2200" dirty="0" err="1">
                    <a:solidFill>
                      <a:schemeClr val="tx1"/>
                    </a:solidFill>
                  </a:rPr>
                  <a:t>Giả</a:t>
                </a:r>
                <a:r>
                  <a:rPr lang="en-US" sz="2200" dirty="0">
                    <a:solidFill>
                      <a:schemeClr val="tx1"/>
                    </a:solidFill>
                  </a:rPr>
                  <a:t> </a:t>
                </a:r>
                <a:r>
                  <a:rPr lang="en-US" sz="2200" dirty="0" err="1">
                    <a:solidFill>
                      <a:schemeClr val="tx1"/>
                    </a:solidFill>
                  </a:rPr>
                  <a:t>sử</a:t>
                </a:r>
                <a:r>
                  <a:rPr lang="en-US" sz="2200" dirty="0">
                    <a:solidFill>
                      <a:schemeClr val="tx1"/>
                    </a:solidFill>
                  </a:rPr>
                  <a:t> </a:t>
                </a:r>
                <a14:m>
                  <m:oMath xmlns:m="http://schemas.openxmlformats.org/officeDocument/2006/math">
                    <m:r>
                      <a:rPr lang="en-US" sz="2200" i="1">
                        <a:solidFill>
                          <a:schemeClr val="tx1"/>
                        </a:solidFill>
                        <a:latin typeface="Cambria Math" panose="02040503050406030204" pitchFamily="18" charset="0"/>
                        <a:ea typeface="Cambria Math" panose="02040503050406030204" pitchFamily="18" charset="0"/>
                      </a:rPr>
                      <m:t>𝜀</m:t>
                    </m:r>
                  </m:oMath>
                </a14:m>
                <a:r>
                  <a:rPr lang="en-US" sz="2200" dirty="0">
                    <a:solidFill>
                      <a:schemeClr val="tx1"/>
                    </a:solidFill>
                  </a:rPr>
                  <a:t> </a:t>
                </a:r>
                <a:r>
                  <a:rPr lang="en-US" sz="2200" dirty="0" err="1">
                    <a:solidFill>
                      <a:schemeClr val="tx1"/>
                    </a:solidFill>
                  </a:rPr>
                  <a:t>là</a:t>
                </a:r>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nhiễu</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kỳ</a:t>
                </a:r>
                <a:r>
                  <a:rPr lang="en-US" sz="2200" dirty="0">
                    <a:solidFill>
                      <a:schemeClr val="tx1"/>
                    </a:solidFill>
                  </a:rPr>
                  <a:t> </a:t>
                </a:r>
                <a:r>
                  <a:rPr lang="en-US" sz="2200" dirty="0" err="1">
                    <a:solidFill>
                      <a:schemeClr val="tx1"/>
                    </a:solidFill>
                  </a:rPr>
                  <a:t>vọng</a:t>
                </a:r>
                <a:r>
                  <a:rPr lang="en-US" sz="2200" dirty="0">
                    <a:solidFill>
                      <a:schemeClr val="tx1"/>
                    </a:solidFill>
                  </a:rPr>
                  <a:t> 0 </a:t>
                </a:r>
                <a:r>
                  <a:rPr lang="en-US" sz="2200" dirty="0" err="1">
                    <a:solidFill>
                      <a:schemeClr val="tx1"/>
                    </a:solidFill>
                  </a:rPr>
                  <a:t>và</a:t>
                </a:r>
                <a:r>
                  <a:rPr lang="en-US" sz="2200" dirty="0">
                    <a:solidFill>
                      <a:schemeClr val="tx1"/>
                    </a:solidFill>
                  </a:rPr>
                  <a:t> </a:t>
                </a:r>
                <a:r>
                  <a:rPr lang="en-US" sz="2200" dirty="0" err="1">
                    <a:solidFill>
                      <a:schemeClr val="tx1"/>
                    </a:solidFill>
                  </a:rPr>
                  <a:t>phương</a:t>
                </a:r>
                <a:r>
                  <a:rPr lang="en-US" sz="2200" dirty="0">
                    <a:solidFill>
                      <a:schemeClr val="tx1"/>
                    </a:solidFill>
                  </a:rPr>
                  <a:t> </a:t>
                </a:r>
                <a:r>
                  <a:rPr lang="en-US" sz="2200" dirty="0" err="1">
                    <a:solidFill>
                      <a:schemeClr val="tx1"/>
                    </a:solidFill>
                  </a:rPr>
                  <a:t>sai</a:t>
                </a:r>
                <a:r>
                  <a:rPr lang="en-US" sz="2200" dirty="0">
                    <a:solidFill>
                      <a:schemeClr val="tx1"/>
                    </a:solidFill>
                  </a:rPr>
                  <a:t> </a:t>
                </a:r>
                <a14:m>
                  <m:oMath xmlns:m="http://schemas.openxmlformats.org/officeDocument/2006/math">
                    <m:sSup>
                      <m:sSupPr>
                        <m:ctrlPr>
                          <a:rPr lang="en-US" sz="2200" i="1" smtClean="0">
                            <a:solidFill>
                              <a:srgbClr val="FF00FF"/>
                            </a:solidFill>
                            <a:latin typeface="Cambria Math" panose="02040503050406030204" pitchFamily="18" charset="0"/>
                          </a:rPr>
                        </m:ctrlPr>
                      </m:sSupPr>
                      <m:e>
                        <m:r>
                          <a:rPr lang="en-US" sz="2200" i="1" smtClean="0">
                            <a:solidFill>
                              <a:srgbClr val="FF00FF"/>
                            </a:solidFill>
                            <a:latin typeface="Cambria Math" panose="02040503050406030204" pitchFamily="18" charset="0"/>
                            <a:ea typeface="Cambria Math" panose="02040503050406030204" pitchFamily="18" charset="0"/>
                          </a:rPr>
                          <m:t>𝜎</m:t>
                        </m:r>
                      </m:e>
                      <m:sup>
                        <m:r>
                          <a:rPr lang="en-US" sz="2200" b="0" i="1" smtClean="0">
                            <a:solidFill>
                              <a:srgbClr val="FF00FF"/>
                            </a:solidFill>
                            <a:latin typeface="Cambria Math" panose="02040503050406030204" pitchFamily="18" charset="0"/>
                          </a:rPr>
                          <m:t>2</m:t>
                        </m:r>
                      </m:sup>
                    </m:sSup>
                  </m:oMath>
                </a14:m>
                <a:r>
                  <a:rPr lang="en-US" sz="2200" dirty="0">
                    <a:solidFill>
                      <a:schemeClr val="tx1"/>
                    </a:solidFill>
                  </a:rPr>
                  <a:t>, </a:t>
                </a:r>
                <a:r>
                  <a:rPr lang="en-US" sz="2200" dirty="0" err="1">
                    <a:solidFill>
                      <a:schemeClr val="tx1"/>
                    </a:solidFill>
                  </a:rPr>
                  <a:t>phân</a:t>
                </a:r>
                <a:r>
                  <a:rPr lang="en-US" sz="2200" dirty="0">
                    <a:solidFill>
                      <a:schemeClr val="tx1"/>
                    </a:solidFill>
                  </a:rPr>
                  <a:t> </a:t>
                </a:r>
                <a:r>
                  <a:rPr lang="en-US" sz="2200" dirty="0" err="1">
                    <a:solidFill>
                      <a:schemeClr val="tx1"/>
                    </a:solidFill>
                  </a:rPr>
                  <a:t>tích</a:t>
                </a:r>
                <a:r>
                  <a:rPr lang="en-US" sz="2200" dirty="0">
                    <a:solidFill>
                      <a:schemeClr val="tx1"/>
                    </a:solidFill>
                  </a:rPr>
                  <a:t> </a:t>
                </a:r>
                <a:r>
                  <a:rPr lang="en-US" sz="2200" dirty="0" err="1">
                    <a:solidFill>
                      <a:schemeClr val="tx1"/>
                    </a:solidFill>
                  </a:rPr>
                  <a:t>sai</a:t>
                </a:r>
                <a:r>
                  <a:rPr lang="en-US" sz="2200" dirty="0">
                    <a:solidFill>
                      <a:schemeClr val="tx1"/>
                    </a:solidFill>
                  </a:rPr>
                  <a:t> </a:t>
                </a:r>
                <a:r>
                  <a:rPr lang="en-US" sz="2200" dirty="0" err="1">
                    <a:solidFill>
                      <a:schemeClr val="tx1"/>
                    </a:solidFill>
                  </a:rPr>
                  <a:t>số</a:t>
                </a:r>
                <a:r>
                  <a:rPr lang="en-US" sz="2200" dirty="0">
                    <a:solidFill>
                      <a:schemeClr val="tx1"/>
                    </a:solidFill>
                  </a:rPr>
                  <a:t> </a:t>
                </a:r>
                <a:r>
                  <a:rPr lang="en-US" sz="2200" dirty="0" err="1">
                    <a:solidFill>
                      <a:schemeClr val="tx1"/>
                    </a:solidFill>
                  </a:rPr>
                  <a:t>trở</a:t>
                </a:r>
                <a:r>
                  <a:rPr lang="en-US" sz="2200" dirty="0">
                    <a:solidFill>
                      <a:schemeClr val="tx1"/>
                    </a:solidFill>
                  </a:rPr>
                  <a:t> </a:t>
                </a:r>
                <a:r>
                  <a:rPr lang="en-US" sz="2200" dirty="0" err="1">
                    <a:solidFill>
                      <a:schemeClr val="tx1"/>
                    </a:solidFill>
                  </a:rPr>
                  <a:t>thành</a:t>
                </a:r>
                <a:r>
                  <a:rPr lang="en-US" sz="2200" dirty="0">
                    <a:solidFill>
                      <a:schemeClr val="tx1"/>
                    </a:solidFill>
                  </a:rPr>
                  <a:t>:</a:t>
                </a:r>
              </a:p>
              <a:p>
                <a:pPr marL="177800" indent="0">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𝔼</m:t>
                          </m:r>
                        </m:e>
                        <m:sub>
                          <m:r>
                            <a:rPr lang="en-US" sz="2200" i="1">
                              <a:solidFill>
                                <a:schemeClr val="tx1"/>
                              </a:solidFill>
                              <a:latin typeface="Cambria Math" panose="02040503050406030204" pitchFamily="18" charset="0"/>
                            </a:rPr>
                            <m:t>𝐷</m:t>
                          </m:r>
                        </m:sub>
                      </m:sSub>
                      <m:d>
                        <m:dPr>
                          <m:begChr m:val="["/>
                          <m:endChr m:val="]"/>
                          <m:ctrlPr>
                            <a:rPr lang="en-US" sz="2200" i="1" smtClean="0">
                              <a:solidFill>
                                <a:schemeClr val="tx1"/>
                              </a:solidFill>
                              <a:latin typeface="Cambria Math" panose="02040503050406030204" pitchFamily="18" charset="0"/>
                              <a:ea typeface="Cambria Math" panose="02040503050406030204" pitchFamily="18" charset="0"/>
                            </a:rPr>
                          </m:ctrlPr>
                        </m:dPr>
                        <m:e>
                          <m:sSup>
                            <m:sSupPr>
                              <m:ctrlPr>
                                <a:rPr lang="en-US" sz="2200" i="1" smtClean="0">
                                  <a:solidFill>
                                    <a:schemeClr val="tx1"/>
                                  </a:solidFill>
                                  <a:latin typeface="Cambria Math" panose="02040503050406030204" pitchFamily="18" charset="0"/>
                                  <a:ea typeface="Cambria Math" panose="02040503050406030204" pitchFamily="18" charset="0"/>
                                </a:rPr>
                              </m:ctrlPr>
                            </m:sSupPr>
                            <m:e>
                              <m:d>
                                <m:dPr>
                                  <m:ctrlPr>
                                    <a:rPr lang="en-US" sz="2200" i="1" smtClean="0">
                                      <a:solidFill>
                                        <a:schemeClr val="tx1"/>
                                      </a:solidFill>
                                      <a:latin typeface="Cambria Math" panose="02040503050406030204" pitchFamily="18" charset="0"/>
                                      <a:ea typeface="Cambria Math" panose="02040503050406030204" pitchFamily="18" charset="0"/>
                                    </a:rPr>
                                  </m:ctrlPr>
                                </m:dPr>
                                <m:e>
                                  <m:sSup>
                                    <m:sSupPr>
                                      <m:ctrlPr>
                                        <a:rPr lang="en-US" sz="2200" i="1" smtClean="0">
                                          <a:solidFill>
                                            <a:schemeClr val="tx1"/>
                                          </a:solidFill>
                                          <a:latin typeface="Cambria Math" panose="02040503050406030204" pitchFamily="18" charset="0"/>
                                          <a:ea typeface="Cambria Math" panose="02040503050406030204" pitchFamily="18" charset="0"/>
                                        </a:rPr>
                                      </m:ctrlPr>
                                    </m:sSupPr>
                                    <m:e>
                                      <m:r>
                                        <a:rPr lang="en-US" sz="2200" b="0" i="1" smtClean="0">
                                          <a:solidFill>
                                            <a:schemeClr val="tx1"/>
                                          </a:solidFill>
                                          <a:latin typeface="Cambria Math" panose="02040503050406030204" pitchFamily="18" charset="0"/>
                                          <a:ea typeface="Cambria Math" panose="02040503050406030204" pitchFamily="18" charset="0"/>
                                        </a:rPr>
                                        <m:t>h</m:t>
                                      </m:r>
                                    </m:e>
                                    <m:sup>
                                      <m:r>
                                        <a:rPr lang="en-US" sz="2200" b="0" i="1" smtClean="0">
                                          <a:solidFill>
                                            <a:schemeClr val="tx1"/>
                                          </a:solidFill>
                                          <a:latin typeface="Cambria Math" panose="02040503050406030204" pitchFamily="18" charset="0"/>
                                          <a:ea typeface="Cambria Math" panose="02040503050406030204" pitchFamily="18" charset="0"/>
                                        </a:rPr>
                                        <m:t>(</m:t>
                                      </m:r>
                                      <m:r>
                                        <a:rPr lang="en-US" sz="2200" b="0" i="1" smtClean="0">
                                          <a:solidFill>
                                            <a:schemeClr val="tx1"/>
                                          </a:solidFill>
                                          <a:latin typeface="Cambria Math" panose="02040503050406030204" pitchFamily="18" charset="0"/>
                                          <a:ea typeface="Cambria Math" panose="02040503050406030204" pitchFamily="18" charset="0"/>
                                        </a:rPr>
                                        <m:t>𝐷</m:t>
                                      </m:r>
                                      <m:r>
                                        <a:rPr lang="en-US" sz="2200" b="0" i="1" smtClean="0">
                                          <a:solidFill>
                                            <a:schemeClr val="tx1"/>
                                          </a:solidFill>
                                          <a:latin typeface="Cambria Math" panose="02040503050406030204" pitchFamily="18" charset="0"/>
                                          <a:ea typeface="Cambria Math" panose="02040503050406030204" pitchFamily="18" charset="0"/>
                                        </a:rPr>
                                        <m:t>)</m:t>
                                      </m:r>
                                    </m:sup>
                                  </m:sSup>
                                  <m:d>
                                    <m:dPr>
                                      <m:ctrlPr>
                                        <a:rPr lang="en-US" sz="2200" i="1" smtClean="0">
                                          <a:solidFill>
                                            <a:schemeClr val="tx1"/>
                                          </a:solidFill>
                                          <a:latin typeface="Cambria Math" panose="02040503050406030204" pitchFamily="18" charset="0"/>
                                          <a:ea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𝒙</m:t>
                                          </m:r>
                                        </m:e>
                                        <m:sub>
                                          <m:r>
                                            <a:rPr lang="en-US" sz="2200" i="1">
                                              <a:solidFill>
                                                <a:schemeClr val="tx1"/>
                                              </a:solidFill>
                                              <a:latin typeface="Cambria Math" panose="02040503050406030204" pitchFamily="18" charset="0"/>
                                            </a:rPr>
                                            <m:t>0</m:t>
                                          </m:r>
                                        </m:sub>
                                      </m:sSub>
                                    </m:e>
                                  </m:d>
                                  <m:r>
                                    <a:rPr lang="en-US" sz="2200" b="0" i="1" smtClean="0">
                                      <a:solidFill>
                                        <a:schemeClr val="tx1"/>
                                      </a:solidFill>
                                      <a:latin typeface="Cambria Math" panose="02040503050406030204" pitchFamily="18" charset="0"/>
                                      <a:ea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b="0" i="1">
                                          <a:solidFill>
                                            <a:schemeClr val="tx1"/>
                                          </a:solidFill>
                                          <a:latin typeface="Cambria Math" panose="02040503050406030204" pitchFamily="18" charset="0"/>
                                        </a:rPr>
                                        <m:t>𝑦</m:t>
                                      </m:r>
                                    </m:e>
                                    <m:sub>
                                      <m:r>
                                        <a:rPr lang="en-US" sz="2200" i="1">
                                          <a:solidFill>
                                            <a:schemeClr val="tx1"/>
                                          </a:solidFill>
                                          <a:latin typeface="Cambria Math" panose="02040503050406030204" pitchFamily="18" charset="0"/>
                                        </a:rPr>
                                        <m:t>0</m:t>
                                      </m:r>
                                    </m:sub>
                                  </m:sSub>
                                </m:e>
                              </m:d>
                            </m:e>
                            <m:sup>
                              <m:r>
                                <a:rPr lang="en-US" sz="2200" b="0" i="1" smtClean="0">
                                  <a:solidFill>
                                    <a:schemeClr val="tx1"/>
                                  </a:solidFill>
                                  <a:latin typeface="Cambria Math" panose="02040503050406030204" pitchFamily="18" charset="0"/>
                                  <a:ea typeface="Cambria Math" panose="02040503050406030204" pitchFamily="18" charset="0"/>
                                </a:rPr>
                                <m:t>2</m:t>
                              </m:r>
                            </m:sup>
                          </m:sSup>
                        </m:e>
                      </m:d>
                      <m:r>
                        <a:rPr lang="en-US" sz="2200" b="0" i="1" smtClean="0">
                          <a:solidFill>
                            <a:schemeClr val="tx1"/>
                          </a:solidFill>
                          <a:latin typeface="Cambria Math" panose="02040503050406030204" pitchFamily="18" charset="0"/>
                          <a:ea typeface="Cambria Math" panose="02040503050406030204" pitchFamily="18" charset="0"/>
                        </a:rPr>
                        <m:t>=</m:t>
                      </m:r>
                      <m:r>
                        <m:rPr>
                          <m:sty m:val="p"/>
                        </m:rPr>
                        <a:rPr lang="en-US" sz="2200" b="0" i="0" smtClean="0">
                          <a:solidFill>
                            <a:schemeClr val="tx1"/>
                          </a:solidFill>
                          <a:latin typeface="Cambria Math" panose="02040503050406030204" pitchFamily="18" charset="0"/>
                          <a:ea typeface="Cambria Math" panose="02040503050406030204" pitchFamily="18" charset="0"/>
                        </a:rPr>
                        <m:t>Variance</m:t>
                      </m:r>
                      <m:r>
                        <a:rPr lang="en-US" sz="2200" b="0" i="1" smtClean="0">
                          <a:solidFill>
                            <a:schemeClr val="tx1"/>
                          </a:solidFill>
                          <a:latin typeface="Cambria Math" panose="02040503050406030204" pitchFamily="18" charset="0"/>
                          <a:ea typeface="Cambria Math" panose="02040503050406030204" pitchFamily="18" charset="0"/>
                        </a:rPr>
                        <m:t>+</m:t>
                      </m:r>
                      <m:sSup>
                        <m:sSupPr>
                          <m:ctrlPr>
                            <a:rPr lang="en-US" sz="2200" b="0" i="1" smtClean="0">
                              <a:solidFill>
                                <a:schemeClr val="tx1"/>
                              </a:solidFill>
                              <a:latin typeface="Cambria Math" panose="02040503050406030204" pitchFamily="18" charset="0"/>
                              <a:ea typeface="Cambria Math" panose="02040503050406030204" pitchFamily="18" charset="0"/>
                            </a:rPr>
                          </m:ctrlPr>
                        </m:sSupPr>
                        <m:e>
                          <m:r>
                            <a:rPr lang="en-US" sz="2200" b="0" i="1" smtClean="0">
                              <a:solidFill>
                                <a:schemeClr val="tx1"/>
                              </a:solidFill>
                              <a:latin typeface="Cambria Math" panose="02040503050406030204" pitchFamily="18" charset="0"/>
                              <a:ea typeface="Cambria Math" panose="02040503050406030204" pitchFamily="18" charset="0"/>
                            </a:rPr>
                            <m:t>𝐵𝑖𝑎𝑠</m:t>
                          </m:r>
                        </m:e>
                        <m:sup>
                          <m:r>
                            <a:rPr lang="en-US" sz="2200" b="0" i="1" smtClean="0">
                              <a:solidFill>
                                <a:schemeClr val="tx1"/>
                              </a:solidFill>
                              <a:latin typeface="Cambria Math" panose="02040503050406030204" pitchFamily="18" charset="0"/>
                              <a:ea typeface="Cambria Math" panose="02040503050406030204" pitchFamily="18" charset="0"/>
                            </a:rPr>
                            <m:t>2</m:t>
                          </m:r>
                        </m:sup>
                      </m:sSup>
                      <m:r>
                        <a:rPr lang="en-US" sz="2200" b="0" i="1" smtClean="0">
                          <a:solidFill>
                            <a:schemeClr val="tx1"/>
                          </a:solidFill>
                          <a:latin typeface="Cambria Math" panose="02040503050406030204" pitchFamily="18" charset="0"/>
                          <a:ea typeface="Cambria Math" panose="02040503050406030204" pitchFamily="18" charset="0"/>
                        </a:rPr>
                        <m:t>+</m:t>
                      </m:r>
                      <m:sSup>
                        <m:sSupPr>
                          <m:ctrlPr>
                            <a:rPr lang="en-US" sz="2200" i="1" smtClean="0">
                              <a:solidFill>
                                <a:srgbClr val="FF00FF"/>
                              </a:solidFill>
                              <a:latin typeface="Cambria Math" panose="02040503050406030204" pitchFamily="18" charset="0"/>
                            </a:rPr>
                          </m:ctrlPr>
                        </m:sSupPr>
                        <m:e>
                          <m:r>
                            <a:rPr lang="en-US" sz="2200" i="1">
                              <a:solidFill>
                                <a:srgbClr val="FF00FF"/>
                              </a:solidFill>
                              <a:latin typeface="Cambria Math" panose="02040503050406030204" pitchFamily="18" charset="0"/>
                              <a:ea typeface="Cambria Math" panose="02040503050406030204" pitchFamily="18" charset="0"/>
                            </a:rPr>
                            <m:t>𝜎</m:t>
                          </m:r>
                        </m:e>
                        <m:sup>
                          <m:r>
                            <a:rPr lang="en-US" sz="2200" i="1">
                              <a:solidFill>
                                <a:srgbClr val="FF00FF"/>
                              </a:solidFill>
                              <a:latin typeface="Cambria Math" panose="02040503050406030204" pitchFamily="18" charset="0"/>
                            </a:rPr>
                            <m:t>2</m:t>
                          </m:r>
                        </m:sup>
                      </m:sSup>
                    </m:oMath>
                  </m:oMathPara>
                </a14:m>
                <a:endParaRPr lang="en-US" sz="2200" dirty="0">
                  <a:solidFill>
                    <a:schemeClr val="tx1"/>
                  </a:solidFill>
                </a:endParaRPr>
              </a:p>
              <a:p>
                <a:pPr marL="520700" indent="-342900">
                  <a:lnSpc>
                    <a:spcPct val="150000"/>
                  </a:lnSpc>
                  <a:spcBef>
                    <a:spcPts val="0"/>
                  </a:spcBef>
                </a:pPr>
                <a:r>
                  <a:rPr lang="en-US" sz="2200" b="1" dirty="0" err="1">
                    <a:solidFill>
                      <a:schemeClr val="tx1"/>
                    </a:solidFill>
                  </a:rPr>
                  <a:t>Lưu</a:t>
                </a:r>
                <a:r>
                  <a:rPr lang="en-US" sz="2200" b="1" dirty="0">
                    <a:solidFill>
                      <a:schemeClr val="tx1"/>
                    </a:solidFill>
                  </a:rPr>
                  <a:t> ý</a:t>
                </a:r>
                <a:r>
                  <a:rPr lang="en-US" sz="2200" dirty="0">
                    <a:solidFill>
                      <a:schemeClr val="tx1"/>
                    </a:solidFill>
                  </a:rPr>
                  <a:t>: </a:t>
                </a:r>
                <a:r>
                  <a:rPr lang="en-US" sz="2200" dirty="0" err="1">
                    <a:solidFill>
                      <a:schemeClr val="tx1"/>
                    </a:solidFill>
                  </a:rPr>
                  <a:t>Công</a:t>
                </a:r>
                <a:r>
                  <a:rPr lang="en-US" sz="2200" dirty="0">
                    <a:solidFill>
                      <a:schemeClr val="tx1"/>
                    </a:solidFill>
                  </a:rPr>
                  <a:t> </a:t>
                </a:r>
                <a:r>
                  <a:rPr lang="en-US" sz="2200" dirty="0" err="1">
                    <a:solidFill>
                      <a:schemeClr val="tx1"/>
                    </a:solidFill>
                  </a:rPr>
                  <a:t>thức</a:t>
                </a:r>
                <a:r>
                  <a:rPr lang="en-US" sz="2200" dirty="0">
                    <a:solidFill>
                      <a:schemeClr val="tx1"/>
                    </a:solidFill>
                  </a:rPr>
                  <a:t> </a:t>
                </a:r>
                <a:r>
                  <a:rPr lang="en-US" sz="2200" dirty="0" err="1">
                    <a:solidFill>
                      <a:schemeClr val="tx1"/>
                    </a:solidFill>
                  </a:rPr>
                  <a:t>trên</a:t>
                </a:r>
                <a:r>
                  <a:rPr lang="en-US" sz="2200" dirty="0">
                    <a:solidFill>
                      <a:schemeClr val="tx1"/>
                    </a:solidFill>
                  </a:rPr>
                  <a:t> ta </a:t>
                </a:r>
                <a:r>
                  <a:rPr lang="en-US" sz="2200" dirty="0" err="1">
                    <a:solidFill>
                      <a:schemeClr val="tx1"/>
                    </a:solidFill>
                  </a:rPr>
                  <a:t>chỉ</a:t>
                </a:r>
                <a:r>
                  <a:rPr lang="en-US" sz="2200" dirty="0">
                    <a:solidFill>
                      <a:schemeClr val="tx1"/>
                    </a:solidFill>
                  </a:rPr>
                  <a:t> </a:t>
                </a:r>
                <a:r>
                  <a:rPr lang="en-US" sz="2200" dirty="0" err="1">
                    <a:solidFill>
                      <a:schemeClr val="tx1"/>
                    </a:solidFill>
                  </a:rPr>
                  <a:t>xét</a:t>
                </a:r>
                <a:r>
                  <a:rPr lang="en-US" sz="2200" dirty="0">
                    <a:solidFill>
                      <a:schemeClr val="tx1"/>
                    </a:solidFill>
                  </a:rPr>
                  <a:t> Sai </a:t>
                </a:r>
                <a:r>
                  <a:rPr lang="en-US" sz="2200" dirty="0" err="1">
                    <a:solidFill>
                      <a:schemeClr val="tx1"/>
                    </a:solidFill>
                  </a:rPr>
                  <a:t>số</a:t>
                </a:r>
                <a:r>
                  <a:rPr lang="en-US" sz="2200" dirty="0">
                    <a:solidFill>
                      <a:schemeClr val="tx1"/>
                    </a:solidFill>
                  </a:rPr>
                  <a:t> </a:t>
                </a:r>
                <a:r>
                  <a:rPr lang="en-US" sz="2200" dirty="0" err="1">
                    <a:solidFill>
                      <a:schemeClr val="tx1"/>
                    </a:solidFill>
                  </a:rPr>
                  <a:t>bình</a:t>
                </a:r>
                <a:r>
                  <a:rPr lang="en-US" sz="2200" dirty="0">
                    <a:solidFill>
                      <a:schemeClr val="tx1"/>
                    </a:solidFill>
                  </a:rPr>
                  <a:t> </a:t>
                </a:r>
                <a:r>
                  <a:rPr lang="en-US" sz="2200" dirty="0" err="1">
                    <a:solidFill>
                      <a:schemeClr val="tx1"/>
                    </a:solidFill>
                  </a:rPr>
                  <a:t>phương</a:t>
                </a:r>
                <a:r>
                  <a:rPr lang="en-US" sz="2200" dirty="0">
                    <a:solidFill>
                      <a:schemeClr val="tx1"/>
                    </a:solidFill>
                  </a:rPr>
                  <a:t> (squared error) </a:t>
                </a:r>
                <a:r>
                  <a:rPr lang="en-US" sz="2200" dirty="0" err="1">
                    <a:solidFill>
                      <a:schemeClr val="tx1"/>
                    </a:solidFill>
                  </a:rPr>
                  <a:t>liên</a:t>
                </a:r>
                <a:r>
                  <a:rPr lang="en-US" sz="2200" dirty="0">
                    <a:solidFill>
                      <a:schemeClr val="tx1"/>
                    </a:solidFill>
                  </a:rPr>
                  <a:t> </a:t>
                </a:r>
                <a:r>
                  <a:rPr lang="en-US" sz="2200" dirty="0" err="1">
                    <a:solidFill>
                      <a:schemeClr val="tx1"/>
                    </a:solidFill>
                  </a:rPr>
                  <a:t>quan</a:t>
                </a:r>
                <a:r>
                  <a:rPr lang="en-US" sz="2200" dirty="0">
                    <a:solidFill>
                      <a:schemeClr val="tx1"/>
                    </a:solidFill>
                  </a:rPr>
                  <a:t> </a:t>
                </a:r>
                <a:r>
                  <a:rPr lang="en-US" sz="2200" dirty="0" err="1">
                    <a:solidFill>
                      <a:schemeClr val="tx1"/>
                    </a:solidFill>
                  </a:rPr>
                  <a:t>đến</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chemeClr val="tx1"/>
                    </a:solidFill>
                  </a:rPr>
                  <a:t>điểm</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tổng</a:t>
                </a:r>
                <a:r>
                  <a:rPr lang="en-US" sz="2200" dirty="0">
                    <a:solidFill>
                      <a:schemeClr val="tx1"/>
                    </a:solidFill>
                  </a:rPr>
                  <a:t> </a:t>
                </a:r>
                <a:r>
                  <a:rPr lang="en-US" sz="2200" dirty="0" err="1">
                    <a:solidFill>
                      <a:schemeClr val="tx1"/>
                    </a:solidFill>
                  </a:rPr>
                  <a:t>quát</a:t>
                </a:r>
                <a:r>
                  <a:rPr lang="en-US" sz="2200" dirty="0">
                    <a:solidFill>
                      <a:schemeClr val="tx1"/>
                    </a:solidFill>
                  </a:rPr>
                  <a:t> (out-of-sample) </a:t>
                </a:r>
                <a14:m>
                  <m:oMath xmlns:m="http://schemas.openxmlformats.org/officeDocument/2006/math">
                    <m:d>
                      <m:dPr>
                        <m:ctrlPr>
                          <a:rPr lang="en-US" sz="2200" i="1">
                            <a:solidFill>
                              <a:schemeClr val="tx1"/>
                            </a:solidFill>
                            <a:latin typeface="Cambria Math" panose="02040503050406030204" pitchFamily="18" charset="0"/>
                            <a:ea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𝒙</m:t>
                            </m:r>
                          </m:e>
                          <m:sub>
                            <m:r>
                              <a:rPr lang="en-US" sz="2200" i="1">
                                <a:solidFill>
                                  <a:schemeClr val="tx1"/>
                                </a:solidFill>
                                <a:latin typeface="Cambria Math" panose="02040503050406030204" pitchFamily="18" charset="0"/>
                              </a:rPr>
                              <m:t>0</m:t>
                            </m:r>
                          </m:sub>
                        </m:sSub>
                        <m:r>
                          <a:rPr lang="en-US" sz="2200" b="0" i="1" smtClean="0">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𝑦</m:t>
                            </m:r>
                          </m:e>
                          <m:sub>
                            <m:r>
                              <a:rPr lang="en-US" sz="2200" i="1">
                                <a:solidFill>
                                  <a:schemeClr val="tx1"/>
                                </a:solidFill>
                                <a:latin typeface="Cambria Math" panose="02040503050406030204" pitchFamily="18" charset="0"/>
                              </a:rPr>
                              <m:t>0</m:t>
                            </m:r>
                          </m:sub>
                        </m:sSub>
                      </m:e>
                    </m:d>
                  </m:oMath>
                </a14:m>
                <a:r>
                  <a:rPr lang="en-US" sz="2200" dirty="0">
                    <a:solidFill>
                      <a:schemeClr val="tx1"/>
                    </a:solidFill>
                  </a:rPr>
                  <a:t> (</a:t>
                </a:r>
                <a:r>
                  <a:rPr lang="en-US" sz="2200" dirty="0" err="1">
                    <a:solidFill>
                      <a:schemeClr val="tx1"/>
                    </a:solidFill>
                  </a:rPr>
                  <a:t>chính</a:t>
                </a:r>
                <a:r>
                  <a:rPr lang="en-US" sz="2200" dirty="0">
                    <a:solidFill>
                      <a:schemeClr val="tx1"/>
                    </a:solidFill>
                  </a:rPr>
                  <a:t> </a:t>
                </a:r>
                <a:r>
                  <a:rPr lang="en-US" sz="2200" dirty="0" err="1">
                    <a:solidFill>
                      <a:schemeClr val="tx1"/>
                    </a:solidFill>
                  </a:rPr>
                  <a:t>là</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rgbClr val="FF0000"/>
                    </a:solidFill>
                  </a:rPr>
                  <a:t>điểm</a:t>
                </a:r>
                <a:r>
                  <a:rPr lang="en-US" sz="2200" dirty="0">
                    <a:solidFill>
                      <a:srgbClr val="FF0000"/>
                    </a:solidFill>
                  </a:rPr>
                  <a:t> </a:t>
                </a:r>
                <a:r>
                  <a:rPr lang="en-US" sz="2200" dirty="0" err="1">
                    <a:solidFill>
                      <a:srgbClr val="FF0000"/>
                    </a:solidFill>
                  </a:rPr>
                  <a:t>dữ</a:t>
                </a:r>
                <a:r>
                  <a:rPr lang="en-US" sz="2200" dirty="0">
                    <a:solidFill>
                      <a:srgbClr val="FF0000"/>
                    </a:solidFill>
                  </a:rPr>
                  <a:t> </a:t>
                </a:r>
                <a:r>
                  <a:rPr lang="en-US" sz="2200" dirty="0" err="1">
                    <a:solidFill>
                      <a:srgbClr val="FF0000"/>
                    </a:solidFill>
                  </a:rPr>
                  <a:t>liệu</a:t>
                </a:r>
                <a:r>
                  <a:rPr lang="en-US" sz="2200" dirty="0">
                    <a:solidFill>
                      <a:srgbClr val="FF0000"/>
                    </a:solidFill>
                  </a:rPr>
                  <a:t> </a:t>
                </a:r>
                <a:r>
                  <a:rPr lang="en-US" sz="2200" dirty="0" err="1">
                    <a:solidFill>
                      <a:srgbClr val="FF0000"/>
                    </a:solidFill>
                  </a:rPr>
                  <a:t>kiểm</a:t>
                </a:r>
                <a:r>
                  <a:rPr lang="en-US" sz="2200" dirty="0">
                    <a:solidFill>
                      <a:srgbClr val="FF0000"/>
                    </a:solidFill>
                  </a:rPr>
                  <a:t> </a:t>
                </a:r>
                <a:r>
                  <a:rPr lang="en-US" sz="2200" dirty="0" err="1">
                    <a:solidFill>
                      <a:srgbClr val="FF0000"/>
                    </a:solidFill>
                  </a:rPr>
                  <a:t>tra</a:t>
                </a:r>
                <a:r>
                  <a:rPr lang="en-US" sz="2200" dirty="0">
                    <a:solidFill>
                      <a:srgbClr val="FF0000"/>
                    </a:solidFill>
                  </a:rPr>
                  <a:t> </a:t>
                </a:r>
                <a:r>
                  <a:rPr lang="en-US" sz="2200" dirty="0" err="1">
                    <a:solidFill>
                      <a:srgbClr val="FF0000"/>
                    </a:solidFill>
                  </a:rPr>
                  <a:t>bất</a:t>
                </a:r>
                <a:r>
                  <a:rPr lang="en-US" sz="2200" dirty="0">
                    <a:solidFill>
                      <a:srgbClr val="FF0000"/>
                    </a:solidFill>
                  </a:rPr>
                  <a:t> </a:t>
                </a:r>
                <a:r>
                  <a:rPr lang="en-US" sz="2200" dirty="0" err="1">
                    <a:solidFill>
                      <a:srgbClr val="FF0000"/>
                    </a:solidFill>
                  </a:rPr>
                  <a:t>kỳ</a:t>
                </a:r>
                <a:r>
                  <a:rPr lang="en-US" sz="2200" dirty="0">
                    <a:solidFill>
                      <a:srgbClr val="FF0000"/>
                    </a:solidFill>
                  </a:rPr>
                  <a:t> - test point</a:t>
                </a:r>
                <a:r>
                  <a:rPr lang="en-US" sz="2200" dirty="0">
                    <a:solidFill>
                      <a:schemeClr val="tx1"/>
                    </a:solidFill>
                  </a:rPr>
                  <a:t>).</a:t>
                </a: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F644606B-9EE8-B858-CF3A-219B99C4F54D}"/>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r="-68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F28F7D7E-6EBB-6A70-2425-CEBA0E77C8CE}"/>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DEDA0A44-7374-A401-E099-5E1989A2DD55}"/>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46</a:t>
            </a:fld>
            <a:endParaRPr/>
          </a:p>
        </p:txBody>
      </p:sp>
    </p:spTree>
    <p:extLst>
      <p:ext uri="{BB962C8B-B14F-4D97-AF65-F5344CB8AC3E}">
        <p14:creationId xmlns:p14="http://schemas.microsoft.com/office/powerpoint/2010/main" val="374544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CD4CF7DE-A95E-2717-9642-13A3EE91F196}"/>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C1098D6C-7316-9235-DA56-2EB2B0D32252}"/>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Các</a:t>
            </a:r>
            <a:r>
              <a:rPr lang="en-US" dirty="0"/>
              <a:t> </a:t>
            </a:r>
            <a:r>
              <a:rPr lang="en-US" dirty="0" err="1"/>
              <a:t>loại</a:t>
            </a:r>
            <a:r>
              <a:rPr lang="en-US" dirty="0"/>
              <a:t> </a:t>
            </a:r>
            <a:r>
              <a:rPr lang="en-US" dirty="0" err="1"/>
              <a:t>sai</a:t>
            </a:r>
            <a:r>
              <a:rPr lang="en-US" dirty="0"/>
              <a:t> </a:t>
            </a:r>
            <a:r>
              <a:rPr lang="en-US" dirty="0" err="1"/>
              <a:t>số</a:t>
            </a:r>
            <a:r>
              <a:rPr lang="en-US" dirty="0"/>
              <a:t> </a:t>
            </a:r>
            <a:r>
              <a:rPr lang="en-US" dirty="0" err="1"/>
              <a:t>bình</a:t>
            </a:r>
            <a:r>
              <a:rPr lang="en-US" dirty="0"/>
              <a:t> </a:t>
            </a:r>
            <a:r>
              <a:rPr lang="en-US" dirty="0" err="1"/>
              <a:t>phương</a:t>
            </a:r>
            <a:r>
              <a:rPr lang="en-US" dirty="0"/>
              <a:t> </a:t>
            </a:r>
            <a:r>
              <a:rPr lang="en-US" dirty="0" err="1"/>
              <a:t>trung</a:t>
            </a:r>
            <a:r>
              <a:rPr lang="en-US" dirty="0"/>
              <a:t> </a:t>
            </a:r>
            <a:r>
              <a:rPr lang="en-US" dirty="0" err="1"/>
              <a:t>bình</a:t>
            </a:r>
            <a:r>
              <a:rPr lang="en-US" dirty="0"/>
              <a:t> (MSE)</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86A34E64-AC5D-24DE-1791-85BE0C6164A2}"/>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20000"/>
                  </a:lnSpc>
                  <a:spcBef>
                    <a:spcPts val="0"/>
                  </a:spcBef>
                </a:pPr>
                <a:r>
                  <a:rPr lang="en-US" sz="2100" dirty="0">
                    <a:solidFill>
                      <a:schemeClr val="tx1"/>
                    </a:solidFill>
                  </a:rPr>
                  <a:t>MSE </a:t>
                </a:r>
                <a:r>
                  <a:rPr lang="en-US" sz="2100" dirty="0" err="1">
                    <a:solidFill>
                      <a:schemeClr val="tx1"/>
                    </a:solidFill>
                  </a:rPr>
                  <a:t>liên</a:t>
                </a:r>
                <a:r>
                  <a:rPr lang="en-US" sz="2100" dirty="0">
                    <a:solidFill>
                      <a:schemeClr val="tx1"/>
                    </a:solidFill>
                  </a:rPr>
                  <a:t> </a:t>
                </a:r>
                <a:r>
                  <a:rPr lang="en-US" sz="2100" dirty="0" err="1">
                    <a:solidFill>
                      <a:schemeClr val="tx1"/>
                    </a:solidFill>
                  </a:rPr>
                  <a:t>quan</a:t>
                </a:r>
                <a:r>
                  <a:rPr lang="en-US" sz="2100" dirty="0">
                    <a:solidFill>
                      <a:schemeClr val="tx1"/>
                    </a:solidFill>
                  </a:rPr>
                  <a:t> </a:t>
                </a:r>
                <a:r>
                  <a:rPr lang="en-US" sz="2100" dirty="0" err="1">
                    <a:solidFill>
                      <a:schemeClr val="tx1"/>
                    </a:solidFill>
                  </a:rPr>
                  <a:t>đến</a:t>
                </a:r>
                <a:r>
                  <a:rPr lang="en-US" sz="2100" dirty="0">
                    <a:solidFill>
                      <a:schemeClr val="tx1"/>
                    </a:solidFill>
                  </a:rPr>
                  <a:t> </a:t>
                </a:r>
                <a:r>
                  <a:rPr lang="en-US" sz="2100" dirty="0" err="1">
                    <a:solidFill>
                      <a:srgbClr val="FF0000"/>
                    </a:solidFill>
                  </a:rPr>
                  <a:t>một</a:t>
                </a:r>
                <a:r>
                  <a:rPr lang="en-US" sz="2100" dirty="0">
                    <a:solidFill>
                      <a:srgbClr val="FF0000"/>
                    </a:solidFill>
                  </a:rPr>
                  <a:t> </a:t>
                </a:r>
                <a:r>
                  <a:rPr lang="en-US" sz="2100" dirty="0" err="1">
                    <a:solidFill>
                      <a:srgbClr val="FF0000"/>
                    </a:solidFill>
                  </a:rPr>
                  <a:t>điểm</a:t>
                </a:r>
                <a:r>
                  <a:rPr lang="en-US" sz="2100" dirty="0">
                    <a:solidFill>
                      <a:srgbClr val="FF0000"/>
                    </a:solidFill>
                  </a:rPr>
                  <a:t> </a:t>
                </a:r>
                <a:r>
                  <a:rPr lang="en-US" sz="2100" dirty="0" err="1">
                    <a:solidFill>
                      <a:srgbClr val="FF0000"/>
                    </a:solidFill>
                  </a:rPr>
                  <a:t>dữ</a:t>
                </a:r>
                <a:r>
                  <a:rPr lang="en-US" sz="2100" dirty="0">
                    <a:solidFill>
                      <a:srgbClr val="FF0000"/>
                    </a:solidFill>
                  </a:rPr>
                  <a:t> </a:t>
                </a:r>
                <a:r>
                  <a:rPr lang="en-US" sz="2100" dirty="0" err="1">
                    <a:solidFill>
                      <a:srgbClr val="FF0000"/>
                    </a:solidFill>
                  </a:rPr>
                  <a:t>liệu</a:t>
                </a:r>
                <a:r>
                  <a:rPr lang="en-US" sz="2100" dirty="0">
                    <a:solidFill>
                      <a:srgbClr val="FF0000"/>
                    </a:solidFill>
                  </a:rPr>
                  <a:t> </a:t>
                </a:r>
                <a:r>
                  <a:rPr lang="en-US" sz="2100" dirty="0" err="1">
                    <a:solidFill>
                      <a:srgbClr val="FF0000"/>
                    </a:solidFill>
                  </a:rPr>
                  <a:t>tổng</a:t>
                </a:r>
                <a:r>
                  <a:rPr lang="en-US" sz="2100" dirty="0">
                    <a:solidFill>
                      <a:srgbClr val="FF0000"/>
                    </a:solidFill>
                  </a:rPr>
                  <a:t> </a:t>
                </a:r>
                <a:r>
                  <a:rPr lang="en-US" sz="2100" dirty="0" err="1">
                    <a:solidFill>
                      <a:srgbClr val="FF0000"/>
                    </a:solidFill>
                  </a:rPr>
                  <a:t>quát</a:t>
                </a:r>
                <a:r>
                  <a:rPr lang="en-US" sz="2100" dirty="0">
                    <a:solidFill>
                      <a:srgbClr val="FF0000"/>
                    </a:solidFill>
                  </a:rPr>
                  <a:t> </a:t>
                </a:r>
                <a:r>
                  <a:rPr lang="en-US" sz="2100" dirty="0" err="1">
                    <a:solidFill>
                      <a:srgbClr val="FF0000"/>
                    </a:solidFill>
                  </a:rPr>
                  <a:t>bất</a:t>
                </a:r>
                <a:r>
                  <a:rPr lang="en-US" sz="2100" dirty="0">
                    <a:solidFill>
                      <a:srgbClr val="FF0000"/>
                    </a:solidFill>
                  </a:rPr>
                  <a:t> </a:t>
                </a:r>
                <a:r>
                  <a:rPr lang="en-US" sz="2100" dirty="0" err="1">
                    <a:solidFill>
                      <a:srgbClr val="FF0000"/>
                    </a:solidFill>
                  </a:rPr>
                  <a:t>kỳ</a:t>
                </a:r>
                <a:r>
                  <a:rPr lang="en-US" sz="2100" dirty="0">
                    <a:solidFill>
                      <a:schemeClr val="tx1"/>
                    </a:solidFill>
                  </a:rPr>
                  <a:t> (out-of-sample) </a:t>
                </a:r>
                <a14:m>
                  <m:oMath xmlns:m="http://schemas.openxmlformats.org/officeDocument/2006/math">
                    <m:sSub>
                      <m:sSubPr>
                        <m:ctrlPr>
                          <a:rPr lang="en-US" sz="2100" i="1">
                            <a:solidFill>
                              <a:schemeClr val="tx1"/>
                            </a:solidFill>
                            <a:latin typeface="Cambria Math" panose="02040503050406030204" pitchFamily="18" charset="0"/>
                          </a:rPr>
                        </m:ctrlPr>
                      </m:sSubPr>
                      <m:e>
                        <m:r>
                          <a:rPr lang="en-US" sz="2100" b="1" i="1">
                            <a:solidFill>
                              <a:schemeClr val="tx1"/>
                            </a:solidFill>
                            <a:latin typeface="Cambria Math" panose="02040503050406030204" pitchFamily="18" charset="0"/>
                          </a:rPr>
                          <m:t>𝒙</m:t>
                        </m:r>
                      </m:e>
                      <m:sub>
                        <m:r>
                          <a:rPr lang="en-US" sz="2100" i="1">
                            <a:solidFill>
                              <a:schemeClr val="tx1"/>
                            </a:solidFill>
                            <a:latin typeface="Cambria Math" panose="02040503050406030204" pitchFamily="18" charset="0"/>
                          </a:rPr>
                          <m:t>0</m:t>
                        </m:r>
                      </m:sub>
                    </m:sSub>
                  </m:oMath>
                </a14:m>
                <a:r>
                  <a:rPr lang="en-US" sz="2100" dirty="0">
                    <a:solidFill>
                      <a:schemeClr val="tx1"/>
                    </a:solidFill>
                  </a:rPr>
                  <a:t>: </a:t>
                </a:r>
                <a:r>
                  <a:rPr lang="en-US" sz="2100" dirty="0" err="1">
                    <a:solidFill>
                      <a:schemeClr val="tx1"/>
                    </a:solidFill>
                  </a:rPr>
                  <a:t>đánh</a:t>
                </a:r>
                <a:r>
                  <a:rPr lang="en-US" sz="2100" dirty="0">
                    <a:solidFill>
                      <a:schemeClr val="tx1"/>
                    </a:solidFill>
                  </a:rPr>
                  <a:t> </a:t>
                </a:r>
                <a:r>
                  <a:rPr lang="en-US" sz="2100" dirty="0" err="1">
                    <a:solidFill>
                      <a:schemeClr val="tx1"/>
                    </a:solidFill>
                  </a:rPr>
                  <a:t>giá</a:t>
                </a:r>
                <a:r>
                  <a:rPr lang="en-US" sz="2100" dirty="0">
                    <a:solidFill>
                      <a:schemeClr val="tx1"/>
                    </a:solidFill>
                  </a:rPr>
                  <a:t> </a:t>
                </a:r>
                <a:r>
                  <a:rPr lang="en-US" sz="2100" dirty="0" err="1">
                    <a:solidFill>
                      <a:schemeClr val="tx1"/>
                    </a:solidFill>
                  </a:rPr>
                  <a:t>hiệu</a:t>
                </a:r>
                <a:r>
                  <a:rPr lang="en-US" sz="2100" dirty="0">
                    <a:solidFill>
                      <a:schemeClr val="tx1"/>
                    </a:solidFill>
                  </a:rPr>
                  <a:t> </a:t>
                </a:r>
                <a:r>
                  <a:rPr lang="en-US" sz="2100" dirty="0" err="1">
                    <a:solidFill>
                      <a:schemeClr val="tx1"/>
                    </a:solidFill>
                  </a:rPr>
                  <a:t>năng</a:t>
                </a:r>
                <a:r>
                  <a:rPr lang="en-US" sz="2100" dirty="0">
                    <a:solidFill>
                      <a:schemeClr val="tx1"/>
                    </a:solidFill>
                  </a:rPr>
                  <a:t> </a:t>
                </a:r>
                <a:r>
                  <a:rPr lang="en-US" sz="2100" dirty="0" err="1">
                    <a:solidFill>
                      <a:schemeClr val="tx1"/>
                    </a:solidFill>
                  </a:rPr>
                  <a:t>của</a:t>
                </a:r>
                <a:r>
                  <a:rPr lang="en-US" sz="2100" dirty="0">
                    <a:solidFill>
                      <a:schemeClr val="tx1"/>
                    </a:solidFill>
                  </a:rPr>
                  <a:t> </a:t>
                </a:r>
                <a:r>
                  <a:rPr lang="en-US" sz="2100" dirty="0" err="1">
                    <a:solidFill>
                      <a:schemeClr val="tx1"/>
                    </a:solidFill>
                  </a:rPr>
                  <a:t>một</a:t>
                </a:r>
                <a:r>
                  <a:rPr lang="en-US" sz="2100" dirty="0">
                    <a:solidFill>
                      <a:schemeClr val="tx1"/>
                    </a:solidFill>
                  </a:rPr>
                  <a:t> </a:t>
                </a:r>
                <a:r>
                  <a:rPr lang="en-US" sz="2100" dirty="0" err="1">
                    <a:solidFill>
                      <a:schemeClr val="tx1"/>
                    </a:solidFill>
                  </a:rPr>
                  <a:t>lớp</a:t>
                </a:r>
                <a:r>
                  <a:rPr lang="en-US" sz="2100" dirty="0">
                    <a:solidFill>
                      <a:schemeClr val="tx1"/>
                    </a:solidFill>
                  </a:rPr>
                  <a:t> </a:t>
                </a:r>
                <a:r>
                  <a:rPr lang="en-US" sz="2100" dirty="0" err="1">
                    <a:solidFill>
                      <a:schemeClr val="tx1"/>
                    </a:solidFill>
                  </a:rPr>
                  <a:t>các</a:t>
                </a:r>
                <a:r>
                  <a:rPr lang="en-US" sz="2100" dirty="0">
                    <a:solidFill>
                      <a:schemeClr val="tx1"/>
                    </a:solidFill>
                  </a:rPr>
                  <a:t> </a:t>
                </a:r>
                <a:r>
                  <a:rPr lang="en-US" sz="2100" dirty="0" err="1">
                    <a:solidFill>
                      <a:schemeClr val="tx1"/>
                    </a:solidFill>
                  </a:rPr>
                  <a:t>giả</a:t>
                </a:r>
                <a:r>
                  <a:rPr lang="en-US" sz="2100" dirty="0">
                    <a:solidFill>
                      <a:schemeClr val="tx1"/>
                    </a:solidFill>
                  </a:rPr>
                  <a:t> </a:t>
                </a:r>
                <a:r>
                  <a:rPr lang="en-US" sz="2100" dirty="0" err="1">
                    <a:solidFill>
                      <a:schemeClr val="tx1"/>
                    </a:solidFill>
                  </a:rPr>
                  <a:t>thiết</a:t>
                </a:r>
                <a:r>
                  <a:rPr lang="en-US" sz="2100" dirty="0">
                    <a:solidFill>
                      <a:schemeClr val="tx1"/>
                    </a:solidFill>
                  </a:rPr>
                  <a:t> </a:t>
                </a:r>
                <a14:m>
                  <m:oMath xmlns:m="http://schemas.openxmlformats.org/officeDocument/2006/math">
                    <m:r>
                      <a:rPr lang="en-US" sz="2100" b="0" i="1" smtClean="0">
                        <a:solidFill>
                          <a:schemeClr val="tx1"/>
                        </a:solidFill>
                        <a:latin typeface="Cambria Math" panose="02040503050406030204" pitchFamily="18" charset="0"/>
                      </a:rPr>
                      <m:t>h</m:t>
                    </m:r>
                    <m:r>
                      <a:rPr lang="en-US" sz="2100" b="0" i="1" smtClean="0">
                        <a:solidFill>
                          <a:schemeClr val="tx1"/>
                        </a:solidFill>
                        <a:latin typeface="Cambria Math" panose="02040503050406030204" pitchFamily="18" charset="0"/>
                        <a:ea typeface="Cambria Math" panose="02040503050406030204" pitchFamily="18" charset="0"/>
                      </a:rPr>
                      <m:t>∈</m:t>
                    </m:r>
                    <m:r>
                      <a:rPr lang="en-US" sz="2100" b="0" i="1" smtClean="0">
                        <a:solidFill>
                          <a:schemeClr val="tx1"/>
                        </a:solidFill>
                        <a:latin typeface="Cambria Math" panose="02040503050406030204" pitchFamily="18" charset="0"/>
                        <a:ea typeface="Cambria Math" panose="02040503050406030204" pitchFamily="18" charset="0"/>
                      </a:rPr>
                      <m:t>ℋ</m:t>
                    </m:r>
                  </m:oMath>
                </a14:m>
                <a:r>
                  <a:rPr lang="en-US" sz="2100" dirty="0">
                    <a:solidFill>
                      <a:schemeClr val="tx1"/>
                    </a:solidFill>
                  </a:rPr>
                  <a:t> </a:t>
                </a:r>
                <a:r>
                  <a:rPr lang="en-US" sz="2100" dirty="0" err="1">
                    <a:solidFill>
                      <a:schemeClr val="tx1"/>
                    </a:solidFill>
                  </a:rPr>
                  <a:t>trên</a:t>
                </a:r>
                <a:r>
                  <a:rPr lang="en-US" sz="2100" dirty="0">
                    <a:solidFill>
                      <a:schemeClr val="tx1"/>
                    </a:solidFill>
                  </a:rPr>
                  <a:t> </a:t>
                </a:r>
                <a:r>
                  <a:rPr lang="en-US" sz="2100" dirty="0" err="1">
                    <a:solidFill>
                      <a:schemeClr val="tx1"/>
                    </a:solidFill>
                  </a:rPr>
                  <a:t>tất</a:t>
                </a:r>
                <a:r>
                  <a:rPr lang="en-US" sz="2100" dirty="0">
                    <a:solidFill>
                      <a:schemeClr val="tx1"/>
                    </a:solidFill>
                  </a:rPr>
                  <a:t> </a:t>
                </a:r>
                <a:r>
                  <a:rPr lang="en-US" sz="2100" dirty="0" err="1">
                    <a:solidFill>
                      <a:schemeClr val="tx1"/>
                    </a:solidFill>
                  </a:rPr>
                  <a:t>cả</a:t>
                </a:r>
                <a:r>
                  <a:rPr lang="en-US" sz="2100" dirty="0">
                    <a:solidFill>
                      <a:schemeClr val="tx1"/>
                    </a:solidFill>
                  </a:rPr>
                  <a:t> </a:t>
                </a:r>
                <a:r>
                  <a:rPr lang="en-US" sz="2100" dirty="0" err="1">
                    <a:solidFill>
                      <a:schemeClr val="tx1"/>
                    </a:solidFill>
                  </a:rPr>
                  <a:t>các</a:t>
                </a:r>
                <a:r>
                  <a:rPr lang="en-US" sz="2100" dirty="0">
                    <a:solidFill>
                      <a:schemeClr val="tx1"/>
                    </a:solidFill>
                  </a:rPr>
                  <a:t> </a:t>
                </a:r>
                <a:r>
                  <a:rPr lang="en-US" sz="2100" dirty="0" err="1">
                    <a:solidFill>
                      <a:schemeClr val="tx1"/>
                    </a:solidFill>
                  </a:rPr>
                  <a:t>trường</a:t>
                </a:r>
                <a:r>
                  <a:rPr lang="en-US" sz="2100" dirty="0">
                    <a:solidFill>
                      <a:schemeClr val="tx1"/>
                    </a:solidFill>
                  </a:rPr>
                  <a:t> </a:t>
                </a:r>
                <a:r>
                  <a:rPr lang="en-US" sz="2100" dirty="0" err="1">
                    <a:solidFill>
                      <a:schemeClr val="tx1"/>
                    </a:solidFill>
                  </a:rPr>
                  <a:t>hợp</a:t>
                </a:r>
                <a:r>
                  <a:rPr lang="en-US" sz="2100" dirty="0">
                    <a:solidFill>
                      <a:schemeClr val="tx1"/>
                    </a:solidFill>
                  </a:rPr>
                  <a:t> </a:t>
                </a:r>
                <a:r>
                  <a:rPr lang="en-US" sz="2100" dirty="0" err="1">
                    <a:solidFill>
                      <a:schemeClr val="tx1"/>
                    </a:solidFill>
                  </a:rPr>
                  <a:t>có</a:t>
                </a:r>
                <a:r>
                  <a:rPr lang="en-US" sz="2100" dirty="0">
                    <a:solidFill>
                      <a:schemeClr val="tx1"/>
                    </a:solidFill>
                  </a:rPr>
                  <a:t> </a:t>
                </a:r>
                <a:r>
                  <a:rPr lang="en-US" sz="2100" dirty="0" err="1">
                    <a:solidFill>
                      <a:schemeClr val="tx1"/>
                    </a:solidFill>
                  </a:rPr>
                  <a:t>thể</a:t>
                </a:r>
                <a:r>
                  <a:rPr lang="en-US" sz="2100" dirty="0">
                    <a:solidFill>
                      <a:schemeClr val="tx1"/>
                    </a:solidFill>
                  </a:rPr>
                  <a:t> </a:t>
                </a:r>
                <a:r>
                  <a:rPr lang="en-US" sz="2100" dirty="0" err="1">
                    <a:solidFill>
                      <a:schemeClr val="tx1"/>
                    </a:solidFill>
                  </a:rPr>
                  <a:t>xảy</a:t>
                </a:r>
                <a:r>
                  <a:rPr lang="en-US" sz="2100" dirty="0">
                    <a:solidFill>
                      <a:schemeClr val="tx1"/>
                    </a:solidFill>
                  </a:rPr>
                  <a:t> </a:t>
                </a:r>
                <a:r>
                  <a:rPr lang="en-US" sz="2100" dirty="0" err="1">
                    <a:solidFill>
                      <a:schemeClr val="tx1"/>
                    </a:solidFill>
                  </a:rPr>
                  <a:t>ra</a:t>
                </a:r>
                <a:r>
                  <a:rPr lang="en-US" sz="2100" dirty="0">
                    <a:solidFill>
                      <a:schemeClr val="tx1"/>
                    </a:solidFill>
                  </a:rPr>
                  <a:t> </a:t>
                </a:r>
                <a:r>
                  <a:rPr lang="en-US" sz="2100" dirty="0" err="1">
                    <a:solidFill>
                      <a:schemeClr val="tx1"/>
                    </a:solidFill>
                  </a:rPr>
                  <a:t>của</a:t>
                </a:r>
                <a:r>
                  <a:rPr lang="en-US" sz="2100" dirty="0">
                    <a:solidFill>
                      <a:schemeClr val="tx1"/>
                    </a:solidFill>
                  </a:rPr>
                  <a:t> </a:t>
                </a:r>
                <a:r>
                  <a:rPr lang="en-US" sz="2100" dirty="0" err="1">
                    <a:solidFill>
                      <a:schemeClr val="tx1"/>
                    </a:solidFill>
                  </a:rPr>
                  <a:t>tập</a:t>
                </a:r>
                <a:r>
                  <a:rPr lang="en-US" sz="2100" dirty="0">
                    <a:solidFill>
                      <a:schemeClr val="tx1"/>
                    </a:solidFill>
                  </a:rPr>
                  <a:t> </a:t>
                </a:r>
                <a:r>
                  <a:rPr lang="en-US" sz="2100" dirty="0" err="1">
                    <a:solidFill>
                      <a:schemeClr val="tx1"/>
                    </a:solidFill>
                  </a:rPr>
                  <a:t>dữ</a:t>
                </a:r>
                <a:r>
                  <a:rPr lang="en-US" sz="2100" dirty="0">
                    <a:solidFill>
                      <a:schemeClr val="tx1"/>
                    </a:solidFill>
                  </a:rPr>
                  <a:t> </a:t>
                </a:r>
                <a:r>
                  <a:rPr lang="en-US" sz="2100" dirty="0" err="1">
                    <a:solidFill>
                      <a:schemeClr val="tx1"/>
                    </a:solidFill>
                  </a:rPr>
                  <a:t>liệu</a:t>
                </a:r>
                <a:r>
                  <a:rPr lang="en-US" sz="2100" dirty="0">
                    <a:solidFill>
                      <a:schemeClr val="tx1"/>
                    </a:solidFill>
                  </a:rPr>
                  <a:t> </a:t>
                </a:r>
                <a:r>
                  <a:rPr lang="en-US" sz="2100" dirty="0" err="1">
                    <a:solidFill>
                      <a:schemeClr val="tx1"/>
                    </a:solidFill>
                  </a:rPr>
                  <a:t>huấn</a:t>
                </a:r>
                <a:r>
                  <a:rPr lang="en-US" sz="2100" dirty="0">
                    <a:solidFill>
                      <a:schemeClr val="tx1"/>
                    </a:solidFill>
                  </a:rPr>
                  <a:t> </a:t>
                </a:r>
                <a:r>
                  <a:rPr lang="en-US" sz="2100" dirty="0" err="1">
                    <a:solidFill>
                      <a:schemeClr val="tx1"/>
                    </a:solidFill>
                  </a:rPr>
                  <a:t>luyện</a:t>
                </a:r>
                <a:r>
                  <a:rPr lang="en-US" sz="2100" dirty="0">
                    <a:solidFill>
                      <a:schemeClr val="tx1"/>
                    </a:solidFill>
                  </a:rPr>
                  <a:t> </a:t>
                </a:r>
                <a14:m>
                  <m:oMath xmlns:m="http://schemas.openxmlformats.org/officeDocument/2006/math">
                    <m:r>
                      <a:rPr lang="en-US" sz="2100" b="0" i="1" smtClean="0">
                        <a:solidFill>
                          <a:schemeClr val="tx1"/>
                        </a:solidFill>
                        <a:latin typeface="Cambria Math" panose="02040503050406030204" pitchFamily="18" charset="0"/>
                      </a:rPr>
                      <m:t>𝐷</m:t>
                    </m:r>
                  </m:oMath>
                </a14:m>
                <a:r>
                  <a:rPr lang="en-US" sz="2100" dirty="0">
                    <a:solidFill>
                      <a:schemeClr val="tx1"/>
                    </a:solidFill>
                  </a:rPr>
                  <a:t> - </a:t>
                </a:r>
                <a:r>
                  <a:rPr lang="en-US" sz="2100" dirty="0">
                    <a:solidFill>
                      <a:srgbClr val="0072FF"/>
                    </a:solidFill>
                  </a:rPr>
                  <a:t>kỳ </a:t>
                </a:r>
                <a:r>
                  <a:rPr lang="en-US" sz="2100" dirty="0" err="1">
                    <a:solidFill>
                      <a:srgbClr val="0072FF"/>
                    </a:solidFill>
                  </a:rPr>
                  <a:t>vọng</a:t>
                </a:r>
                <a:r>
                  <a:rPr lang="en-US" sz="2100" dirty="0">
                    <a:solidFill>
                      <a:srgbClr val="0072FF"/>
                    </a:solidFill>
                  </a:rPr>
                  <a:t> </a:t>
                </a:r>
                <a:r>
                  <a:rPr lang="en-US" sz="2100" dirty="0" err="1">
                    <a:solidFill>
                      <a:srgbClr val="0072FF"/>
                    </a:solidFill>
                  </a:rPr>
                  <a:t>của</a:t>
                </a:r>
                <a:r>
                  <a:rPr lang="en-US" sz="2100" dirty="0">
                    <a:solidFill>
                      <a:srgbClr val="0072FF"/>
                    </a:solidFill>
                  </a:rPr>
                  <a:t> MSE </a:t>
                </a:r>
                <a:r>
                  <a:rPr lang="en-US" sz="2100" dirty="0" err="1">
                    <a:solidFill>
                      <a:srgbClr val="0072FF"/>
                    </a:solidFill>
                  </a:rPr>
                  <a:t>trên</a:t>
                </a:r>
                <a:r>
                  <a:rPr lang="en-US" sz="2100" dirty="0">
                    <a:solidFill>
                      <a:srgbClr val="0072FF"/>
                    </a:solidFill>
                  </a:rPr>
                  <a:t> </a:t>
                </a:r>
                <a:r>
                  <a:rPr lang="en-US" sz="2100" dirty="0" err="1">
                    <a:solidFill>
                      <a:srgbClr val="0072FF"/>
                    </a:solidFill>
                  </a:rPr>
                  <a:t>dữ</a:t>
                </a:r>
                <a:r>
                  <a:rPr lang="en-US" sz="2100" dirty="0">
                    <a:solidFill>
                      <a:srgbClr val="0072FF"/>
                    </a:solidFill>
                  </a:rPr>
                  <a:t> </a:t>
                </a:r>
                <a:r>
                  <a:rPr lang="en-US" sz="2100" dirty="0" err="1">
                    <a:solidFill>
                      <a:srgbClr val="0072FF"/>
                    </a:solidFill>
                  </a:rPr>
                  <a:t>liệu</a:t>
                </a:r>
                <a:r>
                  <a:rPr lang="en-US" sz="2100" dirty="0">
                    <a:solidFill>
                      <a:srgbClr val="0072FF"/>
                    </a:solidFill>
                  </a:rPr>
                  <a:t> </a:t>
                </a:r>
                <a:r>
                  <a:rPr lang="en-US" sz="2100" dirty="0" err="1">
                    <a:solidFill>
                      <a:srgbClr val="0072FF"/>
                    </a:solidFill>
                  </a:rPr>
                  <a:t>kiểm</a:t>
                </a:r>
                <a:r>
                  <a:rPr lang="en-US" sz="2100" dirty="0">
                    <a:solidFill>
                      <a:srgbClr val="0072FF"/>
                    </a:solidFill>
                  </a:rPr>
                  <a:t> </a:t>
                </a:r>
                <a:r>
                  <a:rPr lang="en-US" sz="2100" dirty="0" err="1">
                    <a:solidFill>
                      <a:srgbClr val="0072FF"/>
                    </a:solidFill>
                  </a:rPr>
                  <a:t>tra</a:t>
                </a:r>
                <a:r>
                  <a:rPr lang="en-US" sz="2100" dirty="0">
                    <a:solidFill>
                      <a:srgbClr val="0072FF"/>
                    </a:solidFill>
                  </a:rPr>
                  <a:t> (expected test MSE)</a:t>
                </a:r>
                <a:r>
                  <a:rPr lang="en-US" sz="2100" dirty="0">
                    <a:solidFill>
                      <a:srgbClr val="FF0000"/>
                    </a:solidFill>
                  </a:rPr>
                  <a:t>:</a:t>
                </a:r>
              </a:p>
              <a:p>
                <a:pPr marL="177800" indent="0">
                  <a:lnSpc>
                    <a:spcPct val="120000"/>
                  </a:lnSpc>
                  <a:spcBef>
                    <a:spcPts val="0"/>
                  </a:spcBef>
                  <a:buNone/>
                </a:pPr>
                <a14:m>
                  <m:oMathPara xmlns:m="http://schemas.openxmlformats.org/officeDocument/2006/math">
                    <m:oMathParaPr>
                      <m:jc m:val="centerGroup"/>
                    </m:oMathParaPr>
                    <m:oMath xmlns:m="http://schemas.openxmlformats.org/officeDocument/2006/math">
                      <m:sSub>
                        <m:sSubPr>
                          <m:ctrlPr>
                            <a:rPr lang="en-US" sz="2100" i="1">
                              <a:solidFill>
                                <a:schemeClr val="tx1"/>
                              </a:solidFill>
                              <a:latin typeface="Cambria Math" panose="02040503050406030204" pitchFamily="18" charset="0"/>
                            </a:rPr>
                          </m:ctrlPr>
                        </m:sSubPr>
                        <m:e>
                          <m:r>
                            <a:rPr lang="en-US" sz="2100" i="1">
                              <a:solidFill>
                                <a:schemeClr val="tx1"/>
                              </a:solidFill>
                              <a:latin typeface="Cambria Math" panose="02040503050406030204" pitchFamily="18" charset="0"/>
                              <a:ea typeface="Cambria Math" panose="02040503050406030204" pitchFamily="18" charset="0"/>
                            </a:rPr>
                            <m:t>𝔼</m:t>
                          </m:r>
                        </m:e>
                        <m:sub>
                          <m:r>
                            <a:rPr lang="en-US" sz="2100" i="1">
                              <a:solidFill>
                                <a:schemeClr val="tx1"/>
                              </a:solidFill>
                              <a:latin typeface="Cambria Math" panose="02040503050406030204" pitchFamily="18" charset="0"/>
                            </a:rPr>
                            <m:t>𝐷</m:t>
                          </m:r>
                        </m:sub>
                      </m:sSub>
                      <m:d>
                        <m:dPr>
                          <m:begChr m:val="["/>
                          <m:endChr m:val="]"/>
                          <m:ctrlPr>
                            <a:rPr lang="en-US" sz="2100" i="1">
                              <a:solidFill>
                                <a:schemeClr val="tx1"/>
                              </a:solidFill>
                              <a:latin typeface="Cambria Math" panose="02040503050406030204" pitchFamily="18" charset="0"/>
                              <a:ea typeface="Cambria Math" panose="02040503050406030204" pitchFamily="18" charset="0"/>
                            </a:rPr>
                          </m:ctrlPr>
                        </m:dPr>
                        <m:e>
                          <m:sSup>
                            <m:sSupPr>
                              <m:ctrlPr>
                                <a:rPr lang="en-US" sz="2100" i="1">
                                  <a:solidFill>
                                    <a:schemeClr val="tx1"/>
                                  </a:solidFill>
                                  <a:latin typeface="Cambria Math" panose="02040503050406030204" pitchFamily="18" charset="0"/>
                                  <a:ea typeface="Cambria Math" panose="02040503050406030204" pitchFamily="18" charset="0"/>
                                </a:rPr>
                              </m:ctrlPr>
                            </m:sSupPr>
                            <m:e>
                              <m:d>
                                <m:dPr>
                                  <m:ctrlPr>
                                    <a:rPr lang="en-US" sz="2100" i="1">
                                      <a:solidFill>
                                        <a:schemeClr val="tx1"/>
                                      </a:solidFill>
                                      <a:latin typeface="Cambria Math" panose="02040503050406030204" pitchFamily="18" charset="0"/>
                                      <a:ea typeface="Cambria Math" panose="02040503050406030204" pitchFamily="18" charset="0"/>
                                    </a:rPr>
                                  </m:ctrlPr>
                                </m:dPr>
                                <m:e>
                                  <m:sSup>
                                    <m:sSupPr>
                                      <m:ctrlPr>
                                        <a:rPr lang="en-US" sz="2100" i="1">
                                          <a:solidFill>
                                            <a:schemeClr val="tx1"/>
                                          </a:solidFill>
                                          <a:latin typeface="Cambria Math" panose="02040503050406030204" pitchFamily="18" charset="0"/>
                                          <a:ea typeface="Cambria Math" panose="02040503050406030204" pitchFamily="18" charset="0"/>
                                        </a:rPr>
                                      </m:ctrlPr>
                                    </m:sSupPr>
                                    <m:e>
                                      <m:r>
                                        <a:rPr lang="en-US" sz="2100" i="1">
                                          <a:solidFill>
                                            <a:schemeClr val="tx1"/>
                                          </a:solidFill>
                                          <a:latin typeface="Cambria Math" panose="02040503050406030204" pitchFamily="18" charset="0"/>
                                          <a:ea typeface="Cambria Math" panose="02040503050406030204" pitchFamily="18" charset="0"/>
                                        </a:rPr>
                                        <m:t>h</m:t>
                                      </m:r>
                                    </m:e>
                                    <m:sup>
                                      <m:r>
                                        <a:rPr lang="en-US" sz="2100" i="1">
                                          <a:solidFill>
                                            <a:schemeClr val="tx1"/>
                                          </a:solidFill>
                                          <a:latin typeface="Cambria Math" panose="02040503050406030204" pitchFamily="18" charset="0"/>
                                          <a:ea typeface="Cambria Math" panose="02040503050406030204" pitchFamily="18" charset="0"/>
                                        </a:rPr>
                                        <m:t>(</m:t>
                                      </m:r>
                                      <m:r>
                                        <a:rPr lang="en-US" sz="2100" i="1">
                                          <a:solidFill>
                                            <a:schemeClr val="tx1"/>
                                          </a:solidFill>
                                          <a:latin typeface="Cambria Math" panose="02040503050406030204" pitchFamily="18" charset="0"/>
                                          <a:ea typeface="Cambria Math" panose="02040503050406030204" pitchFamily="18" charset="0"/>
                                        </a:rPr>
                                        <m:t>𝐷</m:t>
                                      </m:r>
                                      <m:r>
                                        <a:rPr lang="en-US" sz="2100" i="1">
                                          <a:solidFill>
                                            <a:schemeClr val="tx1"/>
                                          </a:solidFill>
                                          <a:latin typeface="Cambria Math" panose="02040503050406030204" pitchFamily="18" charset="0"/>
                                          <a:ea typeface="Cambria Math" panose="02040503050406030204" pitchFamily="18" charset="0"/>
                                        </a:rPr>
                                        <m:t>)</m:t>
                                      </m:r>
                                    </m:sup>
                                  </m:sSup>
                                  <m:d>
                                    <m:dPr>
                                      <m:ctrlPr>
                                        <a:rPr lang="en-US" sz="2100" i="1">
                                          <a:solidFill>
                                            <a:schemeClr val="tx1"/>
                                          </a:solidFill>
                                          <a:latin typeface="Cambria Math" panose="02040503050406030204" pitchFamily="18" charset="0"/>
                                          <a:ea typeface="Cambria Math" panose="02040503050406030204" pitchFamily="18" charset="0"/>
                                        </a:rPr>
                                      </m:ctrlPr>
                                    </m:dPr>
                                    <m:e>
                                      <m:sSub>
                                        <m:sSubPr>
                                          <m:ctrlPr>
                                            <a:rPr lang="en-US" sz="2100" i="1">
                                              <a:solidFill>
                                                <a:schemeClr val="tx1"/>
                                              </a:solidFill>
                                              <a:latin typeface="Cambria Math" panose="02040503050406030204" pitchFamily="18" charset="0"/>
                                            </a:rPr>
                                          </m:ctrlPr>
                                        </m:sSubPr>
                                        <m:e>
                                          <m:r>
                                            <a:rPr lang="en-US" sz="2100" b="1" i="1">
                                              <a:solidFill>
                                                <a:schemeClr val="tx1"/>
                                              </a:solidFill>
                                              <a:latin typeface="Cambria Math" panose="02040503050406030204" pitchFamily="18" charset="0"/>
                                            </a:rPr>
                                            <m:t>𝒙</m:t>
                                          </m:r>
                                        </m:e>
                                        <m:sub>
                                          <m:r>
                                            <a:rPr lang="en-US" sz="2100" i="1">
                                              <a:solidFill>
                                                <a:schemeClr val="tx1"/>
                                              </a:solidFill>
                                              <a:latin typeface="Cambria Math" panose="02040503050406030204" pitchFamily="18" charset="0"/>
                                            </a:rPr>
                                            <m:t>0</m:t>
                                          </m:r>
                                        </m:sub>
                                      </m:sSub>
                                    </m:e>
                                  </m:d>
                                  <m:r>
                                    <a:rPr lang="en-US" sz="2100" i="1">
                                      <a:solidFill>
                                        <a:schemeClr val="tx1"/>
                                      </a:solidFill>
                                      <a:latin typeface="Cambria Math" panose="02040503050406030204" pitchFamily="18" charset="0"/>
                                      <a:ea typeface="Cambria Math" panose="02040503050406030204" pitchFamily="18" charset="0"/>
                                    </a:rPr>
                                    <m:t>−</m:t>
                                  </m:r>
                                  <m:r>
                                    <a:rPr lang="en-US" sz="2100" b="0" i="1" smtClean="0">
                                      <a:solidFill>
                                        <a:schemeClr val="tx1"/>
                                      </a:solidFill>
                                      <a:latin typeface="Cambria Math" panose="02040503050406030204" pitchFamily="18" charset="0"/>
                                      <a:ea typeface="Cambria Math" panose="02040503050406030204" pitchFamily="18" charset="0"/>
                                    </a:rPr>
                                    <m:t>𝑓</m:t>
                                  </m:r>
                                  <m:d>
                                    <m:dPr>
                                      <m:ctrlPr>
                                        <a:rPr lang="en-US" sz="2100" i="1">
                                          <a:solidFill>
                                            <a:schemeClr val="tx1"/>
                                          </a:solidFill>
                                          <a:latin typeface="Cambria Math" panose="02040503050406030204" pitchFamily="18" charset="0"/>
                                          <a:ea typeface="Cambria Math" panose="02040503050406030204" pitchFamily="18" charset="0"/>
                                        </a:rPr>
                                      </m:ctrlPr>
                                    </m:dPr>
                                    <m:e>
                                      <m:sSub>
                                        <m:sSubPr>
                                          <m:ctrlPr>
                                            <a:rPr lang="en-US" sz="2100" i="1">
                                              <a:solidFill>
                                                <a:schemeClr val="tx1"/>
                                              </a:solidFill>
                                              <a:latin typeface="Cambria Math" panose="02040503050406030204" pitchFamily="18" charset="0"/>
                                            </a:rPr>
                                          </m:ctrlPr>
                                        </m:sSubPr>
                                        <m:e>
                                          <m:r>
                                            <a:rPr lang="en-US" sz="2100" b="1" i="1">
                                              <a:solidFill>
                                                <a:schemeClr val="tx1"/>
                                              </a:solidFill>
                                              <a:latin typeface="Cambria Math" panose="02040503050406030204" pitchFamily="18" charset="0"/>
                                            </a:rPr>
                                            <m:t>𝒙</m:t>
                                          </m:r>
                                        </m:e>
                                        <m:sub>
                                          <m:r>
                                            <a:rPr lang="en-US" sz="2100" i="1">
                                              <a:solidFill>
                                                <a:schemeClr val="tx1"/>
                                              </a:solidFill>
                                              <a:latin typeface="Cambria Math" panose="02040503050406030204" pitchFamily="18" charset="0"/>
                                            </a:rPr>
                                            <m:t>0</m:t>
                                          </m:r>
                                        </m:sub>
                                      </m:sSub>
                                    </m:e>
                                  </m:d>
                                </m:e>
                              </m:d>
                            </m:e>
                            <m:sup>
                              <m:r>
                                <a:rPr lang="en-US" sz="2100" i="1">
                                  <a:solidFill>
                                    <a:schemeClr val="tx1"/>
                                  </a:solidFill>
                                  <a:latin typeface="Cambria Math" panose="02040503050406030204" pitchFamily="18" charset="0"/>
                                  <a:ea typeface="Cambria Math" panose="02040503050406030204" pitchFamily="18" charset="0"/>
                                </a:rPr>
                                <m:t>2</m:t>
                              </m:r>
                            </m:sup>
                          </m:sSup>
                        </m:e>
                      </m:d>
                    </m:oMath>
                  </m:oMathPara>
                </a14:m>
                <a:endParaRPr lang="en-US" sz="2100" dirty="0">
                  <a:solidFill>
                    <a:schemeClr val="tx1"/>
                  </a:solidFill>
                </a:endParaRPr>
              </a:p>
              <a:p>
                <a:pPr marL="520700" indent="-342900">
                  <a:lnSpc>
                    <a:spcPct val="120000"/>
                  </a:lnSpc>
                  <a:spcBef>
                    <a:spcPts val="0"/>
                  </a:spcBef>
                </a:pPr>
                <a:r>
                  <a:rPr lang="en-US" sz="2100" dirty="0">
                    <a:solidFill>
                      <a:schemeClr val="tx1"/>
                    </a:solidFill>
                  </a:rPr>
                  <a:t>MSE </a:t>
                </a:r>
                <a:r>
                  <a:rPr lang="en-US" sz="2100" dirty="0" err="1">
                    <a:solidFill>
                      <a:schemeClr val="tx1"/>
                    </a:solidFill>
                  </a:rPr>
                  <a:t>liên</a:t>
                </a:r>
                <a:r>
                  <a:rPr lang="en-US" sz="2100" dirty="0">
                    <a:solidFill>
                      <a:schemeClr val="tx1"/>
                    </a:solidFill>
                  </a:rPr>
                  <a:t> </a:t>
                </a:r>
                <a:r>
                  <a:rPr lang="en-US" sz="2100" dirty="0" err="1">
                    <a:solidFill>
                      <a:schemeClr val="tx1"/>
                    </a:solidFill>
                  </a:rPr>
                  <a:t>quan</a:t>
                </a:r>
                <a:r>
                  <a:rPr lang="en-US" sz="2100" dirty="0">
                    <a:solidFill>
                      <a:schemeClr val="tx1"/>
                    </a:solidFill>
                  </a:rPr>
                  <a:t> </a:t>
                </a:r>
                <a:r>
                  <a:rPr lang="en-US" sz="2100" dirty="0" err="1">
                    <a:solidFill>
                      <a:schemeClr val="tx1"/>
                    </a:solidFill>
                  </a:rPr>
                  <a:t>đến</a:t>
                </a:r>
                <a:r>
                  <a:rPr lang="en-US" sz="2100" dirty="0">
                    <a:solidFill>
                      <a:schemeClr val="tx1"/>
                    </a:solidFill>
                  </a:rPr>
                  <a:t> </a:t>
                </a:r>
                <a:r>
                  <a:rPr lang="en-US" sz="2100" dirty="0" err="1">
                    <a:solidFill>
                      <a:srgbClr val="FF0000"/>
                    </a:solidFill>
                  </a:rPr>
                  <a:t>một</a:t>
                </a:r>
                <a:r>
                  <a:rPr lang="en-US" sz="2100" dirty="0">
                    <a:solidFill>
                      <a:srgbClr val="FF0000"/>
                    </a:solidFill>
                  </a:rPr>
                  <a:t> </a:t>
                </a:r>
                <a:r>
                  <a:rPr lang="en-US" sz="2100" dirty="0" err="1">
                    <a:solidFill>
                      <a:srgbClr val="FF0000"/>
                    </a:solidFill>
                  </a:rPr>
                  <a:t>giả</a:t>
                </a:r>
                <a:r>
                  <a:rPr lang="en-US" sz="2100" dirty="0">
                    <a:solidFill>
                      <a:srgbClr val="FF0000"/>
                    </a:solidFill>
                  </a:rPr>
                  <a:t> </a:t>
                </a:r>
                <a:r>
                  <a:rPr lang="en-US" sz="2100" dirty="0" err="1">
                    <a:solidFill>
                      <a:srgbClr val="FF0000"/>
                    </a:solidFill>
                  </a:rPr>
                  <a:t>thiết</a:t>
                </a:r>
                <a:r>
                  <a:rPr lang="en-US" sz="2100" dirty="0">
                    <a:solidFill>
                      <a:srgbClr val="FF0000"/>
                    </a:solidFill>
                  </a:rPr>
                  <a:t> </a:t>
                </a:r>
                <a14:m>
                  <m:oMath xmlns:m="http://schemas.openxmlformats.org/officeDocument/2006/math">
                    <m:r>
                      <a:rPr lang="en-US" sz="2100" b="0" i="1" smtClean="0">
                        <a:solidFill>
                          <a:schemeClr val="tx1"/>
                        </a:solidFill>
                        <a:latin typeface="Cambria Math" panose="02040503050406030204" pitchFamily="18" charset="0"/>
                      </a:rPr>
                      <m:t>h</m:t>
                    </m:r>
                    <m:r>
                      <a:rPr lang="en-US" sz="2100" b="0" i="1" smtClean="0">
                        <a:solidFill>
                          <a:schemeClr val="tx1"/>
                        </a:solidFill>
                        <a:latin typeface="Cambria Math" panose="02040503050406030204" pitchFamily="18" charset="0"/>
                      </a:rPr>
                      <m:t>()</m:t>
                    </m:r>
                  </m:oMath>
                </a14:m>
                <a:r>
                  <a:rPr lang="en-US" sz="2100" dirty="0">
                    <a:solidFill>
                      <a:schemeClr val="tx1"/>
                    </a:solidFill>
                  </a:rPr>
                  <a:t>: </a:t>
                </a:r>
                <a:r>
                  <a:rPr lang="en-US" sz="2100" dirty="0" err="1">
                    <a:solidFill>
                      <a:schemeClr val="tx1"/>
                    </a:solidFill>
                  </a:rPr>
                  <a:t>đánh</a:t>
                </a:r>
                <a:r>
                  <a:rPr lang="en-US" sz="2100" dirty="0">
                    <a:solidFill>
                      <a:schemeClr val="tx1"/>
                    </a:solidFill>
                  </a:rPr>
                  <a:t> </a:t>
                </a:r>
                <a:r>
                  <a:rPr lang="en-US" sz="2100" dirty="0" err="1">
                    <a:solidFill>
                      <a:schemeClr val="tx1"/>
                    </a:solidFill>
                  </a:rPr>
                  <a:t>giá</a:t>
                </a:r>
                <a:r>
                  <a:rPr lang="en-US" sz="2100" dirty="0">
                    <a:solidFill>
                      <a:schemeClr val="tx1"/>
                    </a:solidFill>
                  </a:rPr>
                  <a:t> </a:t>
                </a:r>
                <a:r>
                  <a:rPr lang="en-US" sz="2100" dirty="0" err="1">
                    <a:solidFill>
                      <a:schemeClr val="tx1"/>
                    </a:solidFill>
                  </a:rPr>
                  <a:t>hiệu</a:t>
                </a:r>
                <a:r>
                  <a:rPr lang="en-US" sz="2100" dirty="0">
                    <a:solidFill>
                      <a:schemeClr val="tx1"/>
                    </a:solidFill>
                  </a:rPr>
                  <a:t> </a:t>
                </a:r>
                <a:r>
                  <a:rPr lang="en-US" sz="2100" dirty="0" err="1">
                    <a:solidFill>
                      <a:schemeClr val="tx1"/>
                    </a:solidFill>
                  </a:rPr>
                  <a:t>năng</a:t>
                </a:r>
                <a:r>
                  <a:rPr lang="en-US" sz="2100" dirty="0">
                    <a:solidFill>
                      <a:schemeClr val="tx1"/>
                    </a:solidFill>
                  </a:rPr>
                  <a:t> </a:t>
                </a:r>
                <a:r>
                  <a:rPr lang="en-US" sz="2100" dirty="0" err="1">
                    <a:solidFill>
                      <a:schemeClr val="tx1"/>
                    </a:solidFill>
                  </a:rPr>
                  <a:t>của</a:t>
                </a:r>
                <a:r>
                  <a:rPr lang="en-US" sz="2100" dirty="0">
                    <a:solidFill>
                      <a:schemeClr val="tx1"/>
                    </a:solidFill>
                  </a:rPr>
                  <a:t> </a:t>
                </a:r>
                <a14:m>
                  <m:oMath xmlns:m="http://schemas.openxmlformats.org/officeDocument/2006/math">
                    <m:r>
                      <a:rPr lang="en-US" sz="2100" b="0" i="1" smtClean="0">
                        <a:solidFill>
                          <a:schemeClr val="tx1"/>
                        </a:solidFill>
                        <a:latin typeface="Cambria Math" panose="02040503050406030204" pitchFamily="18" charset="0"/>
                      </a:rPr>
                      <m:t>h</m:t>
                    </m:r>
                  </m:oMath>
                </a14:m>
                <a:r>
                  <a:rPr lang="en-US" sz="2100" dirty="0">
                    <a:solidFill>
                      <a:schemeClr val="tx1"/>
                    </a:solidFill>
                  </a:rPr>
                  <a:t> </a:t>
                </a:r>
                <a:r>
                  <a:rPr lang="en-US" sz="2100" dirty="0" err="1">
                    <a:solidFill>
                      <a:schemeClr val="tx1"/>
                    </a:solidFill>
                  </a:rPr>
                  <a:t>tính</a:t>
                </a:r>
                <a:r>
                  <a:rPr lang="en-US" sz="2100" dirty="0">
                    <a:solidFill>
                      <a:schemeClr val="tx1"/>
                    </a:solidFill>
                  </a:rPr>
                  <a:t> </a:t>
                </a:r>
                <a:r>
                  <a:rPr lang="en-US" sz="2100" dirty="0" err="1">
                    <a:solidFill>
                      <a:schemeClr val="tx1"/>
                    </a:solidFill>
                  </a:rPr>
                  <a:t>trung</a:t>
                </a:r>
                <a:r>
                  <a:rPr lang="en-US" sz="2100" dirty="0">
                    <a:solidFill>
                      <a:schemeClr val="tx1"/>
                    </a:solidFill>
                  </a:rPr>
                  <a:t> </a:t>
                </a:r>
                <a:r>
                  <a:rPr lang="en-US" sz="2100" dirty="0" err="1">
                    <a:solidFill>
                      <a:schemeClr val="tx1"/>
                    </a:solidFill>
                  </a:rPr>
                  <a:t>bình</a:t>
                </a:r>
                <a:r>
                  <a:rPr lang="en-US" sz="2100" dirty="0">
                    <a:solidFill>
                      <a:schemeClr val="tx1"/>
                    </a:solidFill>
                  </a:rPr>
                  <a:t> </a:t>
                </a:r>
                <a:r>
                  <a:rPr lang="en-US" sz="2100" dirty="0" err="1">
                    <a:solidFill>
                      <a:schemeClr val="tx1"/>
                    </a:solidFill>
                  </a:rPr>
                  <a:t>trên</a:t>
                </a:r>
                <a:r>
                  <a:rPr lang="en-US" sz="2100" dirty="0">
                    <a:solidFill>
                      <a:schemeClr val="tx1"/>
                    </a:solidFill>
                  </a:rPr>
                  <a:t> </a:t>
                </a:r>
                <a:r>
                  <a:rPr lang="en-US" sz="2100" dirty="0" err="1">
                    <a:solidFill>
                      <a:schemeClr val="tx1"/>
                    </a:solidFill>
                  </a:rPr>
                  <a:t>tất</a:t>
                </a:r>
                <a:r>
                  <a:rPr lang="en-US" sz="2100" dirty="0">
                    <a:solidFill>
                      <a:schemeClr val="tx1"/>
                    </a:solidFill>
                  </a:rPr>
                  <a:t> </a:t>
                </a:r>
                <a:r>
                  <a:rPr lang="en-US" sz="2100" dirty="0" err="1">
                    <a:solidFill>
                      <a:schemeClr val="tx1"/>
                    </a:solidFill>
                  </a:rPr>
                  <a:t>cả</a:t>
                </a:r>
                <a:r>
                  <a:rPr lang="en-US" sz="2100" dirty="0">
                    <a:solidFill>
                      <a:schemeClr val="tx1"/>
                    </a:solidFill>
                  </a:rPr>
                  <a:t> </a:t>
                </a:r>
                <a:r>
                  <a:rPr lang="en-US" sz="2100" dirty="0" err="1">
                    <a:solidFill>
                      <a:schemeClr val="tx1"/>
                    </a:solidFill>
                  </a:rPr>
                  <a:t>các</a:t>
                </a:r>
                <a:r>
                  <a:rPr lang="en-US" sz="2100" dirty="0">
                    <a:solidFill>
                      <a:schemeClr val="tx1"/>
                    </a:solidFill>
                  </a:rPr>
                  <a:t> </a:t>
                </a:r>
                <a:r>
                  <a:rPr lang="en-US" sz="2100" dirty="0" err="1">
                    <a:solidFill>
                      <a:schemeClr val="tx1"/>
                    </a:solidFill>
                  </a:rPr>
                  <a:t>trường</a:t>
                </a:r>
                <a:r>
                  <a:rPr lang="en-US" sz="2100" dirty="0">
                    <a:solidFill>
                      <a:schemeClr val="tx1"/>
                    </a:solidFill>
                  </a:rPr>
                  <a:t> </a:t>
                </a:r>
                <a:r>
                  <a:rPr lang="en-US" sz="2100" dirty="0" err="1">
                    <a:solidFill>
                      <a:schemeClr val="tx1"/>
                    </a:solidFill>
                  </a:rPr>
                  <a:t>hợp</a:t>
                </a:r>
                <a:r>
                  <a:rPr lang="en-US" sz="2100" dirty="0">
                    <a:solidFill>
                      <a:schemeClr val="tx1"/>
                    </a:solidFill>
                  </a:rPr>
                  <a:t> </a:t>
                </a:r>
                <a:r>
                  <a:rPr lang="en-US" sz="2100" dirty="0" err="1">
                    <a:solidFill>
                      <a:schemeClr val="tx1"/>
                    </a:solidFill>
                  </a:rPr>
                  <a:t>có</a:t>
                </a:r>
                <a:r>
                  <a:rPr lang="en-US" sz="2100" dirty="0">
                    <a:solidFill>
                      <a:schemeClr val="tx1"/>
                    </a:solidFill>
                  </a:rPr>
                  <a:t> </a:t>
                </a:r>
                <a:r>
                  <a:rPr lang="en-US" sz="2100" dirty="0" err="1">
                    <a:solidFill>
                      <a:schemeClr val="tx1"/>
                    </a:solidFill>
                  </a:rPr>
                  <a:t>thể</a:t>
                </a:r>
                <a:r>
                  <a:rPr lang="en-US" sz="2100" dirty="0">
                    <a:solidFill>
                      <a:schemeClr val="tx1"/>
                    </a:solidFill>
                  </a:rPr>
                  <a:t> </a:t>
                </a:r>
                <a:r>
                  <a:rPr lang="en-US" sz="2100" dirty="0" err="1">
                    <a:solidFill>
                      <a:schemeClr val="tx1"/>
                    </a:solidFill>
                  </a:rPr>
                  <a:t>xảy</a:t>
                </a:r>
                <a:r>
                  <a:rPr lang="en-US" sz="2100" dirty="0">
                    <a:solidFill>
                      <a:schemeClr val="tx1"/>
                    </a:solidFill>
                  </a:rPr>
                  <a:t> </a:t>
                </a:r>
                <a:r>
                  <a:rPr lang="en-US" sz="2100" dirty="0" err="1">
                    <a:solidFill>
                      <a:schemeClr val="tx1"/>
                    </a:solidFill>
                  </a:rPr>
                  <a:t>ra</a:t>
                </a:r>
                <a:r>
                  <a:rPr lang="en-US" sz="2100" dirty="0">
                    <a:solidFill>
                      <a:schemeClr val="tx1"/>
                    </a:solidFill>
                  </a:rPr>
                  <a:t> </a:t>
                </a:r>
                <a:r>
                  <a:rPr lang="en-US" sz="2100" dirty="0" err="1">
                    <a:solidFill>
                      <a:schemeClr val="tx1"/>
                    </a:solidFill>
                  </a:rPr>
                  <a:t>của</a:t>
                </a:r>
                <a:r>
                  <a:rPr lang="en-US" sz="2100" dirty="0">
                    <a:solidFill>
                      <a:schemeClr val="tx1"/>
                    </a:solidFill>
                  </a:rPr>
                  <a:t> </a:t>
                </a:r>
                <a:r>
                  <a:rPr lang="en-US" sz="2100" dirty="0" err="1">
                    <a:solidFill>
                      <a:schemeClr val="tx1"/>
                    </a:solidFill>
                  </a:rPr>
                  <a:t>các</a:t>
                </a:r>
                <a:r>
                  <a:rPr lang="en-US" sz="2100" dirty="0">
                    <a:solidFill>
                      <a:schemeClr val="tx1"/>
                    </a:solidFill>
                  </a:rPr>
                  <a:t> </a:t>
                </a:r>
                <a:r>
                  <a:rPr lang="en-US" sz="2100" dirty="0" err="1">
                    <a:solidFill>
                      <a:schemeClr val="tx1"/>
                    </a:solidFill>
                  </a:rPr>
                  <a:t>điểm</a:t>
                </a:r>
                <a:r>
                  <a:rPr lang="en-US" sz="2100" dirty="0">
                    <a:solidFill>
                      <a:schemeClr val="tx1"/>
                    </a:solidFill>
                  </a:rPr>
                  <a:t> </a:t>
                </a:r>
                <a:r>
                  <a:rPr lang="en-US" sz="2100" dirty="0" err="1">
                    <a:solidFill>
                      <a:schemeClr val="tx1"/>
                    </a:solidFill>
                  </a:rPr>
                  <a:t>dữ</a:t>
                </a:r>
                <a:r>
                  <a:rPr lang="en-US" sz="2100" dirty="0">
                    <a:solidFill>
                      <a:schemeClr val="tx1"/>
                    </a:solidFill>
                  </a:rPr>
                  <a:t> </a:t>
                </a:r>
                <a:r>
                  <a:rPr lang="en-US" sz="2100" dirty="0" err="1">
                    <a:solidFill>
                      <a:schemeClr val="tx1"/>
                    </a:solidFill>
                  </a:rPr>
                  <a:t>liệu</a:t>
                </a:r>
                <a:r>
                  <a:rPr lang="en-US" sz="2100" dirty="0">
                    <a:solidFill>
                      <a:schemeClr val="tx1"/>
                    </a:solidFill>
                  </a:rPr>
                  <a:t> </a:t>
                </a:r>
                <a:r>
                  <a:rPr lang="en-US" sz="2100" dirty="0" err="1">
                    <a:solidFill>
                      <a:schemeClr val="tx1"/>
                    </a:solidFill>
                  </a:rPr>
                  <a:t>tổng</a:t>
                </a:r>
                <a:r>
                  <a:rPr lang="en-US" sz="2100" dirty="0">
                    <a:solidFill>
                      <a:schemeClr val="tx1"/>
                    </a:solidFill>
                  </a:rPr>
                  <a:t> </a:t>
                </a:r>
                <a:r>
                  <a:rPr lang="en-US" sz="2100" dirty="0" err="1">
                    <a:solidFill>
                      <a:schemeClr val="tx1"/>
                    </a:solidFill>
                  </a:rPr>
                  <a:t>quát</a:t>
                </a:r>
                <a:r>
                  <a:rPr lang="en-US" sz="2100" dirty="0">
                    <a:solidFill>
                      <a:schemeClr val="tx1"/>
                    </a:solidFill>
                  </a:rPr>
                  <a:t> (out-of-sample) </a:t>
                </a:r>
                <a14:m>
                  <m:oMath xmlns:m="http://schemas.openxmlformats.org/officeDocument/2006/math">
                    <m:sSub>
                      <m:sSubPr>
                        <m:ctrlPr>
                          <a:rPr lang="en-US" sz="2100" i="1">
                            <a:solidFill>
                              <a:schemeClr val="tx1"/>
                            </a:solidFill>
                            <a:latin typeface="Cambria Math" panose="02040503050406030204" pitchFamily="18" charset="0"/>
                          </a:rPr>
                        </m:ctrlPr>
                      </m:sSubPr>
                      <m:e>
                        <m:r>
                          <a:rPr lang="en-US" sz="2100" b="1" i="1">
                            <a:solidFill>
                              <a:schemeClr val="tx1"/>
                            </a:solidFill>
                            <a:latin typeface="Cambria Math" panose="02040503050406030204" pitchFamily="18" charset="0"/>
                          </a:rPr>
                          <m:t>𝒙</m:t>
                        </m:r>
                      </m:e>
                      <m:sub>
                        <m:r>
                          <a:rPr lang="en-US" sz="2100" i="1">
                            <a:solidFill>
                              <a:schemeClr val="tx1"/>
                            </a:solidFill>
                            <a:latin typeface="Cambria Math" panose="02040503050406030204" pitchFamily="18" charset="0"/>
                          </a:rPr>
                          <m:t>0</m:t>
                        </m:r>
                      </m:sub>
                    </m:sSub>
                  </m:oMath>
                </a14:m>
                <a:r>
                  <a:rPr lang="en-US" sz="2100" dirty="0">
                    <a:solidFill>
                      <a:schemeClr val="tx1"/>
                    </a:solidFill>
                  </a:rPr>
                  <a:t>. </a:t>
                </a:r>
                <a:r>
                  <a:rPr lang="en-US" sz="2100" dirty="0" err="1">
                    <a:solidFill>
                      <a:schemeClr val="tx1"/>
                    </a:solidFill>
                  </a:rPr>
                  <a:t>Lưu</a:t>
                </a:r>
                <a:r>
                  <a:rPr lang="en-US" sz="2100" dirty="0">
                    <a:solidFill>
                      <a:schemeClr val="tx1"/>
                    </a:solidFill>
                  </a:rPr>
                  <a:t> ý: ta </a:t>
                </a:r>
                <a:r>
                  <a:rPr lang="en-US" sz="2100" dirty="0" err="1">
                    <a:solidFill>
                      <a:schemeClr val="tx1"/>
                    </a:solidFill>
                  </a:rPr>
                  <a:t>xét</a:t>
                </a:r>
                <a:r>
                  <a:rPr lang="en-US" sz="2100" dirty="0">
                    <a:solidFill>
                      <a:schemeClr val="tx1"/>
                    </a:solidFill>
                  </a:rPr>
                  <a:t> </a:t>
                </a:r>
                <a14:m>
                  <m:oMath xmlns:m="http://schemas.openxmlformats.org/officeDocument/2006/math">
                    <m:r>
                      <a:rPr lang="en-US" sz="2100" b="0" i="1" smtClean="0">
                        <a:solidFill>
                          <a:schemeClr val="tx1"/>
                        </a:solidFill>
                        <a:latin typeface="Cambria Math" panose="02040503050406030204" pitchFamily="18" charset="0"/>
                      </a:rPr>
                      <m:t>h</m:t>
                    </m:r>
                    <m:r>
                      <a:rPr lang="en-US" sz="2100" b="0" i="1" smtClean="0">
                        <a:solidFill>
                          <a:schemeClr val="tx1"/>
                        </a:solidFill>
                        <a:latin typeface="Cambria Math" panose="02040503050406030204" pitchFamily="18" charset="0"/>
                      </a:rPr>
                      <m:t>()</m:t>
                    </m:r>
                  </m:oMath>
                </a14:m>
                <a:r>
                  <a:rPr lang="en-US" sz="2100" dirty="0">
                    <a:solidFill>
                      <a:schemeClr val="tx1"/>
                    </a:solidFill>
                  </a:rPr>
                  <a:t> </a:t>
                </a:r>
                <a:r>
                  <a:rPr lang="en-US" sz="2100" dirty="0" err="1">
                    <a:solidFill>
                      <a:schemeClr val="tx1"/>
                    </a:solidFill>
                  </a:rPr>
                  <a:t>được</a:t>
                </a:r>
                <a:r>
                  <a:rPr lang="en-US" sz="2100" dirty="0">
                    <a:solidFill>
                      <a:schemeClr val="tx1"/>
                    </a:solidFill>
                  </a:rPr>
                  <a:t> </a:t>
                </a:r>
                <a:r>
                  <a:rPr lang="en-US" sz="2100" dirty="0" err="1">
                    <a:solidFill>
                      <a:schemeClr val="tx1"/>
                    </a:solidFill>
                  </a:rPr>
                  <a:t>huấn</a:t>
                </a:r>
                <a:r>
                  <a:rPr lang="en-US" sz="2100" dirty="0">
                    <a:solidFill>
                      <a:schemeClr val="tx1"/>
                    </a:solidFill>
                  </a:rPr>
                  <a:t> </a:t>
                </a:r>
                <a:r>
                  <a:rPr lang="en-US" sz="2100" dirty="0" err="1">
                    <a:solidFill>
                      <a:schemeClr val="tx1"/>
                    </a:solidFill>
                  </a:rPr>
                  <a:t>luyện</a:t>
                </a:r>
                <a:r>
                  <a:rPr lang="en-US" sz="2100" dirty="0">
                    <a:solidFill>
                      <a:schemeClr val="tx1"/>
                    </a:solidFill>
                  </a:rPr>
                  <a:t> </a:t>
                </a:r>
                <a:r>
                  <a:rPr lang="en-US" sz="2100" dirty="0" err="1">
                    <a:solidFill>
                      <a:schemeClr val="tx1"/>
                    </a:solidFill>
                  </a:rPr>
                  <a:t>trên</a:t>
                </a:r>
                <a:r>
                  <a:rPr lang="en-US" sz="2100" dirty="0">
                    <a:solidFill>
                      <a:schemeClr val="tx1"/>
                    </a:solidFill>
                  </a:rPr>
                  <a:t> </a:t>
                </a:r>
                <a:r>
                  <a:rPr lang="en-US" sz="2100" dirty="0" err="1">
                    <a:solidFill>
                      <a:schemeClr val="tx1"/>
                    </a:solidFill>
                  </a:rPr>
                  <a:t>một</a:t>
                </a:r>
                <a:r>
                  <a:rPr lang="en-US" sz="2100" dirty="0">
                    <a:solidFill>
                      <a:schemeClr val="tx1"/>
                    </a:solidFill>
                  </a:rPr>
                  <a:t> </a:t>
                </a:r>
                <a:r>
                  <a:rPr lang="en-US" sz="2100" dirty="0" err="1">
                    <a:solidFill>
                      <a:schemeClr val="tx1"/>
                    </a:solidFill>
                  </a:rPr>
                  <a:t>tập</a:t>
                </a:r>
                <a:r>
                  <a:rPr lang="en-US" sz="2100" dirty="0">
                    <a:solidFill>
                      <a:schemeClr val="tx1"/>
                    </a:solidFill>
                  </a:rPr>
                  <a:t> </a:t>
                </a:r>
                <a:r>
                  <a:rPr lang="en-US" sz="2100" dirty="0" err="1">
                    <a:solidFill>
                      <a:schemeClr val="tx1"/>
                    </a:solidFill>
                  </a:rPr>
                  <a:t>dữ</a:t>
                </a:r>
                <a:r>
                  <a:rPr lang="en-US" sz="2100" dirty="0">
                    <a:solidFill>
                      <a:schemeClr val="tx1"/>
                    </a:solidFill>
                  </a:rPr>
                  <a:t> </a:t>
                </a:r>
                <a:r>
                  <a:rPr lang="en-US" sz="2100" dirty="0" err="1">
                    <a:solidFill>
                      <a:schemeClr val="tx1"/>
                    </a:solidFill>
                  </a:rPr>
                  <a:t>liệu</a:t>
                </a:r>
                <a:r>
                  <a:rPr lang="en-US" sz="2100" dirty="0">
                    <a:solidFill>
                      <a:schemeClr val="tx1"/>
                    </a:solidFill>
                  </a:rPr>
                  <a:t> </a:t>
                </a:r>
                <a:r>
                  <a:rPr lang="en-US" sz="2100" dirty="0" err="1">
                    <a:solidFill>
                      <a:schemeClr val="tx1"/>
                    </a:solidFill>
                  </a:rPr>
                  <a:t>cụ</a:t>
                </a:r>
                <a:r>
                  <a:rPr lang="en-US" sz="2100" dirty="0">
                    <a:solidFill>
                      <a:schemeClr val="tx1"/>
                    </a:solidFill>
                  </a:rPr>
                  <a:t> </a:t>
                </a:r>
                <a:r>
                  <a:rPr lang="en-US" sz="2100" dirty="0" err="1">
                    <a:solidFill>
                      <a:schemeClr val="tx1"/>
                    </a:solidFill>
                  </a:rPr>
                  <a:t>thể</a:t>
                </a:r>
                <a:r>
                  <a:rPr lang="en-US" sz="2100" dirty="0">
                    <a:solidFill>
                      <a:schemeClr val="tx1"/>
                    </a:solidFill>
                  </a:rPr>
                  <a:t> </a:t>
                </a:r>
                <a14:m>
                  <m:oMath xmlns:m="http://schemas.openxmlformats.org/officeDocument/2006/math">
                    <m:r>
                      <a:rPr lang="en-US" sz="2100" b="0" i="1" smtClean="0">
                        <a:solidFill>
                          <a:schemeClr val="tx1"/>
                        </a:solidFill>
                        <a:latin typeface="Cambria Math" panose="02040503050406030204" pitchFamily="18" charset="0"/>
                      </a:rPr>
                      <m:t>𝐷</m:t>
                    </m:r>
                  </m:oMath>
                </a14:m>
                <a:r>
                  <a:rPr lang="en-US" sz="2100" dirty="0">
                    <a:solidFill>
                      <a:schemeClr val="tx1"/>
                    </a:solidFill>
                  </a:rPr>
                  <a:t>:</a:t>
                </a:r>
              </a:p>
              <a:p>
                <a:pPr marL="177800" indent="0">
                  <a:lnSpc>
                    <a:spcPct val="120000"/>
                  </a:lnSpc>
                  <a:spcBef>
                    <a:spcPts val="0"/>
                  </a:spcBef>
                  <a:buNone/>
                </a:pPr>
                <a14:m>
                  <m:oMathPara xmlns:m="http://schemas.openxmlformats.org/officeDocument/2006/math">
                    <m:oMathParaPr>
                      <m:jc m:val="centerGroup"/>
                    </m:oMathParaPr>
                    <m:oMath xmlns:m="http://schemas.openxmlformats.org/officeDocument/2006/math">
                      <m:sSub>
                        <m:sSubPr>
                          <m:ctrlPr>
                            <a:rPr lang="en-US" sz="2100" i="1">
                              <a:solidFill>
                                <a:schemeClr val="tx1"/>
                              </a:solidFill>
                              <a:latin typeface="Cambria Math" panose="02040503050406030204" pitchFamily="18" charset="0"/>
                            </a:rPr>
                          </m:ctrlPr>
                        </m:sSubPr>
                        <m:e>
                          <m:r>
                            <a:rPr lang="en-US" sz="2100" i="1">
                              <a:solidFill>
                                <a:schemeClr val="tx1"/>
                              </a:solidFill>
                              <a:latin typeface="Cambria Math" panose="02040503050406030204" pitchFamily="18" charset="0"/>
                              <a:ea typeface="Cambria Math" panose="02040503050406030204" pitchFamily="18" charset="0"/>
                            </a:rPr>
                            <m:t>𝔼</m:t>
                          </m:r>
                        </m:e>
                        <m:sub>
                          <m:r>
                            <a:rPr lang="en-US" sz="2100" i="1" smtClean="0">
                              <a:solidFill>
                                <a:schemeClr val="tx1"/>
                              </a:solidFill>
                              <a:latin typeface="Cambria Math" panose="02040503050406030204" pitchFamily="18" charset="0"/>
                              <a:ea typeface="Cambria Math" panose="02040503050406030204" pitchFamily="18" charset="0"/>
                            </a:rPr>
                            <m:t>𝒳</m:t>
                          </m:r>
                        </m:sub>
                      </m:sSub>
                      <m:d>
                        <m:dPr>
                          <m:begChr m:val="["/>
                          <m:endChr m:val="]"/>
                          <m:ctrlPr>
                            <a:rPr lang="en-US" sz="2100" i="1">
                              <a:solidFill>
                                <a:schemeClr val="tx1"/>
                              </a:solidFill>
                              <a:latin typeface="Cambria Math" panose="02040503050406030204" pitchFamily="18" charset="0"/>
                              <a:ea typeface="Cambria Math" panose="02040503050406030204" pitchFamily="18" charset="0"/>
                            </a:rPr>
                          </m:ctrlPr>
                        </m:dPr>
                        <m:e>
                          <m:sSup>
                            <m:sSupPr>
                              <m:ctrlPr>
                                <a:rPr lang="en-US" sz="2100" i="1">
                                  <a:solidFill>
                                    <a:schemeClr val="tx1"/>
                                  </a:solidFill>
                                  <a:latin typeface="Cambria Math" panose="02040503050406030204" pitchFamily="18" charset="0"/>
                                  <a:ea typeface="Cambria Math" panose="02040503050406030204" pitchFamily="18" charset="0"/>
                                </a:rPr>
                              </m:ctrlPr>
                            </m:sSupPr>
                            <m:e>
                              <m:d>
                                <m:dPr>
                                  <m:ctrlPr>
                                    <a:rPr lang="en-US" sz="2100" i="1">
                                      <a:solidFill>
                                        <a:schemeClr val="tx1"/>
                                      </a:solidFill>
                                      <a:latin typeface="Cambria Math" panose="02040503050406030204" pitchFamily="18" charset="0"/>
                                      <a:ea typeface="Cambria Math" panose="02040503050406030204" pitchFamily="18" charset="0"/>
                                    </a:rPr>
                                  </m:ctrlPr>
                                </m:dPr>
                                <m:e>
                                  <m:r>
                                    <a:rPr lang="en-US" sz="2100" b="0" i="1" smtClean="0">
                                      <a:solidFill>
                                        <a:schemeClr val="tx1"/>
                                      </a:solidFill>
                                      <a:latin typeface="Cambria Math" panose="02040503050406030204" pitchFamily="18" charset="0"/>
                                      <a:ea typeface="Cambria Math" panose="02040503050406030204" pitchFamily="18" charset="0"/>
                                    </a:rPr>
                                    <m:t>h</m:t>
                                  </m:r>
                                  <m:d>
                                    <m:dPr>
                                      <m:ctrlPr>
                                        <a:rPr lang="en-US" sz="2100" i="1">
                                          <a:solidFill>
                                            <a:schemeClr val="tx1"/>
                                          </a:solidFill>
                                          <a:latin typeface="Cambria Math" panose="02040503050406030204" pitchFamily="18" charset="0"/>
                                          <a:ea typeface="Cambria Math" panose="02040503050406030204" pitchFamily="18" charset="0"/>
                                        </a:rPr>
                                      </m:ctrlPr>
                                    </m:dPr>
                                    <m:e>
                                      <m:sSub>
                                        <m:sSubPr>
                                          <m:ctrlPr>
                                            <a:rPr lang="en-US" sz="2100" i="1">
                                              <a:solidFill>
                                                <a:schemeClr val="tx1"/>
                                              </a:solidFill>
                                              <a:latin typeface="Cambria Math" panose="02040503050406030204" pitchFamily="18" charset="0"/>
                                            </a:rPr>
                                          </m:ctrlPr>
                                        </m:sSubPr>
                                        <m:e>
                                          <m:r>
                                            <a:rPr lang="en-US" sz="2100" b="1" i="1">
                                              <a:solidFill>
                                                <a:schemeClr val="tx1"/>
                                              </a:solidFill>
                                              <a:latin typeface="Cambria Math" panose="02040503050406030204" pitchFamily="18" charset="0"/>
                                            </a:rPr>
                                            <m:t>𝒙</m:t>
                                          </m:r>
                                        </m:e>
                                        <m:sub>
                                          <m:r>
                                            <a:rPr lang="en-US" sz="2100" i="1">
                                              <a:solidFill>
                                                <a:schemeClr val="tx1"/>
                                              </a:solidFill>
                                              <a:latin typeface="Cambria Math" panose="02040503050406030204" pitchFamily="18" charset="0"/>
                                            </a:rPr>
                                            <m:t>0</m:t>
                                          </m:r>
                                        </m:sub>
                                      </m:sSub>
                                    </m:e>
                                  </m:d>
                                  <m:r>
                                    <a:rPr lang="en-US" sz="2100" i="1">
                                      <a:solidFill>
                                        <a:schemeClr val="tx1"/>
                                      </a:solidFill>
                                      <a:latin typeface="Cambria Math" panose="02040503050406030204" pitchFamily="18" charset="0"/>
                                      <a:ea typeface="Cambria Math" panose="02040503050406030204" pitchFamily="18" charset="0"/>
                                    </a:rPr>
                                    <m:t>−</m:t>
                                  </m:r>
                                  <m:r>
                                    <a:rPr lang="en-US" sz="2100" i="1">
                                      <a:solidFill>
                                        <a:schemeClr val="tx1"/>
                                      </a:solidFill>
                                      <a:latin typeface="Cambria Math" panose="02040503050406030204" pitchFamily="18" charset="0"/>
                                      <a:ea typeface="Cambria Math" panose="02040503050406030204" pitchFamily="18" charset="0"/>
                                    </a:rPr>
                                    <m:t>𝑓</m:t>
                                  </m:r>
                                  <m:d>
                                    <m:dPr>
                                      <m:ctrlPr>
                                        <a:rPr lang="en-US" sz="2100" i="1">
                                          <a:solidFill>
                                            <a:schemeClr val="tx1"/>
                                          </a:solidFill>
                                          <a:latin typeface="Cambria Math" panose="02040503050406030204" pitchFamily="18" charset="0"/>
                                          <a:ea typeface="Cambria Math" panose="02040503050406030204" pitchFamily="18" charset="0"/>
                                        </a:rPr>
                                      </m:ctrlPr>
                                    </m:dPr>
                                    <m:e>
                                      <m:sSub>
                                        <m:sSubPr>
                                          <m:ctrlPr>
                                            <a:rPr lang="en-US" sz="2100" i="1">
                                              <a:solidFill>
                                                <a:schemeClr val="tx1"/>
                                              </a:solidFill>
                                              <a:latin typeface="Cambria Math" panose="02040503050406030204" pitchFamily="18" charset="0"/>
                                            </a:rPr>
                                          </m:ctrlPr>
                                        </m:sSubPr>
                                        <m:e>
                                          <m:r>
                                            <a:rPr lang="en-US" sz="2100" b="1" i="1">
                                              <a:solidFill>
                                                <a:schemeClr val="tx1"/>
                                              </a:solidFill>
                                              <a:latin typeface="Cambria Math" panose="02040503050406030204" pitchFamily="18" charset="0"/>
                                            </a:rPr>
                                            <m:t>𝒙</m:t>
                                          </m:r>
                                        </m:e>
                                        <m:sub>
                                          <m:r>
                                            <a:rPr lang="en-US" sz="2100" i="1">
                                              <a:solidFill>
                                                <a:schemeClr val="tx1"/>
                                              </a:solidFill>
                                              <a:latin typeface="Cambria Math" panose="02040503050406030204" pitchFamily="18" charset="0"/>
                                            </a:rPr>
                                            <m:t>0</m:t>
                                          </m:r>
                                        </m:sub>
                                      </m:sSub>
                                    </m:e>
                                  </m:d>
                                </m:e>
                              </m:d>
                            </m:e>
                            <m:sup>
                              <m:r>
                                <a:rPr lang="en-US" sz="2100" i="1">
                                  <a:solidFill>
                                    <a:schemeClr val="tx1"/>
                                  </a:solidFill>
                                  <a:latin typeface="Cambria Math" panose="02040503050406030204" pitchFamily="18" charset="0"/>
                                  <a:ea typeface="Cambria Math" panose="02040503050406030204" pitchFamily="18" charset="0"/>
                                </a:rPr>
                                <m:t>2</m:t>
                              </m:r>
                            </m:sup>
                          </m:sSup>
                        </m:e>
                      </m:d>
                    </m:oMath>
                  </m:oMathPara>
                </a14:m>
                <a:endParaRPr lang="en-US" sz="2100" dirty="0">
                  <a:solidFill>
                    <a:schemeClr val="tx1"/>
                  </a:solidFill>
                </a:endParaRPr>
              </a:p>
              <a:p>
                <a:pPr marL="520700" indent="-342900">
                  <a:lnSpc>
                    <a:spcPct val="120000"/>
                  </a:lnSpc>
                  <a:spcBef>
                    <a:spcPts val="0"/>
                  </a:spcBef>
                </a:pPr>
                <a:r>
                  <a:rPr lang="en-US" sz="2100" dirty="0">
                    <a:solidFill>
                      <a:schemeClr val="tx1"/>
                    </a:solidFill>
                  </a:rPr>
                  <a:t>MSE </a:t>
                </a:r>
                <a:r>
                  <a:rPr lang="en-US" sz="2100" dirty="0" err="1">
                    <a:solidFill>
                      <a:schemeClr val="tx1"/>
                    </a:solidFill>
                  </a:rPr>
                  <a:t>đánh</a:t>
                </a:r>
                <a:r>
                  <a:rPr lang="en-US" sz="2100" dirty="0">
                    <a:solidFill>
                      <a:schemeClr val="tx1"/>
                    </a:solidFill>
                  </a:rPr>
                  <a:t> </a:t>
                </a:r>
                <a:r>
                  <a:rPr lang="en-US" sz="2100" dirty="0" err="1">
                    <a:solidFill>
                      <a:schemeClr val="tx1"/>
                    </a:solidFill>
                  </a:rPr>
                  <a:t>giá</a:t>
                </a:r>
                <a:r>
                  <a:rPr lang="en-US" sz="2100" dirty="0">
                    <a:solidFill>
                      <a:schemeClr val="tx1"/>
                    </a:solidFill>
                  </a:rPr>
                  <a:t> </a:t>
                </a:r>
                <a:r>
                  <a:rPr lang="en-US" sz="2100" dirty="0" err="1">
                    <a:solidFill>
                      <a:schemeClr val="tx1"/>
                    </a:solidFill>
                  </a:rPr>
                  <a:t>hiệu</a:t>
                </a:r>
                <a:r>
                  <a:rPr lang="en-US" sz="2100" dirty="0">
                    <a:solidFill>
                      <a:schemeClr val="tx1"/>
                    </a:solidFill>
                  </a:rPr>
                  <a:t> </a:t>
                </a:r>
                <a:r>
                  <a:rPr lang="en-US" sz="2100" dirty="0" err="1">
                    <a:solidFill>
                      <a:schemeClr val="tx1"/>
                    </a:solidFill>
                  </a:rPr>
                  <a:t>năng</a:t>
                </a:r>
                <a:r>
                  <a:rPr lang="en-US" sz="2100" dirty="0">
                    <a:solidFill>
                      <a:schemeClr val="tx1"/>
                    </a:solidFill>
                  </a:rPr>
                  <a:t> </a:t>
                </a:r>
                <a:r>
                  <a:rPr lang="en-US" sz="2100" dirty="0" err="1">
                    <a:solidFill>
                      <a:schemeClr val="tx1"/>
                    </a:solidFill>
                  </a:rPr>
                  <a:t>của</a:t>
                </a:r>
                <a:r>
                  <a:rPr lang="en-US" sz="2100" dirty="0">
                    <a:solidFill>
                      <a:schemeClr val="tx1"/>
                    </a:solidFill>
                  </a:rPr>
                  <a:t> </a:t>
                </a:r>
                <a:r>
                  <a:rPr lang="en-US" sz="2100" dirty="0" err="1">
                    <a:solidFill>
                      <a:schemeClr val="tx1"/>
                    </a:solidFill>
                  </a:rPr>
                  <a:t>một</a:t>
                </a:r>
                <a:r>
                  <a:rPr lang="en-US" sz="2100" dirty="0">
                    <a:solidFill>
                      <a:schemeClr val="tx1"/>
                    </a:solidFill>
                  </a:rPr>
                  <a:t> </a:t>
                </a:r>
                <a:r>
                  <a:rPr lang="en-US" sz="2100" dirty="0" err="1">
                    <a:solidFill>
                      <a:schemeClr val="tx1"/>
                    </a:solidFill>
                  </a:rPr>
                  <a:t>lớp</a:t>
                </a:r>
                <a:r>
                  <a:rPr lang="en-US" sz="2100" dirty="0">
                    <a:solidFill>
                      <a:schemeClr val="tx1"/>
                    </a:solidFill>
                  </a:rPr>
                  <a:t> </a:t>
                </a:r>
                <a:r>
                  <a:rPr lang="en-US" sz="2100" dirty="0" err="1">
                    <a:solidFill>
                      <a:schemeClr val="tx1"/>
                    </a:solidFill>
                  </a:rPr>
                  <a:t>các</a:t>
                </a:r>
                <a:r>
                  <a:rPr lang="en-US" sz="2100" dirty="0">
                    <a:solidFill>
                      <a:schemeClr val="tx1"/>
                    </a:solidFill>
                  </a:rPr>
                  <a:t> </a:t>
                </a:r>
                <a:r>
                  <a:rPr lang="en-US" sz="2100" dirty="0" err="1">
                    <a:solidFill>
                      <a:schemeClr val="tx1"/>
                    </a:solidFill>
                  </a:rPr>
                  <a:t>giả</a:t>
                </a:r>
                <a:r>
                  <a:rPr lang="en-US" sz="2100" dirty="0">
                    <a:solidFill>
                      <a:schemeClr val="tx1"/>
                    </a:solidFill>
                  </a:rPr>
                  <a:t> </a:t>
                </a:r>
                <a:r>
                  <a:rPr lang="en-US" sz="2100" dirty="0" err="1">
                    <a:solidFill>
                      <a:schemeClr val="tx1"/>
                    </a:solidFill>
                  </a:rPr>
                  <a:t>thiết</a:t>
                </a:r>
                <a:r>
                  <a:rPr lang="en-US" sz="2100" dirty="0">
                    <a:solidFill>
                      <a:schemeClr val="tx1"/>
                    </a:solidFill>
                  </a:rPr>
                  <a:t> </a:t>
                </a:r>
                <a14:m>
                  <m:oMath xmlns:m="http://schemas.openxmlformats.org/officeDocument/2006/math">
                    <m:r>
                      <a:rPr lang="en-US" sz="2100" i="1">
                        <a:solidFill>
                          <a:schemeClr val="tx1"/>
                        </a:solidFill>
                        <a:latin typeface="Cambria Math" panose="02040503050406030204" pitchFamily="18" charset="0"/>
                      </a:rPr>
                      <m:t>h</m:t>
                    </m:r>
                    <m:r>
                      <a:rPr lang="en-US" sz="2100" i="1">
                        <a:solidFill>
                          <a:schemeClr val="tx1"/>
                        </a:solidFill>
                        <a:latin typeface="Cambria Math" panose="02040503050406030204" pitchFamily="18" charset="0"/>
                        <a:ea typeface="Cambria Math" panose="02040503050406030204" pitchFamily="18" charset="0"/>
                      </a:rPr>
                      <m:t>∈</m:t>
                    </m:r>
                    <m:r>
                      <a:rPr lang="en-US" sz="2100" i="1">
                        <a:solidFill>
                          <a:schemeClr val="tx1"/>
                        </a:solidFill>
                        <a:latin typeface="Cambria Math" panose="02040503050406030204" pitchFamily="18" charset="0"/>
                        <a:ea typeface="Cambria Math" panose="02040503050406030204" pitchFamily="18" charset="0"/>
                      </a:rPr>
                      <m:t>ℋ</m:t>
                    </m:r>
                  </m:oMath>
                </a14:m>
                <a:r>
                  <a:rPr lang="en-US" sz="2100" dirty="0">
                    <a:solidFill>
                      <a:schemeClr val="tx1"/>
                    </a:solidFill>
                  </a:rPr>
                  <a:t> </a:t>
                </a:r>
                <a:r>
                  <a:rPr lang="en-US" sz="2100" dirty="0" err="1">
                    <a:solidFill>
                      <a:schemeClr val="tx1"/>
                    </a:solidFill>
                  </a:rPr>
                  <a:t>trên</a:t>
                </a:r>
                <a:r>
                  <a:rPr lang="en-US" sz="2100" dirty="0">
                    <a:solidFill>
                      <a:schemeClr val="tx1"/>
                    </a:solidFill>
                  </a:rPr>
                  <a:t> </a:t>
                </a:r>
                <a:r>
                  <a:rPr lang="en-US" sz="2100" dirty="0" err="1">
                    <a:solidFill>
                      <a:schemeClr val="tx1"/>
                    </a:solidFill>
                  </a:rPr>
                  <a:t>tất</a:t>
                </a:r>
                <a:r>
                  <a:rPr lang="en-US" sz="2100" dirty="0">
                    <a:solidFill>
                      <a:schemeClr val="tx1"/>
                    </a:solidFill>
                  </a:rPr>
                  <a:t> </a:t>
                </a:r>
                <a:r>
                  <a:rPr lang="en-US" sz="2100" dirty="0" err="1">
                    <a:solidFill>
                      <a:schemeClr val="tx1"/>
                    </a:solidFill>
                  </a:rPr>
                  <a:t>cả</a:t>
                </a:r>
                <a:r>
                  <a:rPr lang="en-US" sz="2100" dirty="0">
                    <a:solidFill>
                      <a:schemeClr val="tx1"/>
                    </a:solidFill>
                  </a:rPr>
                  <a:t> </a:t>
                </a:r>
                <a:r>
                  <a:rPr lang="en-US" sz="2100" dirty="0" err="1">
                    <a:solidFill>
                      <a:schemeClr val="tx1"/>
                    </a:solidFill>
                  </a:rPr>
                  <a:t>các</a:t>
                </a:r>
                <a:r>
                  <a:rPr lang="en-US" sz="2100" dirty="0">
                    <a:solidFill>
                      <a:schemeClr val="tx1"/>
                    </a:solidFill>
                  </a:rPr>
                  <a:t> </a:t>
                </a:r>
                <a:r>
                  <a:rPr lang="en-US" sz="2100" dirty="0" err="1">
                    <a:solidFill>
                      <a:schemeClr val="tx1"/>
                    </a:solidFill>
                  </a:rPr>
                  <a:t>trường</a:t>
                </a:r>
                <a:r>
                  <a:rPr lang="en-US" sz="2100" dirty="0">
                    <a:solidFill>
                      <a:schemeClr val="tx1"/>
                    </a:solidFill>
                  </a:rPr>
                  <a:t> </a:t>
                </a:r>
                <a:r>
                  <a:rPr lang="en-US" sz="2100" dirty="0" err="1">
                    <a:solidFill>
                      <a:schemeClr val="tx1"/>
                    </a:solidFill>
                  </a:rPr>
                  <a:t>hợp</a:t>
                </a:r>
                <a:r>
                  <a:rPr lang="en-US" sz="2100" dirty="0">
                    <a:solidFill>
                      <a:schemeClr val="tx1"/>
                    </a:solidFill>
                  </a:rPr>
                  <a:t> </a:t>
                </a:r>
                <a:r>
                  <a:rPr lang="en-US" sz="2100" dirty="0" err="1">
                    <a:solidFill>
                      <a:schemeClr val="tx1"/>
                    </a:solidFill>
                  </a:rPr>
                  <a:t>có</a:t>
                </a:r>
                <a:r>
                  <a:rPr lang="en-US" sz="2100" dirty="0">
                    <a:solidFill>
                      <a:schemeClr val="tx1"/>
                    </a:solidFill>
                  </a:rPr>
                  <a:t> </a:t>
                </a:r>
                <a:r>
                  <a:rPr lang="en-US" sz="2100" dirty="0" err="1">
                    <a:solidFill>
                      <a:schemeClr val="tx1"/>
                    </a:solidFill>
                  </a:rPr>
                  <a:t>thể</a:t>
                </a:r>
                <a:r>
                  <a:rPr lang="en-US" sz="2100" dirty="0">
                    <a:solidFill>
                      <a:schemeClr val="tx1"/>
                    </a:solidFill>
                  </a:rPr>
                  <a:t> </a:t>
                </a:r>
                <a:r>
                  <a:rPr lang="en-US" sz="2100" dirty="0" err="1">
                    <a:solidFill>
                      <a:schemeClr val="tx1"/>
                    </a:solidFill>
                  </a:rPr>
                  <a:t>xảy</a:t>
                </a:r>
                <a:r>
                  <a:rPr lang="en-US" sz="2100" dirty="0">
                    <a:solidFill>
                      <a:schemeClr val="tx1"/>
                    </a:solidFill>
                  </a:rPr>
                  <a:t> </a:t>
                </a:r>
                <a:r>
                  <a:rPr lang="en-US" sz="2100" dirty="0" err="1">
                    <a:solidFill>
                      <a:schemeClr val="tx1"/>
                    </a:solidFill>
                  </a:rPr>
                  <a:t>ra</a:t>
                </a:r>
                <a:r>
                  <a:rPr lang="en-US" sz="2100" dirty="0">
                    <a:solidFill>
                      <a:schemeClr val="tx1"/>
                    </a:solidFill>
                  </a:rPr>
                  <a:t> </a:t>
                </a:r>
                <a:r>
                  <a:rPr lang="en-US" sz="2100" dirty="0" err="1">
                    <a:solidFill>
                      <a:schemeClr val="tx1"/>
                    </a:solidFill>
                  </a:rPr>
                  <a:t>của</a:t>
                </a:r>
                <a:r>
                  <a:rPr lang="en-US" sz="2100" dirty="0">
                    <a:solidFill>
                      <a:schemeClr val="tx1"/>
                    </a:solidFill>
                  </a:rPr>
                  <a:t> </a:t>
                </a:r>
                <a:r>
                  <a:rPr lang="en-US" sz="2100" dirty="0" err="1">
                    <a:solidFill>
                      <a:schemeClr val="tx1"/>
                    </a:solidFill>
                  </a:rPr>
                  <a:t>tập</a:t>
                </a:r>
                <a:r>
                  <a:rPr lang="en-US" sz="2100" dirty="0">
                    <a:solidFill>
                      <a:schemeClr val="tx1"/>
                    </a:solidFill>
                  </a:rPr>
                  <a:t> </a:t>
                </a:r>
                <a:r>
                  <a:rPr lang="en-US" sz="2100" dirty="0" err="1">
                    <a:solidFill>
                      <a:schemeClr val="tx1"/>
                    </a:solidFill>
                  </a:rPr>
                  <a:t>dữ</a:t>
                </a:r>
                <a:r>
                  <a:rPr lang="en-US" sz="2100" dirty="0">
                    <a:solidFill>
                      <a:schemeClr val="tx1"/>
                    </a:solidFill>
                  </a:rPr>
                  <a:t> </a:t>
                </a:r>
                <a:r>
                  <a:rPr lang="en-US" sz="2100" dirty="0" err="1">
                    <a:solidFill>
                      <a:schemeClr val="tx1"/>
                    </a:solidFill>
                  </a:rPr>
                  <a:t>liệu</a:t>
                </a:r>
                <a:r>
                  <a:rPr lang="en-US" sz="2100" dirty="0">
                    <a:solidFill>
                      <a:schemeClr val="tx1"/>
                    </a:solidFill>
                  </a:rPr>
                  <a:t> </a:t>
                </a:r>
                <a:r>
                  <a:rPr lang="en-US" sz="2100" dirty="0" err="1">
                    <a:solidFill>
                      <a:schemeClr val="tx1"/>
                    </a:solidFill>
                  </a:rPr>
                  <a:t>huấn</a:t>
                </a:r>
                <a:r>
                  <a:rPr lang="en-US" sz="2100" dirty="0">
                    <a:solidFill>
                      <a:schemeClr val="tx1"/>
                    </a:solidFill>
                  </a:rPr>
                  <a:t> </a:t>
                </a:r>
                <a:r>
                  <a:rPr lang="en-US" sz="2100" dirty="0" err="1">
                    <a:solidFill>
                      <a:schemeClr val="tx1"/>
                    </a:solidFill>
                  </a:rPr>
                  <a:t>luyện</a:t>
                </a:r>
                <a:r>
                  <a:rPr lang="en-US" sz="2100" dirty="0">
                    <a:solidFill>
                      <a:schemeClr val="tx1"/>
                    </a:solidFill>
                  </a:rPr>
                  <a:t> </a:t>
                </a:r>
                <a14:m>
                  <m:oMath xmlns:m="http://schemas.openxmlformats.org/officeDocument/2006/math">
                    <m:r>
                      <a:rPr lang="en-US" sz="2100" b="0" i="1" smtClean="0">
                        <a:solidFill>
                          <a:schemeClr val="tx1"/>
                        </a:solidFill>
                        <a:latin typeface="Cambria Math" panose="02040503050406030204" pitchFamily="18" charset="0"/>
                      </a:rPr>
                      <m:t>𝐷</m:t>
                    </m:r>
                  </m:oMath>
                </a14:m>
                <a:r>
                  <a:rPr lang="en-US" sz="2100" dirty="0">
                    <a:solidFill>
                      <a:schemeClr val="tx1"/>
                    </a:solidFill>
                  </a:rPr>
                  <a:t>, </a:t>
                </a:r>
                <a:r>
                  <a:rPr lang="en-US" sz="2100" dirty="0" err="1">
                    <a:solidFill>
                      <a:schemeClr val="tx1"/>
                    </a:solidFill>
                  </a:rPr>
                  <a:t>trên</a:t>
                </a:r>
                <a:r>
                  <a:rPr lang="en-US" sz="2100" dirty="0">
                    <a:solidFill>
                      <a:schemeClr val="tx1"/>
                    </a:solidFill>
                  </a:rPr>
                  <a:t> </a:t>
                </a:r>
                <a:r>
                  <a:rPr lang="en-US" sz="2100" dirty="0" err="1">
                    <a:solidFill>
                      <a:schemeClr val="tx1"/>
                    </a:solidFill>
                  </a:rPr>
                  <a:t>tất</a:t>
                </a:r>
                <a:r>
                  <a:rPr lang="en-US" sz="2100" dirty="0">
                    <a:solidFill>
                      <a:schemeClr val="tx1"/>
                    </a:solidFill>
                  </a:rPr>
                  <a:t> </a:t>
                </a:r>
                <a:r>
                  <a:rPr lang="en-US" sz="2100" dirty="0" err="1">
                    <a:solidFill>
                      <a:schemeClr val="tx1"/>
                    </a:solidFill>
                  </a:rPr>
                  <a:t>cả</a:t>
                </a:r>
                <a:r>
                  <a:rPr lang="en-US" sz="2100" dirty="0">
                    <a:solidFill>
                      <a:schemeClr val="tx1"/>
                    </a:solidFill>
                  </a:rPr>
                  <a:t> </a:t>
                </a:r>
                <a:r>
                  <a:rPr lang="en-US" sz="2100" dirty="0" err="1">
                    <a:solidFill>
                      <a:schemeClr val="tx1"/>
                    </a:solidFill>
                  </a:rPr>
                  <a:t>các</a:t>
                </a:r>
                <a:r>
                  <a:rPr lang="en-US" sz="2100" dirty="0">
                    <a:solidFill>
                      <a:schemeClr val="tx1"/>
                    </a:solidFill>
                  </a:rPr>
                  <a:t> </a:t>
                </a:r>
                <a:r>
                  <a:rPr lang="en-US" sz="2100" dirty="0" err="1">
                    <a:solidFill>
                      <a:schemeClr val="tx1"/>
                    </a:solidFill>
                  </a:rPr>
                  <a:t>trường</a:t>
                </a:r>
                <a:r>
                  <a:rPr lang="en-US" sz="2100" dirty="0">
                    <a:solidFill>
                      <a:schemeClr val="tx1"/>
                    </a:solidFill>
                  </a:rPr>
                  <a:t> </a:t>
                </a:r>
                <a:r>
                  <a:rPr lang="en-US" sz="2100" dirty="0" err="1">
                    <a:solidFill>
                      <a:schemeClr val="tx1"/>
                    </a:solidFill>
                  </a:rPr>
                  <a:t>hợp</a:t>
                </a:r>
                <a:r>
                  <a:rPr lang="en-US" sz="2100" dirty="0">
                    <a:solidFill>
                      <a:schemeClr val="tx1"/>
                    </a:solidFill>
                  </a:rPr>
                  <a:t> </a:t>
                </a:r>
                <a:r>
                  <a:rPr lang="en-US" sz="2100" dirty="0" err="1">
                    <a:solidFill>
                      <a:schemeClr val="tx1"/>
                    </a:solidFill>
                  </a:rPr>
                  <a:t>có</a:t>
                </a:r>
                <a:r>
                  <a:rPr lang="en-US" sz="2100" dirty="0">
                    <a:solidFill>
                      <a:schemeClr val="tx1"/>
                    </a:solidFill>
                  </a:rPr>
                  <a:t> </a:t>
                </a:r>
                <a:r>
                  <a:rPr lang="en-US" sz="2100" dirty="0" err="1">
                    <a:solidFill>
                      <a:schemeClr val="tx1"/>
                    </a:solidFill>
                  </a:rPr>
                  <a:t>thể</a:t>
                </a:r>
                <a:r>
                  <a:rPr lang="en-US" sz="2100" dirty="0">
                    <a:solidFill>
                      <a:schemeClr val="tx1"/>
                    </a:solidFill>
                  </a:rPr>
                  <a:t> </a:t>
                </a:r>
                <a:r>
                  <a:rPr lang="en-US" sz="2100" dirty="0" err="1">
                    <a:solidFill>
                      <a:schemeClr val="tx1"/>
                    </a:solidFill>
                  </a:rPr>
                  <a:t>xảy</a:t>
                </a:r>
                <a:r>
                  <a:rPr lang="en-US" sz="2100" dirty="0">
                    <a:solidFill>
                      <a:schemeClr val="tx1"/>
                    </a:solidFill>
                  </a:rPr>
                  <a:t> </a:t>
                </a:r>
                <a:r>
                  <a:rPr lang="en-US" sz="2100" dirty="0" err="1">
                    <a:solidFill>
                      <a:schemeClr val="tx1"/>
                    </a:solidFill>
                  </a:rPr>
                  <a:t>ra</a:t>
                </a:r>
                <a:r>
                  <a:rPr lang="en-US" sz="2100" dirty="0">
                    <a:solidFill>
                      <a:schemeClr val="tx1"/>
                    </a:solidFill>
                  </a:rPr>
                  <a:t> </a:t>
                </a:r>
                <a:r>
                  <a:rPr lang="en-US" sz="2100" dirty="0" err="1">
                    <a:solidFill>
                      <a:schemeClr val="tx1"/>
                    </a:solidFill>
                  </a:rPr>
                  <a:t>của</a:t>
                </a:r>
                <a:r>
                  <a:rPr lang="en-US" sz="2100" dirty="0">
                    <a:solidFill>
                      <a:schemeClr val="tx1"/>
                    </a:solidFill>
                  </a:rPr>
                  <a:t> </a:t>
                </a:r>
                <a:r>
                  <a:rPr lang="en-US" sz="2100" dirty="0" err="1">
                    <a:solidFill>
                      <a:schemeClr val="tx1"/>
                    </a:solidFill>
                  </a:rPr>
                  <a:t>các</a:t>
                </a:r>
                <a:r>
                  <a:rPr lang="en-US" sz="2100" dirty="0">
                    <a:solidFill>
                      <a:schemeClr val="tx1"/>
                    </a:solidFill>
                  </a:rPr>
                  <a:t> </a:t>
                </a:r>
                <a:r>
                  <a:rPr lang="en-US" sz="2100" dirty="0" err="1">
                    <a:solidFill>
                      <a:schemeClr val="tx1"/>
                    </a:solidFill>
                  </a:rPr>
                  <a:t>điểm</a:t>
                </a:r>
                <a:r>
                  <a:rPr lang="en-US" sz="2100" dirty="0">
                    <a:solidFill>
                      <a:schemeClr val="tx1"/>
                    </a:solidFill>
                  </a:rPr>
                  <a:t> </a:t>
                </a:r>
                <a:r>
                  <a:rPr lang="en-US" sz="2100" dirty="0" err="1">
                    <a:solidFill>
                      <a:schemeClr val="tx1"/>
                    </a:solidFill>
                  </a:rPr>
                  <a:t>dữ</a:t>
                </a:r>
                <a:r>
                  <a:rPr lang="en-US" sz="2100" dirty="0">
                    <a:solidFill>
                      <a:schemeClr val="tx1"/>
                    </a:solidFill>
                  </a:rPr>
                  <a:t> </a:t>
                </a:r>
                <a:r>
                  <a:rPr lang="en-US" sz="2100" dirty="0" err="1">
                    <a:solidFill>
                      <a:schemeClr val="tx1"/>
                    </a:solidFill>
                  </a:rPr>
                  <a:t>liệu</a:t>
                </a:r>
                <a:r>
                  <a:rPr lang="en-US" sz="2100" dirty="0">
                    <a:solidFill>
                      <a:schemeClr val="tx1"/>
                    </a:solidFill>
                  </a:rPr>
                  <a:t> </a:t>
                </a:r>
                <a:r>
                  <a:rPr lang="en-US" sz="2100" dirty="0" err="1">
                    <a:solidFill>
                      <a:schemeClr val="tx1"/>
                    </a:solidFill>
                  </a:rPr>
                  <a:t>tổng</a:t>
                </a:r>
                <a:r>
                  <a:rPr lang="en-US" sz="2100" dirty="0">
                    <a:solidFill>
                      <a:schemeClr val="tx1"/>
                    </a:solidFill>
                  </a:rPr>
                  <a:t> </a:t>
                </a:r>
                <a:r>
                  <a:rPr lang="en-US" sz="2100" dirty="0" err="1">
                    <a:solidFill>
                      <a:schemeClr val="tx1"/>
                    </a:solidFill>
                  </a:rPr>
                  <a:t>quát</a:t>
                </a:r>
                <a:r>
                  <a:rPr lang="en-US" sz="2100" dirty="0">
                    <a:solidFill>
                      <a:schemeClr val="tx1"/>
                    </a:solidFill>
                  </a:rPr>
                  <a:t> (out-of-sample) </a:t>
                </a:r>
                <a14:m>
                  <m:oMath xmlns:m="http://schemas.openxmlformats.org/officeDocument/2006/math">
                    <m:sSub>
                      <m:sSubPr>
                        <m:ctrlPr>
                          <a:rPr lang="en-US" sz="2100" i="1">
                            <a:solidFill>
                              <a:schemeClr val="tx1"/>
                            </a:solidFill>
                            <a:latin typeface="Cambria Math" panose="02040503050406030204" pitchFamily="18" charset="0"/>
                          </a:rPr>
                        </m:ctrlPr>
                      </m:sSubPr>
                      <m:e>
                        <m:r>
                          <a:rPr lang="en-US" sz="2100" b="1" i="1">
                            <a:solidFill>
                              <a:schemeClr val="tx1"/>
                            </a:solidFill>
                            <a:latin typeface="Cambria Math" panose="02040503050406030204" pitchFamily="18" charset="0"/>
                          </a:rPr>
                          <m:t>𝒙</m:t>
                        </m:r>
                      </m:e>
                      <m:sub>
                        <m:r>
                          <a:rPr lang="en-US" sz="2100" i="1">
                            <a:solidFill>
                              <a:schemeClr val="tx1"/>
                            </a:solidFill>
                            <a:latin typeface="Cambria Math" panose="02040503050406030204" pitchFamily="18" charset="0"/>
                          </a:rPr>
                          <m:t>0</m:t>
                        </m:r>
                      </m:sub>
                    </m:sSub>
                  </m:oMath>
                </a14:m>
                <a:r>
                  <a:rPr lang="en-US" sz="2100" dirty="0">
                    <a:solidFill>
                      <a:schemeClr val="tx1"/>
                    </a:solidFill>
                  </a:rPr>
                  <a:t> - </a:t>
                </a:r>
                <a:r>
                  <a:rPr lang="en-US" sz="2100" dirty="0">
                    <a:solidFill>
                      <a:srgbClr val="0072FF"/>
                    </a:solidFill>
                  </a:rPr>
                  <a:t>overall expected test MSE</a:t>
                </a:r>
                <a:r>
                  <a:rPr lang="en-US" sz="2100" dirty="0">
                    <a:solidFill>
                      <a:schemeClr val="tx1"/>
                    </a:solidFill>
                  </a:rPr>
                  <a:t>:</a:t>
                </a:r>
              </a:p>
              <a:p>
                <a:pPr marL="177800" indent="0">
                  <a:lnSpc>
                    <a:spcPct val="120000"/>
                  </a:lnSpc>
                  <a:spcBef>
                    <a:spcPts val="0"/>
                  </a:spcBef>
                  <a:buNone/>
                </a:pPr>
                <a14:m>
                  <m:oMathPara xmlns:m="http://schemas.openxmlformats.org/officeDocument/2006/math">
                    <m:oMathParaPr>
                      <m:jc m:val="centerGroup"/>
                    </m:oMathParaPr>
                    <m:oMath xmlns:m="http://schemas.openxmlformats.org/officeDocument/2006/math">
                      <m:sSub>
                        <m:sSubPr>
                          <m:ctrlPr>
                            <a:rPr lang="en-US" sz="2100" i="1">
                              <a:solidFill>
                                <a:schemeClr val="tx1"/>
                              </a:solidFill>
                              <a:latin typeface="Cambria Math" panose="02040503050406030204" pitchFamily="18" charset="0"/>
                            </a:rPr>
                          </m:ctrlPr>
                        </m:sSubPr>
                        <m:e>
                          <m:r>
                            <a:rPr lang="en-US" sz="2100" i="1">
                              <a:solidFill>
                                <a:schemeClr val="tx1"/>
                              </a:solidFill>
                              <a:latin typeface="Cambria Math" panose="02040503050406030204" pitchFamily="18" charset="0"/>
                              <a:ea typeface="Cambria Math" panose="02040503050406030204" pitchFamily="18" charset="0"/>
                            </a:rPr>
                            <m:t>𝔼</m:t>
                          </m:r>
                        </m:e>
                        <m:sub>
                          <m:r>
                            <a:rPr lang="en-US" sz="2100" i="1">
                              <a:solidFill>
                                <a:schemeClr val="tx1"/>
                              </a:solidFill>
                              <a:latin typeface="Cambria Math" panose="02040503050406030204" pitchFamily="18" charset="0"/>
                              <a:ea typeface="Cambria Math" panose="02040503050406030204" pitchFamily="18" charset="0"/>
                            </a:rPr>
                            <m:t>𝒳</m:t>
                          </m:r>
                        </m:sub>
                      </m:sSub>
                      <m:d>
                        <m:dPr>
                          <m:begChr m:val="["/>
                          <m:endChr m:val="]"/>
                          <m:ctrlPr>
                            <a:rPr lang="en-US" sz="2100" i="1">
                              <a:solidFill>
                                <a:schemeClr val="tx1"/>
                              </a:solidFill>
                              <a:latin typeface="Cambria Math" panose="02040503050406030204" pitchFamily="18" charset="0"/>
                              <a:ea typeface="Cambria Math" panose="02040503050406030204" pitchFamily="18" charset="0"/>
                            </a:rPr>
                          </m:ctrlPr>
                        </m:dPr>
                        <m:e>
                          <m:sSub>
                            <m:sSubPr>
                              <m:ctrlPr>
                                <a:rPr lang="en-US" sz="2100" i="1">
                                  <a:solidFill>
                                    <a:schemeClr val="tx1"/>
                                  </a:solidFill>
                                  <a:latin typeface="Cambria Math" panose="02040503050406030204" pitchFamily="18" charset="0"/>
                                </a:rPr>
                              </m:ctrlPr>
                            </m:sSubPr>
                            <m:e>
                              <m:r>
                                <a:rPr lang="en-US" sz="2100" i="1">
                                  <a:solidFill>
                                    <a:schemeClr val="tx1"/>
                                  </a:solidFill>
                                  <a:latin typeface="Cambria Math" panose="02040503050406030204" pitchFamily="18" charset="0"/>
                                  <a:ea typeface="Cambria Math" panose="02040503050406030204" pitchFamily="18" charset="0"/>
                                </a:rPr>
                                <m:t>𝔼</m:t>
                              </m:r>
                            </m:e>
                            <m:sub>
                              <m:r>
                                <a:rPr lang="en-US" sz="2100" i="1">
                                  <a:solidFill>
                                    <a:schemeClr val="tx1"/>
                                  </a:solidFill>
                                  <a:latin typeface="Cambria Math" panose="02040503050406030204" pitchFamily="18" charset="0"/>
                                </a:rPr>
                                <m:t>𝐷</m:t>
                              </m:r>
                            </m:sub>
                          </m:sSub>
                          <m:d>
                            <m:dPr>
                              <m:begChr m:val="["/>
                              <m:endChr m:val="]"/>
                              <m:ctrlPr>
                                <a:rPr lang="en-US" sz="2100" i="1">
                                  <a:solidFill>
                                    <a:schemeClr val="tx1"/>
                                  </a:solidFill>
                                  <a:latin typeface="Cambria Math" panose="02040503050406030204" pitchFamily="18" charset="0"/>
                                  <a:ea typeface="Cambria Math" panose="02040503050406030204" pitchFamily="18" charset="0"/>
                                </a:rPr>
                              </m:ctrlPr>
                            </m:dPr>
                            <m:e>
                              <m:sSup>
                                <m:sSupPr>
                                  <m:ctrlPr>
                                    <a:rPr lang="en-US" sz="2100" i="1">
                                      <a:solidFill>
                                        <a:schemeClr val="tx1"/>
                                      </a:solidFill>
                                      <a:latin typeface="Cambria Math" panose="02040503050406030204" pitchFamily="18" charset="0"/>
                                      <a:ea typeface="Cambria Math" panose="02040503050406030204" pitchFamily="18" charset="0"/>
                                    </a:rPr>
                                  </m:ctrlPr>
                                </m:sSupPr>
                                <m:e>
                                  <m:d>
                                    <m:dPr>
                                      <m:ctrlPr>
                                        <a:rPr lang="en-US" sz="2100" i="1">
                                          <a:solidFill>
                                            <a:schemeClr val="tx1"/>
                                          </a:solidFill>
                                          <a:latin typeface="Cambria Math" panose="02040503050406030204" pitchFamily="18" charset="0"/>
                                          <a:ea typeface="Cambria Math" panose="02040503050406030204" pitchFamily="18" charset="0"/>
                                        </a:rPr>
                                      </m:ctrlPr>
                                    </m:dPr>
                                    <m:e>
                                      <m:sSup>
                                        <m:sSupPr>
                                          <m:ctrlPr>
                                            <a:rPr lang="en-US" sz="2100" i="1">
                                              <a:solidFill>
                                                <a:schemeClr val="tx1"/>
                                              </a:solidFill>
                                              <a:latin typeface="Cambria Math" panose="02040503050406030204" pitchFamily="18" charset="0"/>
                                              <a:ea typeface="Cambria Math" panose="02040503050406030204" pitchFamily="18" charset="0"/>
                                            </a:rPr>
                                          </m:ctrlPr>
                                        </m:sSupPr>
                                        <m:e>
                                          <m:r>
                                            <a:rPr lang="en-US" sz="2100" i="1">
                                              <a:solidFill>
                                                <a:schemeClr val="tx1"/>
                                              </a:solidFill>
                                              <a:latin typeface="Cambria Math" panose="02040503050406030204" pitchFamily="18" charset="0"/>
                                              <a:ea typeface="Cambria Math" panose="02040503050406030204" pitchFamily="18" charset="0"/>
                                            </a:rPr>
                                            <m:t>h</m:t>
                                          </m:r>
                                        </m:e>
                                        <m:sup>
                                          <m:r>
                                            <a:rPr lang="en-US" sz="2100" i="1">
                                              <a:solidFill>
                                                <a:schemeClr val="tx1"/>
                                              </a:solidFill>
                                              <a:latin typeface="Cambria Math" panose="02040503050406030204" pitchFamily="18" charset="0"/>
                                              <a:ea typeface="Cambria Math" panose="02040503050406030204" pitchFamily="18" charset="0"/>
                                            </a:rPr>
                                            <m:t>(</m:t>
                                          </m:r>
                                          <m:r>
                                            <a:rPr lang="en-US" sz="2100" i="1">
                                              <a:solidFill>
                                                <a:schemeClr val="tx1"/>
                                              </a:solidFill>
                                              <a:latin typeface="Cambria Math" panose="02040503050406030204" pitchFamily="18" charset="0"/>
                                              <a:ea typeface="Cambria Math" panose="02040503050406030204" pitchFamily="18" charset="0"/>
                                            </a:rPr>
                                            <m:t>𝐷</m:t>
                                          </m:r>
                                          <m:r>
                                            <a:rPr lang="en-US" sz="2100" i="1">
                                              <a:solidFill>
                                                <a:schemeClr val="tx1"/>
                                              </a:solidFill>
                                              <a:latin typeface="Cambria Math" panose="02040503050406030204" pitchFamily="18" charset="0"/>
                                              <a:ea typeface="Cambria Math" panose="02040503050406030204" pitchFamily="18" charset="0"/>
                                            </a:rPr>
                                            <m:t>)</m:t>
                                          </m:r>
                                        </m:sup>
                                      </m:sSup>
                                      <m:d>
                                        <m:dPr>
                                          <m:ctrlPr>
                                            <a:rPr lang="en-US" sz="2100" i="1">
                                              <a:solidFill>
                                                <a:schemeClr val="tx1"/>
                                              </a:solidFill>
                                              <a:latin typeface="Cambria Math" panose="02040503050406030204" pitchFamily="18" charset="0"/>
                                              <a:ea typeface="Cambria Math" panose="02040503050406030204" pitchFamily="18" charset="0"/>
                                            </a:rPr>
                                          </m:ctrlPr>
                                        </m:dPr>
                                        <m:e>
                                          <m:sSub>
                                            <m:sSubPr>
                                              <m:ctrlPr>
                                                <a:rPr lang="en-US" sz="2100" i="1">
                                                  <a:solidFill>
                                                    <a:schemeClr val="tx1"/>
                                                  </a:solidFill>
                                                  <a:latin typeface="Cambria Math" panose="02040503050406030204" pitchFamily="18" charset="0"/>
                                                </a:rPr>
                                              </m:ctrlPr>
                                            </m:sSubPr>
                                            <m:e>
                                              <m:r>
                                                <a:rPr lang="en-US" sz="2100" b="1" i="1">
                                                  <a:solidFill>
                                                    <a:schemeClr val="tx1"/>
                                                  </a:solidFill>
                                                  <a:latin typeface="Cambria Math" panose="02040503050406030204" pitchFamily="18" charset="0"/>
                                                </a:rPr>
                                                <m:t>𝒙</m:t>
                                              </m:r>
                                            </m:e>
                                            <m:sub>
                                              <m:r>
                                                <a:rPr lang="en-US" sz="2100" i="1">
                                                  <a:solidFill>
                                                    <a:schemeClr val="tx1"/>
                                                  </a:solidFill>
                                                  <a:latin typeface="Cambria Math" panose="02040503050406030204" pitchFamily="18" charset="0"/>
                                                </a:rPr>
                                                <m:t>0</m:t>
                                              </m:r>
                                            </m:sub>
                                          </m:sSub>
                                        </m:e>
                                      </m:d>
                                      <m:r>
                                        <a:rPr lang="en-US" sz="2100" i="1">
                                          <a:solidFill>
                                            <a:schemeClr val="tx1"/>
                                          </a:solidFill>
                                          <a:latin typeface="Cambria Math" panose="02040503050406030204" pitchFamily="18" charset="0"/>
                                          <a:ea typeface="Cambria Math" panose="02040503050406030204" pitchFamily="18" charset="0"/>
                                        </a:rPr>
                                        <m:t>−</m:t>
                                      </m:r>
                                      <m:r>
                                        <a:rPr lang="en-US" sz="2100" i="1">
                                          <a:solidFill>
                                            <a:schemeClr val="tx1"/>
                                          </a:solidFill>
                                          <a:latin typeface="Cambria Math" panose="02040503050406030204" pitchFamily="18" charset="0"/>
                                          <a:ea typeface="Cambria Math" panose="02040503050406030204" pitchFamily="18" charset="0"/>
                                        </a:rPr>
                                        <m:t>𝑓</m:t>
                                      </m:r>
                                      <m:d>
                                        <m:dPr>
                                          <m:ctrlPr>
                                            <a:rPr lang="en-US" sz="2100" i="1">
                                              <a:solidFill>
                                                <a:schemeClr val="tx1"/>
                                              </a:solidFill>
                                              <a:latin typeface="Cambria Math" panose="02040503050406030204" pitchFamily="18" charset="0"/>
                                              <a:ea typeface="Cambria Math" panose="02040503050406030204" pitchFamily="18" charset="0"/>
                                            </a:rPr>
                                          </m:ctrlPr>
                                        </m:dPr>
                                        <m:e>
                                          <m:sSub>
                                            <m:sSubPr>
                                              <m:ctrlPr>
                                                <a:rPr lang="en-US" sz="2100" i="1">
                                                  <a:solidFill>
                                                    <a:schemeClr val="tx1"/>
                                                  </a:solidFill>
                                                  <a:latin typeface="Cambria Math" panose="02040503050406030204" pitchFamily="18" charset="0"/>
                                                </a:rPr>
                                              </m:ctrlPr>
                                            </m:sSubPr>
                                            <m:e>
                                              <m:r>
                                                <a:rPr lang="en-US" sz="2100" b="1" i="1">
                                                  <a:solidFill>
                                                    <a:schemeClr val="tx1"/>
                                                  </a:solidFill>
                                                  <a:latin typeface="Cambria Math" panose="02040503050406030204" pitchFamily="18" charset="0"/>
                                                </a:rPr>
                                                <m:t>𝒙</m:t>
                                              </m:r>
                                            </m:e>
                                            <m:sub>
                                              <m:r>
                                                <a:rPr lang="en-US" sz="2100" i="1">
                                                  <a:solidFill>
                                                    <a:schemeClr val="tx1"/>
                                                  </a:solidFill>
                                                  <a:latin typeface="Cambria Math" panose="02040503050406030204" pitchFamily="18" charset="0"/>
                                                </a:rPr>
                                                <m:t>0</m:t>
                                              </m:r>
                                            </m:sub>
                                          </m:sSub>
                                        </m:e>
                                      </m:d>
                                    </m:e>
                                  </m:d>
                                </m:e>
                                <m:sup>
                                  <m:r>
                                    <a:rPr lang="en-US" sz="2100" i="1">
                                      <a:solidFill>
                                        <a:schemeClr val="tx1"/>
                                      </a:solidFill>
                                      <a:latin typeface="Cambria Math" panose="02040503050406030204" pitchFamily="18" charset="0"/>
                                      <a:ea typeface="Cambria Math" panose="02040503050406030204" pitchFamily="18" charset="0"/>
                                    </a:rPr>
                                    <m:t>2</m:t>
                                  </m:r>
                                </m:sup>
                              </m:sSup>
                            </m:e>
                          </m:d>
                        </m:e>
                      </m:d>
                    </m:oMath>
                  </m:oMathPara>
                </a14:m>
                <a:endParaRPr lang="en-US" sz="2100" dirty="0">
                  <a:solidFill>
                    <a:schemeClr val="tx1"/>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86A34E64-AC5D-24DE-1791-85BE0C6164A2}"/>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t="-1587" r="-633"/>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6128B1DA-2AFE-ACE8-C037-5D5687A887D9}"/>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C0D9B205-C88F-E782-B4F3-03D0BB1D7D06}"/>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47</a:t>
            </a:fld>
            <a:endParaRPr/>
          </a:p>
        </p:txBody>
      </p:sp>
    </p:spTree>
    <p:extLst>
      <p:ext uri="{BB962C8B-B14F-4D97-AF65-F5344CB8AC3E}">
        <p14:creationId xmlns:p14="http://schemas.microsoft.com/office/powerpoint/2010/main" val="253353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F7DA09AD-2E3B-C977-0CCC-1F0629E4B960}"/>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1C561B35-3DA7-4627-3636-992B4EE6A29D}"/>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Các</a:t>
            </a:r>
            <a:r>
              <a:rPr lang="en-US" dirty="0"/>
              <a:t> </a:t>
            </a:r>
            <a:r>
              <a:rPr lang="en-US" dirty="0" err="1"/>
              <a:t>loại</a:t>
            </a:r>
            <a:r>
              <a:rPr lang="en-US" dirty="0"/>
              <a:t> </a:t>
            </a:r>
            <a:r>
              <a:rPr lang="en-US" dirty="0" err="1"/>
              <a:t>sai</a:t>
            </a:r>
            <a:r>
              <a:rPr lang="en-US" dirty="0"/>
              <a:t> </a:t>
            </a:r>
            <a:r>
              <a:rPr lang="en-US" dirty="0" err="1"/>
              <a:t>số</a:t>
            </a:r>
            <a:r>
              <a:rPr lang="en-US" dirty="0"/>
              <a:t> </a:t>
            </a:r>
            <a:r>
              <a:rPr lang="en-US" dirty="0" err="1"/>
              <a:t>bình</a:t>
            </a:r>
            <a:r>
              <a:rPr lang="en-US" dirty="0"/>
              <a:t> </a:t>
            </a:r>
            <a:r>
              <a:rPr lang="en-US" dirty="0" err="1"/>
              <a:t>phương</a:t>
            </a:r>
            <a:r>
              <a:rPr lang="en-US" dirty="0"/>
              <a:t> </a:t>
            </a:r>
            <a:r>
              <a:rPr lang="en-US" dirty="0" err="1"/>
              <a:t>trung</a:t>
            </a:r>
            <a:r>
              <a:rPr lang="en-US" dirty="0"/>
              <a:t> </a:t>
            </a:r>
            <a:r>
              <a:rPr lang="en-US" dirty="0" err="1"/>
              <a:t>bình</a:t>
            </a:r>
            <a:r>
              <a:rPr lang="en-US" dirty="0"/>
              <a:t> (MSE)</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B37A743F-702B-7144-7D0D-FDA65305D9A8}"/>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r>
                  <a:rPr lang="en-US" sz="2200" dirty="0">
                    <a:solidFill>
                      <a:schemeClr val="tx1"/>
                    </a:solidFill>
                  </a:rPr>
                  <a:t>Các </a:t>
                </a:r>
                <a:r>
                  <a:rPr lang="en-US" sz="2200" dirty="0" err="1">
                    <a:solidFill>
                      <a:schemeClr val="tx1"/>
                    </a:solidFill>
                  </a:rPr>
                  <a:t>độ</a:t>
                </a:r>
                <a:r>
                  <a:rPr lang="en-US" sz="2200" dirty="0">
                    <a:solidFill>
                      <a:schemeClr val="tx1"/>
                    </a:solidFill>
                  </a:rPr>
                  <a:t> </a:t>
                </a:r>
                <a:r>
                  <a:rPr lang="en-US" sz="2200" dirty="0" err="1">
                    <a:solidFill>
                      <a:schemeClr val="tx1"/>
                    </a:solidFill>
                  </a:rPr>
                  <a:t>đo</a:t>
                </a:r>
                <a:r>
                  <a:rPr lang="en-US" sz="2200" dirty="0">
                    <a:solidFill>
                      <a:schemeClr val="tx1"/>
                    </a:solidFill>
                  </a:rPr>
                  <a:t> MSE </a:t>
                </a:r>
                <a:r>
                  <a:rPr lang="en-US" sz="2200" dirty="0" err="1">
                    <a:solidFill>
                      <a:schemeClr val="tx1"/>
                    </a:solidFill>
                  </a:rPr>
                  <a:t>này</a:t>
                </a:r>
                <a:r>
                  <a:rPr lang="en-US" sz="2200" dirty="0">
                    <a:solidFill>
                      <a:schemeClr val="tx1"/>
                    </a:solidFill>
                  </a:rPr>
                  <a:t> </a:t>
                </a:r>
                <a:r>
                  <a:rPr lang="en-US" sz="2200" dirty="0" err="1">
                    <a:solidFill>
                      <a:schemeClr val="tx1"/>
                    </a:solidFill>
                  </a:rPr>
                  <a:t>mang</a:t>
                </a:r>
                <a:r>
                  <a:rPr lang="en-US" sz="2200" dirty="0">
                    <a:solidFill>
                      <a:schemeClr val="tx1"/>
                    </a:solidFill>
                  </a:rPr>
                  <a:t> </a:t>
                </a:r>
                <a:r>
                  <a:rPr lang="en-US" sz="2200" dirty="0" err="1">
                    <a:solidFill>
                      <a:schemeClr val="tx1"/>
                    </a:solidFill>
                  </a:rPr>
                  <a:t>tính</a:t>
                </a:r>
                <a:r>
                  <a:rPr lang="en-US" sz="2200" dirty="0">
                    <a:solidFill>
                      <a:schemeClr val="tx1"/>
                    </a:solidFill>
                  </a:rPr>
                  <a:t> </a:t>
                </a:r>
                <a:r>
                  <a:rPr lang="en-US" sz="2200" dirty="0" err="1">
                    <a:solidFill>
                      <a:schemeClr val="tx1"/>
                    </a:solidFill>
                  </a:rPr>
                  <a:t>chất</a:t>
                </a:r>
                <a:r>
                  <a:rPr lang="en-US" sz="2200" dirty="0">
                    <a:solidFill>
                      <a:schemeClr val="tx1"/>
                    </a:solidFill>
                  </a:rPr>
                  <a:t> </a:t>
                </a:r>
                <a:r>
                  <a:rPr lang="en-US" sz="2200" dirty="0" err="1">
                    <a:solidFill>
                      <a:schemeClr val="tx1"/>
                    </a:solidFill>
                  </a:rPr>
                  <a:t>lý</a:t>
                </a:r>
                <a:r>
                  <a:rPr lang="en-US" sz="2200" dirty="0">
                    <a:solidFill>
                      <a:schemeClr val="tx1"/>
                    </a:solidFill>
                  </a:rPr>
                  <a:t> </a:t>
                </a:r>
                <a:r>
                  <a:rPr lang="en-US" sz="2200" dirty="0" err="1">
                    <a:solidFill>
                      <a:schemeClr val="tx1"/>
                    </a:solidFill>
                  </a:rPr>
                  <a:t>thuyết</a:t>
                </a:r>
                <a:r>
                  <a:rPr lang="en-US" sz="2200" dirty="0">
                    <a:solidFill>
                      <a:schemeClr val="tx1"/>
                    </a:solidFill>
                  </a:rPr>
                  <a:t>.</a:t>
                </a:r>
              </a:p>
              <a:p>
                <a:pPr marL="520700" indent="-342900">
                  <a:lnSpc>
                    <a:spcPct val="150000"/>
                  </a:lnSpc>
                  <a:spcBef>
                    <a:spcPts val="0"/>
                  </a:spcBef>
                  <a:buFont typeface="Wingdings" panose="05000000000000000000" pitchFamily="2" charset="2"/>
                  <a:buChar char="Ø"/>
                </a:pPr>
                <a:r>
                  <a:rPr lang="en-US" sz="2200" dirty="0">
                    <a:solidFill>
                      <a:schemeClr val="tx1"/>
                    </a:solidFill>
                  </a:rPr>
                  <a:t>Ta </a:t>
                </a:r>
                <a:r>
                  <a:rPr lang="en-US" sz="2200" dirty="0" err="1">
                    <a:solidFill>
                      <a:schemeClr val="tx1"/>
                    </a:solidFill>
                  </a:rPr>
                  <a:t>không</a:t>
                </a:r>
                <a:r>
                  <a:rPr lang="en-US" sz="2200" dirty="0">
                    <a:solidFill>
                      <a:schemeClr val="tx1"/>
                    </a:solidFill>
                  </a:rPr>
                  <a:t> </a:t>
                </a:r>
                <a:r>
                  <a:rPr lang="en-US" sz="2200" dirty="0" err="1">
                    <a:solidFill>
                      <a:schemeClr val="tx1"/>
                    </a:solidFill>
                  </a:rPr>
                  <a:t>biết</a:t>
                </a:r>
                <a:r>
                  <a:rPr lang="en-US" sz="2200" dirty="0">
                    <a:solidFill>
                      <a:schemeClr val="tx1"/>
                    </a:solidFill>
                  </a:rPr>
                  <a:t> </a:t>
                </a:r>
                <a:r>
                  <a:rPr lang="en-US" sz="2200" dirty="0" err="1">
                    <a:solidFill>
                      <a:schemeClr val="tx1"/>
                    </a:solidFill>
                  </a:rPr>
                  <a:t>chính</a:t>
                </a:r>
                <a:r>
                  <a:rPr lang="en-US" sz="2200" dirty="0">
                    <a:solidFill>
                      <a:schemeClr val="tx1"/>
                    </a:solidFill>
                  </a:rPr>
                  <a:t> </a:t>
                </a:r>
                <a:r>
                  <a:rPr lang="en-US" sz="2200" dirty="0" err="1">
                    <a:solidFill>
                      <a:schemeClr val="tx1"/>
                    </a:solidFill>
                  </a:rPr>
                  <a:t>xác</a:t>
                </a:r>
                <a:r>
                  <a:rPr lang="en-US" sz="2200" dirty="0">
                    <a:solidFill>
                      <a:schemeClr val="tx1"/>
                    </a:solidFill>
                  </a:rPr>
                  <a:t> </a:t>
                </a:r>
                <a:r>
                  <a:rPr lang="en-US" sz="2200" dirty="0" err="1">
                    <a:solidFill>
                      <a:schemeClr val="tx1"/>
                    </a:solidFill>
                  </a:rPr>
                  <a:t>hàm</a:t>
                </a:r>
                <a:r>
                  <a:rPr lang="en-US" sz="2200" dirty="0">
                    <a:solidFill>
                      <a:schemeClr val="tx1"/>
                    </a:solidFill>
                  </a:rPr>
                  <a:t> </a:t>
                </a:r>
                <a:r>
                  <a:rPr lang="en-US" sz="2200" dirty="0" err="1">
                    <a:solidFill>
                      <a:schemeClr val="tx1"/>
                    </a:solidFill>
                  </a:rPr>
                  <a:t>đích</a:t>
                </a:r>
                <a:r>
                  <a:rPr lang="en-US" sz="2200" dirty="0">
                    <a:solidFill>
                      <a:schemeClr val="tx1"/>
                    </a:solidFill>
                  </a:rPr>
                  <a:t> (target function) </a:t>
                </a:r>
                <a14:m>
                  <m:oMath xmlns:m="http://schemas.openxmlformats.org/officeDocument/2006/math">
                    <m:r>
                      <a:rPr lang="en-US" sz="2200" b="0" i="1" smtClean="0">
                        <a:solidFill>
                          <a:srgbClr val="FF0000"/>
                        </a:solidFill>
                        <a:latin typeface="Cambria Math" panose="02040503050406030204" pitchFamily="18" charset="0"/>
                      </a:rPr>
                      <m:t>𝑓</m:t>
                    </m:r>
                  </m:oMath>
                </a14:m>
                <a:r>
                  <a:rPr lang="en-US" sz="2200" dirty="0">
                    <a:solidFill>
                      <a:schemeClr val="tx1"/>
                    </a:solidFill>
                  </a:rPr>
                  <a:t>.</a:t>
                </a:r>
              </a:p>
              <a:p>
                <a:pPr marL="520700" indent="-342900">
                  <a:lnSpc>
                    <a:spcPct val="150000"/>
                  </a:lnSpc>
                  <a:spcBef>
                    <a:spcPts val="0"/>
                  </a:spcBef>
                  <a:buFont typeface="Wingdings" panose="05000000000000000000" pitchFamily="2" charset="2"/>
                  <a:buChar char="Ø"/>
                </a:pPr>
                <a:r>
                  <a:rPr lang="en-US" sz="2200" dirty="0">
                    <a:solidFill>
                      <a:schemeClr val="tx1"/>
                    </a:solidFill>
                  </a:rPr>
                  <a:t>Ta </a:t>
                </a:r>
                <a:r>
                  <a:rPr lang="en-US" sz="2200" dirty="0" err="1">
                    <a:solidFill>
                      <a:schemeClr val="tx1"/>
                    </a:solidFill>
                  </a:rPr>
                  <a:t>không</a:t>
                </a:r>
                <a:r>
                  <a:rPr lang="en-US" sz="2200" dirty="0">
                    <a:solidFill>
                      <a:schemeClr val="tx1"/>
                    </a:solidFill>
                  </a:rPr>
                  <a:t> </a:t>
                </a:r>
                <a:r>
                  <a:rPr lang="en-US" sz="2200" dirty="0" err="1">
                    <a:solidFill>
                      <a:schemeClr val="tx1"/>
                    </a:solidFill>
                  </a:rPr>
                  <a:t>thể</a:t>
                </a:r>
                <a:r>
                  <a:rPr lang="en-US" sz="2200" dirty="0">
                    <a:solidFill>
                      <a:schemeClr val="tx1"/>
                    </a:solidFill>
                  </a:rPr>
                  <a:t> </a:t>
                </a:r>
                <a:r>
                  <a:rPr lang="en-US" sz="2200" dirty="0" err="1">
                    <a:solidFill>
                      <a:schemeClr val="tx1"/>
                    </a:solidFill>
                  </a:rPr>
                  <a:t>thu</a:t>
                </a:r>
                <a:r>
                  <a:rPr lang="en-US" sz="2200" dirty="0">
                    <a:solidFill>
                      <a:schemeClr val="tx1"/>
                    </a:solidFill>
                  </a:rPr>
                  <a:t> </a:t>
                </a:r>
                <a:r>
                  <a:rPr lang="en-US" sz="2200" dirty="0" err="1">
                    <a:solidFill>
                      <a:schemeClr val="tx1"/>
                    </a:solidFill>
                  </a:rPr>
                  <a:t>tập</a:t>
                </a:r>
                <a:r>
                  <a:rPr lang="en-US" sz="2200" dirty="0">
                    <a:solidFill>
                      <a:schemeClr val="tx1"/>
                    </a:solidFill>
                  </a:rPr>
                  <a:t> </a:t>
                </a:r>
                <a:r>
                  <a:rPr lang="en-US" sz="2200" dirty="0" err="1">
                    <a:solidFill>
                      <a:schemeClr val="tx1"/>
                    </a:solidFill>
                  </a:rPr>
                  <a:t>tất</a:t>
                </a:r>
                <a:r>
                  <a:rPr lang="en-US" sz="2200" dirty="0">
                    <a:solidFill>
                      <a:schemeClr val="tx1"/>
                    </a:solidFill>
                  </a:rPr>
                  <a:t> </a:t>
                </a:r>
                <a:r>
                  <a:rPr lang="en-US" sz="2200" dirty="0" err="1">
                    <a:solidFill>
                      <a:schemeClr val="tx1"/>
                    </a:solidFill>
                  </a:rPr>
                  <a:t>cả</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trong</a:t>
                </a:r>
                <a:r>
                  <a:rPr lang="en-US" sz="2200" dirty="0">
                    <a:solidFill>
                      <a:schemeClr val="tx1"/>
                    </a:solidFill>
                  </a:rPr>
                  <a:t> </a:t>
                </a:r>
                <a:r>
                  <a:rPr lang="en-US" sz="2200" dirty="0" err="1">
                    <a:solidFill>
                      <a:schemeClr val="tx1"/>
                    </a:solidFill>
                  </a:rPr>
                  <a:t>trường</a:t>
                </a:r>
                <a:r>
                  <a:rPr lang="en-US" sz="2200" dirty="0">
                    <a:solidFill>
                      <a:schemeClr val="tx1"/>
                    </a:solidFill>
                  </a:rPr>
                  <a:t> </a:t>
                </a:r>
                <a:r>
                  <a:rPr lang="en-US" sz="2200" dirty="0" err="1">
                    <a:solidFill>
                      <a:schemeClr val="tx1"/>
                    </a:solidFill>
                  </a:rPr>
                  <a:t>hợp</a:t>
                </a:r>
                <a:r>
                  <a:rPr lang="en-US" sz="2200" dirty="0">
                    <a:solidFill>
                      <a:schemeClr val="tx1"/>
                    </a:solidFill>
                  </a:rPr>
                  <a:t> </a:t>
                </a:r>
                <a:r>
                  <a:rPr lang="en-US" sz="2200" dirty="0" err="1">
                    <a:solidFill>
                      <a:schemeClr val="tx1"/>
                    </a:solidFill>
                  </a:rPr>
                  <a:t>tổng</a:t>
                </a:r>
                <a:r>
                  <a:rPr lang="en-US" sz="2200" dirty="0">
                    <a:solidFill>
                      <a:schemeClr val="tx1"/>
                    </a:solidFill>
                  </a:rPr>
                  <a:t> </a:t>
                </a:r>
                <a:r>
                  <a:rPr lang="en-US" sz="2200" dirty="0" err="1">
                    <a:solidFill>
                      <a:schemeClr val="tx1"/>
                    </a:solidFill>
                  </a:rPr>
                  <a:t>quát</a:t>
                </a:r>
                <a:r>
                  <a:rPr lang="en-US" sz="2200" dirty="0">
                    <a:solidFill>
                      <a:schemeClr val="tx1"/>
                    </a:solidFill>
                  </a:rPr>
                  <a:t> </a:t>
                </a: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𝐷</m:t>
                        </m:r>
                      </m:e>
                      <m:sub>
                        <m:r>
                          <a:rPr lang="en-US" sz="2200" i="1">
                            <a:solidFill>
                              <a:schemeClr val="tx1"/>
                            </a:solidFill>
                            <a:latin typeface="Cambria Math" panose="02040503050406030204" pitchFamily="18" charset="0"/>
                          </a:rPr>
                          <m:t>𝑜𝑢𝑡</m:t>
                        </m:r>
                      </m:sub>
                    </m:sSub>
                  </m:oMath>
                </a14:m>
                <a:r>
                  <a:rPr lang="en-US" sz="2200" dirty="0">
                    <a:solidFill>
                      <a:schemeClr val="tx1"/>
                    </a:solidFill>
                  </a:rPr>
                  <a:t>.</a:t>
                </a:r>
              </a:p>
              <a:p>
                <a:pPr marL="520700" indent="-342900">
                  <a:lnSpc>
                    <a:spcPct val="150000"/>
                  </a:lnSpc>
                  <a:spcBef>
                    <a:spcPts val="0"/>
                  </a:spcBef>
                  <a:buFont typeface="Wingdings" panose="05000000000000000000" pitchFamily="2" charset="2"/>
                  <a:buChar char="Ø"/>
                </a:pPr>
                <a:r>
                  <a:rPr lang="en-US" sz="2200" dirty="0">
                    <a:solidFill>
                      <a:schemeClr val="tx1"/>
                    </a:solidFill>
                  </a:rPr>
                  <a:t>Ta </a:t>
                </a:r>
                <a:r>
                  <a:rPr lang="en-US" sz="2200" dirty="0" err="1">
                    <a:solidFill>
                      <a:schemeClr val="tx1"/>
                    </a:solidFill>
                  </a:rPr>
                  <a:t>không</a:t>
                </a:r>
                <a:r>
                  <a:rPr lang="en-US" sz="2200" dirty="0">
                    <a:solidFill>
                      <a:schemeClr val="tx1"/>
                    </a:solidFill>
                  </a:rPr>
                  <a:t> </a:t>
                </a:r>
                <a:r>
                  <a:rPr lang="en-US" sz="2200" dirty="0" err="1">
                    <a:solidFill>
                      <a:schemeClr val="tx1"/>
                    </a:solidFill>
                  </a:rPr>
                  <a:t>thể</a:t>
                </a:r>
                <a:r>
                  <a:rPr lang="en-US" sz="2200" dirty="0">
                    <a:solidFill>
                      <a:schemeClr val="tx1"/>
                    </a:solidFill>
                  </a:rPr>
                  <a:t> </a:t>
                </a:r>
                <a:r>
                  <a:rPr lang="en-US" sz="2200" dirty="0" err="1">
                    <a:solidFill>
                      <a:schemeClr val="tx1"/>
                    </a:solidFill>
                  </a:rPr>
                  <a:t>xét</a:t>
                </a:r>
                <a:r>
                  <a:rPr lang="en-US" sz="2200" dirty="0">
                    <a:solidFill>
                      <a:schemeClr val="tx1"/>
                    </a:solidFill>
                  </a:rPr>
                  <a:t> </a:t>
                </a:r>
                <a:r>
                  <a:rPr lang="en-US" sz="2200" dirty="0" err="1">
                    <a:solidFill>
                      <a:schemeClr val="tx1"/>
                    </a:solidFill>
                  </a:rPr>
                  <a:t>tất</a:t>
                </a:r>
                <a:r>
                  <a:rPr lang="en-US" sz="2200" dirty="0">
                    <a:solidFill>
                      <a:schemeClr val="tx1"/>
                    </a:solidFill>
                  </a:rPr>
                  <a:t> </a:t>
                </a:r>
                <a:r>
                  <a:rPr lang="en-US" sz="2200" dirty="0" err="1">
                    <a:solidFill>
                      <a:schemeClr val="tx1"/>
                    </a:solidFill>
                  </a:rPr>
                  <a:t>cả</a:t>
                </a:r>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trường</a:t>
                </a:r>
                <a:r>
                  <a:rPr lang="en-US" sz="2200" dirty="0">
                    <a:solidFill>
                      <a:schemeClr val="tx1"/>
                    </a:solidFill>
                  </a:rPr>
                  <a:t> </a:t>
                </a:r>
                <a:r>
                  <a:rPr lang="en-US" sz="2200" dirty="0" err="1">
                    <a:solidFill>
                      <a:schemeClr val="tx1"/>
                    </a:solidFill>
                  </a:rPr>
                  <a:t>hợp</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thể</a:t>
                </a:r>
                <a:r>
                  <a:rPr lang="en-US" sz="2200" dirty="0">
                    <a:solidFill>
                      <a:schemeClr val="tx1"/>
                    </a:solidFill>
                  </a:rPr>
                  <a:t> </a:t>
                </a:r>
                <a:r>
                  <a:rPr lang="en-US" sz="2200" dirty="0" err="1">
                    <a:solidFill>
                      <a:schemeClr val="tx1"/>
                    </a:solidFill>
                  </a:rPr>
                  <a:t>xảy</a:t>
                </a:r>
                <a:r>
                  <a:rPr lang="en-US" sz="2200" dirty="0">
                    <a:solidFill>
                      <a:schemeClr val="tx1"/>
                    </a:solidFill>
                  </a:rPr>
                  <a:t> </a:t>
                </a:r>
                <a:r>
                  <a:rPr lang="en-US" sz="2200" dirty="0" err="1">
                    <a:solidFill>
                      <a:schemeClr val="tx1"/>
                    </a:solidFill>
                  </a:rPr>
                  <a:t>ra</a:t>
                </a:r>
                <a:r>
                  <a:rPr lang="en-US" sz="2200" dirty="0">
                    <a:solidFill>
                      <a:schemeClr val="tx1"/>
                    </a:solidFill>
                  </a:rPr>
                  <a:t> </a:t>
                </a:r>
                <a:r>
                  <a:rPr lang="en-US" sz="2200" dirty="0" err="1">
                    <a:solidFill>
                      <a:schemeClr val="tx1"/>
                    </a:solidFill>
                  </a:rPr>
                  <a:t>của</a:t>
                </a:r>
                <a:r>
                  <a:rPr lang="en-US" sz="2200" dirty="0">
                    <a:solidFill>
                      <a:schemeClr val="tx1"/>
                    </a:solidFill>
                  </a:rPr>
                  <a:t> </a:t>
                </a:r>
                <a:r>
                  <a:rPr lang="en-US" sz="2200" dirty="0" err="1">
                    <a:solidFill>
                      <a:schemeClr val="tx1"/>
                    </a:solidFill>
                  </a:rPr>
                  <a:t>tập</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huấn</a:t>
                </a:r>
                <a:r>
                  <a:rPr lang="en-US" sz="2200" dirty="0">
                    <a:solidFill>
                      <a:schemeClr val="tx1"/>
                    </a:solidFill>
                  </a:rPr>
                  <a:t> </a:t>
                </a:r>
                <a:r>
                  <a:rPr lang="en-US" sz="2200" dirty="0" err="1">
                    <a:solidFill>
                      <a:schemeClr val="tx1"/>
                    </a:solidFill>
                  </a:rPr>
                  <a:t>luyện</a:t>
                </a:r>
                <a:r>
                  <a:rPr lang="en-US" sz="2200" dirty="0">
                    <a:solidFill>
                      <a:schemeClr val="tx1"/>
                    </a:solidFill>
                  </a:rPr>
                  <a:t> </a:t>
                </a: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𝐷</m:t>
                        </m:r>
                      </m:e>
                      <m:sub>
                        <m:r>
                          <a:rPr lang="en-US" sz="2200" b="0" i="1" smtClean="0">
                            <a:solidFill>
                              <a:schemeClr val="tx1"/>
                            </a:solidFill>
                            <a:latin typeface="Cambria Math" panose="02040503050406030204" pitchFamily="18" charset="0"/>
                          </a:rPr>
                          <m:t>𝑖𝑛</m:t>
                        </m:r>
                      </m:sub>
                    </m:sSub>
                  </m:oMath>
                </a14:m>
                <a:r>
                  <a:rPr lang="en-US" sz="2200" dirty="0">
                    <a:solidFill>
                      <a:schemeClr val="tx1"/>
                    </a:solidFill>
                  </a:rPr>
                  <a:t> </a:t>
                </a:r>
                <a:r>
                  <a:rPr lang="en-US" sz="2200" dirty="0" err="1">
                    <a:solidFill>
                      <a:schemeClr val="tx1"/>
                    </a:solidFill>
                  </a:rPr>
                  <a:t>để</a:t>
                </a:r>
                <a:r>
                  <a:rPr lang="en-US" sz="2200" dirty="0">
                    <a:solidFill>
                      <a:schemeClr val="tx1"/>
                    </a:solidFill>
                  </a:rPr>
                  <a:t> </a:t>
                </a:r>
                <a:r>
                  <a:rPr lang="en-US" sz="2200" dirty="0" err="1">
                    <a:solidFill>
                      <a:schemeClr val="tx1"/>
                    </a:solidFill>
                  </a:rPr>
                  <a:t>tính</a:t>
                </a:r>
                <a:r>
                  <a:rPr lang="en-US" sz="2200" dirty="0">
                    <a:solidFill>
                      <a:schemeClr val="tx1"/>
                    </a:solidFill>
                  </a:rPr>
                  <a:t> </a:t>
                </a:r>
                <a:r>
                  <a:rPr lang="en-US" sz="2200" dirty="0" err="1">
                    <a:solidFill>
                      <a:schemeClr val="tx1"/>
                    </a:solidFill>
                  </a:rPr>
                  <a:t>được</a:t>
                </a:r>
                <a:r>
                  <a:rPr lang="en-US" sz="2200" dirty="0">
                    <a:solidFill>
                      <a:schemeClr val="tx1"/>
                    </a:solidFill>
                  </a:rPr>
                  <a:t> </a:t>
                </a:r>
                <a:r>
                  <a:rPr lang="en-US" sz="2200" dirty="0" err="1">
                    <a:solidFill>
                      <a:schemeClr val="tx1"/>
                    </a:solidFill>
                  </a:rPr>
                  <a:t>giả</a:t>
                </a:r>
                <a:r>
                  <a:rPr lang="en-US" sz="2200" dirty="0">
                    <a:solidFill>
                      <a:schemeClr val="tx1"/>
                    </a:solidFill>
                  </a:rPr>
                  <a:t> </a:t>
                </a:r>
                <a:r>
                  <a:rPr lang="en-US" sz="2200" dirty="0" err="1">
                    <a:solidFill>
                      <a:schemeClr val="tx1"/>
                    </a:solidFill>
                  </a:rPr>
                  <a:t>thiết</a:t>
                </a:r>
                <a:r>
                  <a:rPr lang="en-US" sz="2200" dirty="0">
                    <a:solidFill>
                      <a:schemeClr val="tx1"/>
                    </a:solidFill>
                  </a:rPr>
                  <a:t> </a:t>
                </a:r>
                <a:r>
                  <a:rPr lang="en-US" sz="2200" dirty="0" err="1">
                    <a:solidFill>
                      <a:schemeClr val="tx1"/>
                    </a:solidFill>
                  </a:rPr>
                  <a:t>trung</a:t>
                </a:r>
                <a:r>
                  <a:rPr lang="en-US" sz="2200" dirty="0">
                    <a:solidFill>
                      <a:schemeClr val="tx1"/>
                    </a:solidFill>
                  </a:rPr>
                  <a:t> </a:t>
                </a:r>
                <a:r>
                  <a:rPr lang="en-US" sz="2200" dirty="0" err="1">
                    <a:solidFill>
                      <a:schemeClr val="tx1"/>
                    </a:solidFill>
                  </a:rPr>
                  <a:t>bình</a:t>
                </a:r>
                <a:r>
                  <a:rPr lang="en-US" sz="2200" dirty="0">
                    <a:solidFill>
                      <a:schemeClr val="tx1"/>
                    </a:solidFill>
                  </a:rPr>
                  <a:t> </a:t>
                </a:r>
                <a14:m>
                  <m:oMath xmlns:m="http://schemas.openxmlformats.org/officeDocument/2006/math">
                    <m:acc>
                      <m:accPr>
                        <m:chr m:val="̅"/>
                        <m:ctrlPr>
                          <a:rPr lang="en-US" sz="2200" i="1">
                            <a:solidFill>
                              <a:srgbClr val="0072FF"/>
                            </a:solidFill>
                            <a:latin typeface="Cambria Math" panose="02040503050406030204" pitchFamily="18" charset="0"/>
                          </a:rPr>
                        </m:ctrlPr>
                      </m:accPr>
                      <m:e>
                        <m:r>
                          <a:rPr lang="en-US" sz="2200" i="1">
                            <a:solidFill>
                              <a:srgbClr val="0072FF"/>
                            </a:solidFill>
                            <a:latin typeface="Cambria Math" panose="02040503050406030204" pitchFamily="18" charset="0"/>
                          </a:rPr>
                          <m:t>h</m:t>
                        </m:r>
                      </m:e>
                    </m:acc>
                  </m:oMath>
                </a14:m>
                <a:r>
                  <a:rPr lang="en-US" sz="2200" dirty="0">
                    <a:solidFill>
                      <a:schemeClr val="tx1"/>
                    </a:solidFill>
                  </a:rPr>
                  <a:t>.</a:t>
                </a:r>
              </a:p>
              <a:p>
                <a:pPr marL="520700" indent="-342900">
                  <a:lnSpc>
                    <a:spcPct val="150000"/>
                  </a:lnSpc>
                  <a:spcBef>
                    <a:spcPts val="0"/>
                  </a:spcBef>
                </a:pPr>
                <a:r>
                  <a:rPr lang="en-US" sz="2200" dirty="0">
                    <a:solidFill>
                      <a:schemeClr val="tx1"/>
                    </a:solidFill>
                  </a:rPr>
                  <a:t>Ta </a:t>
                </a:r>
                <a:r>
                  <a:rPr lang="en-US" sz="2200" dirty="0" err="1">
                    <a:solidFill>
                      <a:schemeClr val="tx1"/>
                    </a:solidFill>
                  </a:rPr>
                  <a:t>chỉ</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thể</a:t>
                </a:r>
                <a:r>
                  <a:rPr lang="en-US" sz="2200" dirty="0">
                    <a:solidFill>
                      <a:schemeClr val="tx1"/>
                    </a:solidFill>
                  </a:rPr>
                  <a:t> </a:t>
                </a:r>
                <a:r>
                  <a:rPr lang="en-US" sz="2200" dirty="0" err="1">
                    <a:solidFill>
                      <a:schemeClr val="tx1"/>
                    </a:solidFill>
                  </a:rPr>
                  <a:t>tính</a:t>
                </a:r>
                <a:r>
                  <a:rPr lang="en-US" sz="2200" dirty="0">
                    <a:solidFill>
                      <a:schemeClr val="tx1"/>
                    </a:solidFill>
                  </a:rPr>
                  <a:t> </a:t>
                </a:r>
                <a:r>
                  <a:rPr lang="en-US" sz="2200" dirty="0" err="1">
                    <a:solidFill>
                      <a:schemeClr val="tx1"/>
                    </a:solidFill>
                  </a:rPr>
                  <a:t>giá</a:t>
                </a:r>
                <a:r>
                  <a:rPr lang="en-US" sz="2200" dirty="0">
                    <a:solidFill>
                      <a:schemeClr val="tx1"/>
                    </a:solidFill>
                  </a:rPr>
                  <a:t> </a:t>
                </a:r>
                <a:r>
                  <a:rPr lang="en-US" sz="2200" dirty="0" err="1">
                    <a:solidFill>
                      <a:schemeClr val="tx1"/>
                    </a:solidFill>
                  </a:rPr>
                  <a:t>trị</a:t>
                </a:r>
                <a:r>
                  <a:rPr lang="en-US" sz="2200" dirty="0">
                    <a:solidFill>
                      <a:schemeClr val="tx1"/>
                    </a:solidFill>
                  </a:rPr>
                  <a:t> </a:t>
                </a:r>
                <a:r>
                  <a:rPr lang="en-US" sz="2200" dirty="0" err="1">
                    <a:solidFill>
                      <a:schemeClr val="tx1"/>
                    </a:solidFill>
                  </a:rPr>
                  <a:t>xấp</a:t>
                </a:r>
                <a:r>
                  <a:rPr lang="en-US" sz="2200" dirty="0">
                    <a:solidFill>
                      <a:schemeClr val="tx1"/>
                    </a:solidFill>
                  </a:rPr>
                  <a:t> </a:t>
                </a:r>
                <a:r>
                  <a:rPr lang="en-US" sz="2200" dirty="0" err="1">
                    <a:solidFill>
                      <a:schemeClr val="tx1"/>
                    </a:solidFill>
                  </a:rPr>
                  <a:t>xỉ</a:t>
                </a:r>
                <a:r>
                  <a:rPr lang="en-US" sz="2200" dirty="0">
                    <a:solidFill>
                      <a:schemeClr val="tx1"/>
                    </a:solidFill>
                  </a:rPr>
                  <a:t> (</a:t>
                </a:r>
                <a:r>
                  <a:rPr lang="en-US" sz="2200" dirty="0" err="1">
                    <a:solidFill>
                      <a:schemeClr val="tx1"/>
                    </a:solidFill>
                  </a:rPr>
                  <a:t>chính</a:t>
                </a:r>
                <a:r>
                  <a:rPr lang="en-US" sz="2200" dirty="0">
                    <a:solidFill>
                      <a:schemeClr val="tx1"/>
                    </a:solidFill>
                  </a:rPr>
                  <a:t> </a:t>
                </a:r>
                <a:r>
                  <a:rPr lang="en-US" sz="2200" dirty="0" err="1">
                    <a:solidFill>
                      <a:schemeClr val="tx1"/>
                    </a:solidFill>
                  </a:rPr>
                  <a:t>là</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chemeClr val="tx1"/>
                    </a:solidFill>
                  </a:rPr>
                  <a:t>ước</a:t>
                </a:r>
                <a:r>
                  <a:rPr lang="en-US" sz="2200" dirty="0">
                    <a:solidFill>
                      <a:schemeClr val="tx1"/>
                    </a:solidFill>
                  </a:rPr>
                  <a:t> </a:t>
                </a:r>
                <a:r>
                  <a:rPr lang="en-US" sz="2200" dirty="0" err="1">
                    <a:solidFill>
                      <a:schemeClr val="tx1"/>
                    </a:solidFill>
                  </a:rPr>
                  <a:t>lượng</a:t>
                </a:r>
                <a:r>
                  <a:rPr lang="en-US" sz="2200" dirty="0">
                    <a:solidFill>
                      <a:schemeClr val="tx1"/>
                    </a:solidFill>
                  </a:rPr>
                  <a:t>) </a:t>
                </a:r>
                <a:r>
                  <a:rPr lang="en-US" sz="2200" dirty="0" err="1">
                    <a:solidFill>
                      <a:schemeClr val="tx1"/>
                    </a:solidFill>
                  </a:rPr>
                  <a:t>của</a:t>
                </a:r>
                <a:r>
                  <a:rPr lang="en-US" sz="2200" dirty="0">
                    <a:solidFill>
                      <a:schemeClr val="tx1"/>
                    </a:solidFill>
                  </a:rPr>
                  <a:t> MSE </a:t>
                </a:r>
                <a:r>
                  <a:rPr lang="en-US" sz="2200" dirty="0" err="1">
                    <a:solidFill>
                      <a:schemeClr val="tx1"/>
                    </a:solidFill>
                  </a:rPr>
                  <a:t>sử</a:t>
                </a:r>
                <a:r>
                  <a:rPr lang="en-US" sz="2200" dirty="0">
                    <a:solidFill>
                      <a:schemeClr val="tx1"/>
                    </a:solidFill>
                  </a:rPr>
                  <a:t> </a:t>
                </a:r>
                <a:r>
                  <a:rPr lang="en-US" sz="2200" dirty="0" err="1">
                    <a:solidFill>
                      <a:schemeClr val="tx1"/>
                    </a:solidFill>
                  </a:rPr>
                  <a:t>dụng</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rgbClr val="FF0000"/>
                    </a:solidFill>
                  </a:rPr>
                  <a:t>tập</a:t>
                </a:r>
                <a:r>
                  <a:rPr lang="en-US" sz="2200" dirty="0">
                    <a:solidFill>
                      <a:srgbClr val="FF0000"/>
                    </a:solidFill>
                  </a:rPr>
                  <a:t> </a:t>
                </a:r>
                <a:r>
                  <a:rPr lang="en-US" sz="2200" dirty="0" err="1">
                    <a:solidFill>
                      <a:srgbClr val="FF0000"/>
                    </a:solidFill>
                  </a:rPr>
                  <a:t>dữ</a:t>
                </a:r>
                <a:r>
                  <a:rPr lang="en-US" sz="2200" dirty="0">
                    <a:solidFill>
                      <a:srgbClr val="FF0000"/>
                    </a:solidFill>
                  </a:rPr>
                  <a:t> </a:t>
                </a:r>
                <a:r>
                  <a:rPr lang="en-US" sz="2200" dirty="0" err="1">
                    <a:solidFill>
                      <a:srgbClr val="FF0000"/>
                    </a:solidFill>
                  </a:rPr>
                  <a:t>liệu</a:t>
                </a:r>
                <a:r>
                  <a:rPr lang="en-US" sz="2200" dirty="0">
                    <a:solidFill>
                      <a:srgbClr val="FF0000"/>
                    </a:solidFill>
                  </a:rPr>
                  <a:t> </a:t>
                </a:r>
                <a:r>
                  <a:rPr lang="en-US" sz="2200" dirty="0" err="1">
                    <a:solidFill>
                      <a:srgbClr val="FF0000"/>
                    </a:solidFill>
                  </a:rPr>
                  <a:t>kiểm</a:t>
                </a:r>
                <a:r>
                  <a:rPr lang="en-US" sz="2200" dirty="0">
                    <a:solidFill>
                      <a:srgbClr val="FF0000"/>
                    </a:solidFill>
                  </a:rPr>
                  <a:t> </a:t>
                </a:r>
                <a:r>
                  <a:rPr lang="en-US" sz="2200" dirty="0" err="1">
                    <a:solidFill>
                      <a:srgbClr val="FF0000"/>
                    </a:solidFill>
                  </a:rPr>
                  <a:t>tra</a:t>
                </a:r>
                <a:r>
                  <a:rPr lang="en-US" sz="2200" dirty="0">
                    <a:solidFill>
                      <a:srgbClr val="FF0000"/>
                    </a:solidFill>
                  </a:rPr>
                  <a:t> (test dataset)</a:t>
                </a:r>
                <a:r>
                  <a:rPr lang="en-US" sz="2200" dirty="0">
                    <a:solidFill>
                      <a:schemeClr val="tx1"/>
                    </a:solidFill>
                  </a:rPr>
                  <a:t> </a:t>
                </a: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𝐷</m:t>
                        </m:r>
                      </m:e>
                      <m:sub>
                        <m:r>
                          <a:rPr lang="en-US" sz="2200" b="0" i="1" smtClean="0">
                            <a:solidFill>
                              <a:schemeClr val="tx1"/>
                            </a:solidFill>
                            <a:latin typeface="Cambria Math" panose="02040503050406030204" pitchFamily="18" charset="0"/>
                          </a:rPr>
                          <m:t>𝑡𝑒𝑠𝑡</m:t>
                        </m:r>
                      </m:sub>
                    </m:sSub>
                  </m:oMath>
                </a14:m>
                <a:r>
                  <a:rPr lang="en-US" sz="2200" dirty="0">
                    <a:solidFill>
                      <a:schemeClr val="tx1"/>
                    </a:solidFill>
                  </a:rPr>
                  <a:t>.</a:t>
                </a:r>
              </a:p>
              <a:p>
                <a:pPr marL="520700" indent="-342900">
                  <a:lnSpc>
                    <a:spcPct val="150000"/>
                  </a:lnSpc>
                  <a:spcBef>
                    <a:spcPts val="0"/>
                  </a:spcBef>
                </a:pP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𝐷</m:t>
                        </m:r>
                      </m:e>
                      <m:sub>
                        <m:r>
                          <a:rPr lang="en-US" sz="2200" i="1">
                            <a:solidFill>
                              <a:schemeClr val="tx1"/>
                            </a:solidFill>
                            <a:latin typeface="Cambria Math" panose="02040503050406030204" pitchFamily="18" charset="0"/>
                          </a:rPr>
                          <m:t>𝑡𝑒𝑠𝑡</m:t>
                        </m:r>
                      </m:sub>
                    </m:sSub>
                  </m:oMath>
                </a14:m>
                <a:r>
                  <a:rPr lang="en-US" sz="2200" dirty="0">
                    <a:solidFill>
                      <a:schemeClr val="tx1"/>
                    </a:solidFill>
                  </a:rPr>
                  <a:t> </a:t>
                </a:r>
                <a:r>
                  <a:rPr lang="en-US" sz="2200" dirty="0" err="1">
                    <a:solidFill>
                      <a:schemeClr val="tx1"/>
                    </a:solidFill>
                  </a:rPr>
                  <a:t>được</a:t>
                </a:r>
                <a:r>
                  <a:rPr lang="en-US" sz="2200" dirty="0">
                    <a:solidFill>
                      <a:schemeClr val="tx1"/>
                    </a:solidFill>
                  </a:rPr>
                  <a:t> </a:t>
                </a:r>
                <a:r>
                  <a:rPr lang="en-US" sz="2200" dirty="0" err="1">
                    <a:solidFill>
                      <a:schemeClr val="tx1"/>
                    </a:solidFill>
                  </a:rPr>
                  <a:t>xem</a:t>
                </a:r>
                <a:r>
                  <a:rPr lang="en-US" sz="2200" dirty="0">
                    <a:solidFill>
                      <a:schemeClr val="tx1"/>
                    </a:solidFill>
                  </a:rPr>
                  <a:t> </a:t>
                </a:r>
                <a:r>
                  <a:rPr lang="en-US" sz="2200" dirty="0" err="1">
                    <a:solidFill>
                      <a:schemeClr val="tx1"/>
                    </a:solidFill>
                  </a:rPr>
                  <a:t>như</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chemeClr val="tx1"/>
                    </a:solidFill>
                  </a:rPr>
                  <a:t>tập</a:t>
                </a:r>
                <a:r>
                  <a:rPr lang="en-US" sz="2200" dirty="0">
                    <a:solidFill>
                      <a:schemeClr val="tx1"/>
                    </a:solidFill>
                  </a:rPr>
                  <a:t> con </a:t>
                </a:r>
                <a:r>
                  <a:rPr lang="en-US" sz="2200" dirty="0" err="1">
                    <a:solidFill>
                      <a:schemeClr val="tx1"/>
                    </a:solidFill>
                  </a:rPr>
                  <a:t>đại</a:t>
                </a:r>
                <a:r>
                  <a:rPr lang="en-US" sz="2200" dirty="0">
                    <a:solidFill>
                      <a:schemeClr val="tx1"/>
                    </a:solidFill>
                  </a:rPr>
                  <a:t> </a:t>
                </a:r>
                <a:r>
                  <a:rPr lang="en-US" sz="2200" dirty="0" err="1">
                    <a:solidFill>
                      <a:schemeClr val="tx1"/>
                    </a:solidFill>
                  </a:rPr>
                  <a:t>diện</a:t>
                </a:r>
                <a:r>
                  <a:rPr lang="en-US" sz="2200" dirty="0">
                    <a:solidFill>
                      <a:schemeClr val="tx1"/>
                    </a:solidFill>
                  </a:rPr>
                  <a:t> (</a:t>
                </a:r>
                <a:r>
                  <a:rPr lang="en-US" sz="2200" dirty="0" err="1">
                    <a:solidFill>
                      <a:schemeClr val="tx1"/>
                    </a:solidFill>
                  </a:rPr>
                  <a:t>chính</a:t>
                </a:r>
                <a:r>
                  <a:rPr lang="en-US" sz="2200" dirty="0">
                    <a:solidFill>
                      <a:schemeClr val="tx1"/>
                    </a:solidFill>
                  </a:rPr>
                  <a:t> </a:t>
                </a:r>
                <a:r>
                  <a:rPr lang="en-US" sz="2200" dirty="0" err="1">
                    <a:solidFill>
                      <a:schemeClr val="tx1"/>
                    </a:solidFill>
                  </a:rPr>
                  <a:t>là</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chemeClr val="tx1"/>
                    </a:solidFill>
                  </a:rPr>
                  <a:t>mẫu</a:t>
                </a:r>
                <a:r>
                  <a:rPr lang="en-US" sz="2200" dirty="0">
                    <a:solidFill>
                      <a:schemeClr val="tx1"/>
                    </a:solidFill>
                  </a:rPr>
                  <a:t> </a:t>
                </a:r>
                <a:r>
                  <a:rPr lang="en-US" sz="2200" dirty="0" err="1">
                    <a:solidFill>
                      <a:schemeClr val="tx1"/>
                    </a:solidFill>
                  </a:rPr>
                  <a:t>không</a:t>
                </a:r>
                <a:r>
                  <a:rPr lang="en-US" sz="2200" dirty="0">
                    <a:solidFill>
                      <a:schemeClr val="tx1"/>
                    </a:solidFill>
                  </a:rPr>
                  <a:t> </a:t>
                </a:r>
                <a:r>
                  <a:rPr lang="en-US" sz="2200" dirty="0" err="1">
                    <a:solidFill>
                      <a:schemeClr val="tx1"/>
                    </a:solidFill>
                  </a:rPr>
                  <a:t>thiên</a:t>
                </a:r>
                <a:r>
                  <a:rPr lang="en-US" sz="2200" dirty="0">
                    <a:solidFill>
                      <a:schemeClr val="tx1"/>
                    </a:solidFill>
                  </a:rPr>
                  <a:t> </a:t>
                </a:r>
                <a:r>
                  <a:rPr lang="en-US" sz="2200" dirty="0" err="1">
                    <a:solidFill>
                      <a:schemeClr val="tx1"/>
                    </a:solidFill>
                  </a:rPr>
                  <a:t>lệch</a:t>
                </a:r>
                <a:r>
                  <a:rPr lang="en-US" sz="2200" dirty="0">
                    <a:solidFill>
                      <a:schemeClr val="tx1"/>
                    </a:solidFill>
                  </a:rPr>
                  <a:t> – </a:t>
                </a:r>
                <a:r>
                  <a:rPr lang="en-US" sz="2200">
                    <a:solidFill>
                      <a:schemeClr val="tx1"/>
                    </a:solidFill>
                  </a:rPr>
                  <a:t>unbiased sample) </a:t>
                </a:r>
                <a:r>
                  <a:rPr lang="en-US" sz="2200" dirty="0" err="1">
                    <a:solidFill>
                      <a:schemeClr val="tx1"/>
                    </a:solidFill>
                  </a:rPr>
                  <a:t>của</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ngoài</a:t>
                </a:r>
                <a:r>
                  <a:rPr lang="en-US" sz="2200" dirty="0">
                    <a:solidFill>
                      <a:schemeClr val="tx1"/>
                    </a:solidFill>
                  </a:rPr>
                  <a:t> </a:t>
                </a:r>
                <a:r>
                  <a:rPr lang="en-US" sz="2200" dirty="0" err="1">
                    <a:solidFill>
                      <a:schemeClr val="tx1"/>
                    </a:solidFill>
                  </a:rPr>
                  <a:t>mẫu</a:t>
                </a:r>
                <a:r>
                  <a:rPr lang="en-US" sz="2200" dirty="0">
                    <a:solidFill>
                      <a:schemeClr val="tx1"/>
                    </a:solidFill>
                  </a:rPr>
                  <a:t> (out-of-sample data) </a:t>
                </a: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𝐷</m:t>
                        </m:r>
                      </m:e>
                      <m:sub>
                        <m:r>
                          <a:rPr lang="en-US" sz="2200" b="0" i="1" smtClean="0">
                            <a:solidFill>
                              <a:schemeClr val="tx1"/>
                            </a:solidFill>
                            <a:latin typeface="Cambria Math" panose="02040503050406030204" pitchFamily="18" charset="0"/>
                          </a:rPr>
                          <m:t>𝑜𝑢𝑡</m:t>
                        </m:r>
                      </m:sub>
                    </m:sSub>
                  </m:oMath>
                </a14:m>
                <a:r>
                  <a:rPr lang="en-US" sz="2200" dirty="0">
                    <a:solidFill>
                      <a:schemeClr val="tx1"/>
                    </a:solidFill>
                  </a:rPr>
                  <a:t>.</a:t>
                </a:r>
              </a:p>
              <a:p>
                <a:pPr marL="520700" indent="-342900">
                  <a:lnSpc>
                    <a:spcPct val="120000"/>
                  </a:lnSpc>
                  <a:spcBef>
                    <a:spcPts val="0"/>
                  </a:spcBef>
                </a:pPr>
                <a:endParaRPr lang="en-US" sz="2100" dirty="0">
                  <a:solidFill>
                    <a:schemeClr val="tx1"/>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B37A743F-702B-7144-7D0D-FDA65305D9A8}"/>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r="-68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5F43C4C1-C63B-D1D4-3F3A-8C3DE552B049}"/>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B84C2228-3E34-84CF-5FF4-D488CACD62F1}"/>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48</a:t>
            </a:fld>
            <a:endParaRPr/>
          </a:p>
        </p:txBody>
      </p:sp>
    </p:spTree>
    <p:extLst>
      <p:ext uri="{BB962C8B-B14F-4D97-AF65-F5344CB8AC3E}">
        <p14:creationId xmlns:p14="http://schemas.microsoft.com/office/powerpoint/2010/main" val="211969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09940CAF-908D-2B0A-CE0E-A1246952BFF2}"/>
            </a:ext>
          </a:extLst>
        </p:cNvPr>
        <p:cNvGrpSpPr/>
        <p:nvPr/>
      </p:nvGrpSpPr>
      <p:grpSpPr>
        <a:xfrm>
          <a:off x="0" y="0"/>
          <a:ext cx="0" cy="0"/>
          <a:chOff x="0" y="0"/>
          <a:chExt cx="0" cy="0"/>
        </a:xfrm>
      </p:grpSpPr>
      <p:sp>
        <p:nvSpPr>
          <p:cNvPr id="363" name="Google Shape;363;p4">
            <a:extLst>
              <a:ext uri="{FF2B5EF4-FFF2-40B4-BE49-F238E27FC236}">
                <a16:creationId xmlns:a16="http://schemas.microsoft.com/office/drawing/2014/main" id="{2F7923F8-8A72-62F7-8BBE-DF546FD1DAB1}"/>
              </a:ext>
            </a:extLst>
          </p:cNvPr>
          <p:cNvSpPr txBox="1">
            <a:spLocks noGrp="1"/>
          </p:cNvSpPr>
          <p:nvPr>
            <p:ph type="body" idx="1"/>
          </p:nvPr>
        </p:nvSpPr>
        <p:spPr>
          <a:xfrm>
            <a:off x="1470929" y="2095027"/>
            <a:ext cx="9941071" cy="884656"/>
          </a:xfrm>
          <a:prstGeom prst="rect">
            <a:avLst/>
          </a:prstGeom>
          <a:noFill/>
          <a:ln>
            <a:noFill/>
          </a:ln>
        </p:spPr>
        <p:txBody>
          <a:bodyPr spcFirstLastPara="1" wrap="square" lIns="91425" tIns="45700" rIns="91425" bIns="45700" anchor="ctr" anchorCtr="0">
            <a:normAutofit fontScale="92500"/>
          </a:bodyPr>
          <a:lstStyle/>
          <a:p>
            <a:pPr marL="0" lvl="0" indent="0" algn="l" rtl="0">
              <a:lnSpc>
                <a:spcPct val="90000"/>
              </a:lnSpc>
              <a:spcBef>
                <a:spcPts val="0"/>
              </a:spcBef>
              <a:spcAft>
                <a:spcPts val="0"/>
              </a:spcAft>
              <a:buClr>
                <a:srgbClr val="00F7FF"/>
              </a:buClr>
              <a:buSzPts val="4400"/>
              <a:buNone/>
            </a:pPr>
            <a:r>
              <a:rPr lang="en-US" dirty="0"/>
              <a:t>ĐÁNH ĐỔI ĐỘ CHỆCH – PHƯƠNG SAI</a:t>
            </a:r>
            <a:endParaRPr dirty="0"/>
          </a:p>
        </p:txBody>
      </p:sp>
      <p:sp>
        <p:nvSpPr>
          <p:cNvPr id="364" name="Google Shape;364;p4">
            <a:extLst>
              <a:ext uri="{FF2B5EF4-FFF2-40B4-BE49-F238E27FC236}">
                <a16:creationId xmlns:a16="http://schemas.microsoft.com/office/drawing/2014/main" id="{5E00AB21-4291-8031-0373-41671F56EFC9}"/>
              </a:ext>
            </a:extLst>
          </p:cNvPr>
          <p:cNvSpPr txBox="1">
            <a:spLocks noGrp="1"/>
          </p:cNvSpPr>
          <p:nvPr>
            <p:ph type="body" idx="2"/>
          </p:nvPr>
        </p:nvSpPr>
        <p:spPr>
          <a:xfrm>
            <a:off x="1470930" y="3169159"/>
            <a:ext cx="9941070" cy="695175"/>
          </a:xfrm>
          <a:prstGeom prst="rect">
            <a:avLst/>
          </a:prstGeom>
          <a:noFill/>
          <a:ln>
            <a:noFill/>
          </a:ln>
        </p:spPr>
        <p:txBody>
          <a:bodyPr spcFirstLastPara="1" wrap="square" lIns="91425" tIns="45700" rIns="91425" bIns="45700" anchor="ctr" anchorCtr="0">
            <a:normAutofit/>
          </a:bodyPr>
          <a:lstStyle/>
          <a:p>
            <a:pPr marL="0" lvl="0" indent="0" algn="l">
              <a:lnSpc>
                <a:spcPct val="90000"/>
              </a:lnSpc>
              <a:spcBef>
                <a:spcPts val="0"/>
              </a:spcBef>
              <a:spcAft>
                <a:spcPts val="0"/>
              </a:spcAft>
              <a:buClr>
                <a:schemeClr val="lt1"/>
              </a:buClr>
              <a:buSzPts val="2800"/>
              <a:buNone/>
            </a:pPr>
            <a:r>
              <a:rPr lang="en-US" dirty="0"/>
              <a:t>BIAS-VARIANCE TRADE-OFF</a:t>
            </a:r>
            <a:endParaRPr dirty="0"/>
          </a:p>
        </p:txBody>
      </p:sp>
      <p:sp>
        <p:nvSpPr>
          <p:cNvPr id="365" name="Google Shape;365;p4">
            <a:extLst>
              <a:ext uri="{FF2B5EF4-FFF2-40B4-BE49-F238E27FC236}">
                <a16:creationId xmlns:a16="http://schemas.microsoft.com/office/drawing/2014/main" id="{FF357834-E9E0-3D08-4704-A3C829F879B1}"/>
              </a:ext>
            </a:extLst>
          </p:cNvPr>
          <p:cNvSpPr txBox="1">
            <a:spLocks noGrp="1"/>
          </p:cNvSpPr>
          <p:nvPr>
            <p:ph type="body" idx="3"/>
          </p:nvPr>
        </p:nvSpPr>
        <p:spPr>
          <a:xfrm>
            <a:off x="1470930" y="4137397"/>
            <a:ext cx="7147030" cy="916698"/>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rgbClr val="F2F2F2"/>
              </a:buClr>
              <a:buSzPts val="1000"/>
              <a:buNone/>
            </a:pPr>
            <a:endParaRPr/>
          </a:p>
        </p:txBody>
      </p:sp>
      <p:sp>
        <p:nvSpPr>
          <p:cNvPr id="366" name="Google Shape;366;p4">
            <a:extLst>
              <a:ext uri="{FF2B5EF4-FFF2-40B4-BE49-F238E27FC236}">
                <a16:creationId xmlns:a16="http://schemas.microsoft.com/office/drawing/2014/main" id="{CBF6C504-1F30-0F2F-9273-E001EB13D4A2}"/>
              </a:ext>
            </a:extLst>
          </p:cNvPr>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lnSpcReduction="10000"/>
          </a:bodyPr>
          <a:lstStyle/>
          <a:p>
            <a:pPr marL="0" lvl="0" indent="0" algn="r" rtl="0">
              <a:lnSpc>
                <a:spcPct val="90000"/>
              </a:lnSpc>
              <a:spcBef>
                <a:spcPts val="0"/>
              </a:spcBef>
              <a:spcAft>
                <a:spcPts val="0"/>
              </a:spcAft>
              <a:buClr>
                <a:srgbClr val="00F7FF"/>
              </a:buClr>
              <a:buSzPts val="12000"/>
              <a:buNone/>
            </a:pPr>
            <a:endParaRPr/>
          </a:p>
        </p:txBody>
      </p:sp>
      <p:sp>
        <p:nvSpPr>
          <p:cNvPr id="367" name="Google Shape;367;p4">
            <a:extLst>
              <a:ext uri="{FF2B5EF4-FFF2-40B4-BE49-F238E27FC236}">
                <a16:creationId xmlns:a16="http://schemas.microsoft.com/office/drawing/2014/main" id="{6AFDA37B-2910-5642-F9CA-BA29588E4921}"/>
              </a:ext>
            </a:extLst>
          </p:cNvPr>
          <p:cNvSpPr txBox="1">
            <a:spLocks noGrp="1"/>
          </p:cNvSpPr>
          <p:nvPr>
            <p:ph type="ftr" idx="11"/>
          </p:nvPr>
        </p:nvSpPr>
        <p:spPr>
          <a:xfrm>
            <a:off x="838200" y="6481647"/>
            <a:ext cx="4475922"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VN"/>
              <a:t>Thực hiện bởi Trường Đại học Công nghệ Thông tin, ĐHQG-HCM</a:t>
            </a:r>
            <a:endParaRPr/>
          </a:p>
        </p:txBody>
      </p:sp>
      <p:sp>
        <p:nvSpPr>
          <p:cNvPr id="368" name="Google Shape;368;p4">
            <a:extLst>
              <a:ext uri="{FF2B5EF4-FFF2-40B4-BE49-F238E27FC236}">
                <a16:creationId xmlns:a16="http://schemas.microsoft.com/office/drawing/2014/main" id="{AD008466-759B-76DF-3C34-6C0E124D9E0B}"/>
              </a:ext>
            </a:extLst>
          </p:cNvPr>
          <p:cNvSpPr txBox="1">
            <a:spLocks noGrp="1"/>
          </p:cNvSpPr>
          <p:nvPr>
            <p:ph type="sldNum" idx="12"/>
          </p:nvPr>
        </p:nvSpPr>
        <p:spPr>
          <a:xfrm>
            <a:off x="65862" y="6542216"/>
            <a:ext cx="292608" cy="3157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49</a:t>
            </a:fld>
            <a:endParaRPr/>
          </a:p>
        </p:txBody>
      </p:sp>
    </p:spTree>
    <p:extLst>
      <p:ext uri="{BB962C8B-B14F-4D97-AF65-F5344CB8AC3E}">
        <p14:creationId xmlns:p14="http://schemas.microsoft.com/office/powerpoint/2010/main" val="3495345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8932EC5C-7CB0-22B3-49B6-4F1856C5ED86}"/>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87C605A0-CC3E-AA59-C7A1-9374875F51B2}"/>
              </a:ext>
            </a:extLst>
          </p:cNvPr>
          <p:cNvSpPr txBox="1">
            <a:spLocks noGrp="1"/>
          </p:cNvSpPr>
          <p:nvPr>
            <p:ph type="title"/>
          </p:nvPr>
        </p:nvSpPr>
        <p:spPr>
          <a:xfrm>
            <a:off x="774145" y="4664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Ví dụ</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F7BB40A3-1077-91A6-1681-49CDCE6B3B89}"/>
                  </a:ext>
                </a:extLst>
              </p:cNvPr>
              <p:cNvSpPr txBox="1">
                <a:spLocks noGrp="1"/>
              </p:cNvSpPr>
              <p:nvPr>
                <p:ph type="body" idx="1"/>
              </p:nvPr>
            </p:nvSpPr>
            <p:spPr>
              <a:xfrm>
                <a:off x="536702" y="2749449"/>
                <a:ext cx="11419019" cy="3900733"/>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r>
                  <a:rPr lang="en-US" sz="2000" dirty="0"/>
                  <a:t>Ta </a:t>
                </a:r>
                <a:r>
                  <a:rPr lang="en-US" sz="2000" dirty="0" err="1"/>
                  <a:t>có</a:t>
                </a:r>
                <a:r>
                  <a:rPr lang="en-US" sz="2000" dirty="0"/>
                  <a:t> </a:t>
                </a:r>
                <a:r>
                  <a:rPr lang="en-US" sz="2000" dirty="0" err="1"/>
                  <a:t>một</a:t>
                </a:r>
                <a:r>
                  <a:rPr lang="en-US" sz="2000" dirty="0"/>
                  <a:t> </a:t>
                </a:r>
                <a:r>
                  <a:rPr lang="en-US" sz="2000" dirty="0" err="1"/>
                  <a:t>tập</a:t>
                </a:r>
                <a:r>
                  <a:rPr lang="en-US" sz="2000" dirty="0"/>
                  <a:t> </a:t>
                </a:r>
                <a:r>
                  <a:rPr lang="en-US" sz="2000" dirty="0" err="1"/>
                  <a:t>dữ</a:t>
                </a:r>
                <a:r>
                  <a:rPr lang="en-US" sz="2000" dirty="0"/>
                  <a:t> </a:t>
                </a:r>
                <a:r>
                  <a:rPr lang="en-US" sz="2000" dirty="0" err="1"/>
                  <a:t>liệu</a:t>
                </a:r>
                <a:r>
                  <a:rPr lang="en-US" sz="2000" dirty="0"/>
                  <a:t> </a:t>
                </a:r>
                <a14:m>
                  <m:oMath xmlns:m="http://schemas.openxmlformats.org/officeDocument/2006/math">
                    <m:r>
                      <a:rPr lang="en-US" sz="2000" b="0" i="1" smtClean="0">
                        <a:latin typeface="Cambria Math" panose="02040503050406030204" pitchFamily="18" charset="0"/>
                      </a:rPr>
                      <m:t>𝐷</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b="0" i="1" smtClean="0">
                                    <a:latin typeface="Cambria Math" panose="02040503050406030204" pitchFamily="18" charset="0"/>
                                  </a:rPr>
                                  <m:t>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𝑛</m:t>
                                </m:r>
                              </m:sub>
                            </m:sSub>
                          </m:e>
                        </m:d>
                      </m:e>
                    </m:d>
                  </m:oMath>
                </a14:m>
                <a:r>
                  <a:rPr lang="en-US" sz="2000" dirty="0"/>
                  <a:t> </a:t>
                </a:r>
                <a:r>
                  <a:rPr lang="en-US" sz="2000" dirty="0" err="1"/>
                  <a:t>với</a:t>
                </a: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𝑖</m:t>
                        </m:r>
                      </m:sub>
                    </m:sSub>
                  </m:oMath>
                </a14:m>
                <a:r>
                  <a:rPr lang="en-US" sz="2000" dirty="0"/>
                  <a:t> </a:t>
                </a:r>
                <a:r>
                  <a:rPr lang="en-US" sz="2000" dirty="0" err="1"/>
                  <a:t>là</a:t>
                </a:r>
                <a:r>
                  <a:rPr lang="en-US" sz="2000" dirty="0"/>
                  <a:t> vector </a:t>
                </a:r>
                <a:r>
                  <a:rPr lang="en-US" sz="2000" dirty="0" err="1"/>
                  <a:t>đặc</a:t>
                </a:r>
                <a:r>
                  <a:rPr lang="en-US" sz="2000" dirty="0"/>
                  <a:t> </a:t>
                </a:r>
                <a:r>
                  <a:rPr lang="en-US" sz="2000" dirty="0" err="1"/>
                  <a:t>trưng</a:t>
                </a:r>
                <a:r>
                  <a:rPr lang="en-US" sz="2000" dirty="0"/>
                  <a:t> </a:t>
                </a:r>
                <a:r>
                  <a:rPr lang="en-US" sz="2000" dirty="0" err="1"/>
                  <a:t>của</a:t>
                </a:r>
                <a:r>
                  <a:rPr lang="en-US" sz="2000" dirty="0"/>
                  <a:t> </a:t>
                </a:r>
                <a:r>
                  <a:rPr lang="en-US" sz="2000" dirty="0" err="1"/>
                  <a:t>vận</a:t>
                </a:r>
                <a:r>
                  <a:rPr lang="en-US" sz="2000" dirty="0"/>
                  <a:t> </a:t>
                </a:r>
                <a:r>
                  <a:rPr lang="en-US" sz="2000" dirty="0" err="1"/>
                  <a:t>động</a:t>
                </a:r>
                <a:r>
                  <a:rPr lang="en-US" sz="2000" dirty="0"/>
                  <a:t> </a:t>
                </a:r>
                <a:r>
                  <a:rPr lang="en-US" sz="2000" dirty="0" err="1"/>
                  <a:t>viên</a:t>
                </a:r>
                <a:r>
                  <a:rPr lang="en-US" sz="2000" dirty="0"/>
                  <a:t> </a:t>
                </a:r>
                <a:r>
                  <a:rPr lang="en-US" sz="2000" dirty="0" err="1"/>
                  <a:t>thứ</a:t>
                </a:r>
                <a:r>
                  <a:rPr lang="en-US" sz="2000" dirty="0"/>
                  <a:t> </a:t>
                </a:r>
                <a14:m>
                  <m:oMath xmlns:m="http://schemas.openxmlformats.org/officeDocument/2006/math">
                    <m:r>
                      <a:rPr lang="en-US" sz="2000" b="0" i="1" smtClean="0">
                        <a:latin typeface="Cambria Math" panose="02040503050406030204" pitchFamily="18" charset="0"/>
                      </a:rPr>
                      <m:t>𝑖</m:t>
                    </m:r>
                  </m:oMath>
                </a14:m>
                <a:r>
                  <a:rPr lang="en-US" sz="2000" dirty="0"/>
                  <a:t>, </a:t>
                </a:r>
                <a:r>
                  <a:rPr lang="en-US" sz="2000" dirty="0" err="1"/>
                  <a:t>và</a:t>
                </a: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oMath>
                </a14:m>
                <a:r>
                  <a:rPr lang="en-US" sz="2000" dirty="0"/>
                  <a:t> </a:t>
                </a:r>
                <a:r>
                  <a:rPr lang="en-US" sz="2000" dirty="0" err="1"/>
                  <a:t>là</a:t>
                </a:r>
                <a:r>
                  <a:rPr lang="en-US" sz="2000" dirty="0"/>
                  <a:t> </a:t>
                </a:r>
                <a:r>
                  <a:rPr lang="en-US" sz="2000" dirty="0" err="1"/>
                  <a:t>lương</a:t>
                </a:r>
                <a:r>
                  <a:rPr lang="en-US" sz="2000" dirty="0"/>
                  <a:t> </a:t>
                </a:r>
                <a:r>
                  <a:rPr lang="en-US" sz="2000" dirty="0" err="1"/>
                  <a:t>của</a:t>
                </a:r>
                <a:r>
                  <a:rPr lang="en-US" sz="2000" dirty="0"/>
                  <a:t> </a:t>
                </a:r>
                <a:r>
                  <a:rPr lang="en-US" sz="2000" dirty="0" err="1"/>
                  <a:t>vận</a:t>
                </a:r>
                <a:r>
                  <a:rPr lang="en-US" sz="2000" dirty="0"/>
                  <a:t> </a:t>
                </a:r>
                <a:r>
                  <a:rPr lang="en-US" sz="2000" dirty="0" err="1"/>
                  <a:t>động</a:t>
                </a:r>
                <a:r>
                  <a:rPr lang="en-US" sz="2000" dirty="0"/>
                  <a:t> </a:t>
                </a:r>
                <a:r>
                  <a:rPr lang="en-US" sz="2000" dirty="0" err="1"/>
                  <a:t>viên</a:t>
                </a:r>
                <a:r>
                  <a:rPr lang="en-US" sz="2000" dirty="0"/>
                  <a:t> </a:t>
                </a:r>
                <a:r>
                  <a:rPr lang="en-US" sz="2000" dirty="0" err="1"/>
                  <a:t>đó</a:t>
                </a:r>
                <a:r>
                  <a:rPr lang="en-US" sz="2000" dirty="0"/>
                  <a:t>.</a:t>
                </a:r>
              </a:p>
              <a:p>
                <a:pPr marL="520700" indent="-342900">
                  <a:lnSpc>
                    <a:spcPct val="150000"/>
                  </a:lnSpc>
                  <a:spcBef>
                    <a:spcPts val="0"/>
                  </a:spcBef>
                </a:pPr>
                <a:r>
                  <a:rPr lang="en-US" sz="2000" dirty="0" err="1"/>
                  <a:t>Trên</a:t>
                </a:r>
                <a:r>
                  <a:rPr lang="en-US" sz="2000" dirty="0"/>
                  <a:t> </a:t>
                </a:r>
                <a:r>
                  <a:rPr lang="en-US" sz="2000" dirty="0" err="1"/>
                  <a:t>dữ</a:t>
                </a:r>
                <a:r>
                  <a:rPr lang="en-US" sz="2000" dirty="0"/>
                  <a:t> </a:t>
                </a:r>
                <a:r>
                  <a:rPr lang="en-US" sz="2000" dirty="0" err="1"/>
                  <a:t>liệu</a:t>
                </a:r>
                <a:r>
                  <a:rPr lang="en-US" sz="2000" dirty="0"/>
                  <a:t> </a:t>
                </a:r>
                <a:r>
                  <a:rPr lang="en-US" sz="2000" dirty="0" err="1"/>
                  <a:t>này</a:t>
                </a:r>
                <a:r>
                  <a:rPr lang="en-US" sz="2000" dirty="0"/>
                  <a:t>, ta </a:t>
                </a:r>
                <a:r>
                  <a:rPr lang="en-US" sz="2000" dirty="0" err="1"/>
                  <a:t>huấn</a:t>
                </a:r>
                <a:r>
                  <a:rPr lang="en-US" sz="2000" dirty="0"/>
                  <a:t> </a:t>
                </a:r>
                <a:r>
                  <a:rPr lang="en-US" sz="2000" dirty="0" err="1"/>
                  <a:t>luyện</a:t>
                </a:r>
                <a:r>
                  <a:rPr lang="en-US" sz="2000" dirty="0"/>
                  <a:t> </a:t>
                </a:r>
                <a:r>
                  <a:rPr lang="en-US" sz="2000" dirty="0" err="1"/>
                  <a:t>một</a:t>
                </a:r>
                <a:r>
                  <a:rPr lang="en-US" sz="2000" dirty="0"/>
                  <a:t> </a:t>
                </a:r>
                <a:r>
                  <a:rPr lang="en-US" sz="2000" dirty="0" err="1"/>
                  <a:t>mô</a:t>
                </a:r>
                <a:r>
                  <a:rPr lang="en-US" sz="2000" dirty="0"/>
                  <a:t> </a:t>
                </a:r>
                <a:r>
                  <a:rPr lang="en-US" sz="2000" dirty="0" err="1"/>
                  <a:t>hình</a:t>
                </a:r>
                <a:r>
                  <a:rPr lang="en-US" sz="2000" dirty="0"/>
                  <a:t>, </a:t>
                </a:r>
                <a:r>
                  <a:rPr lang="en-US" sz="2000" dirty="0" err="1"/>
                  <a:t>gọi</a:t>
                </a:r>
                <a:r>
                  <a:rPr lang="en-US" sz="2000" dirty="0"/>
                  <a:t> </a:t>
                </a:r>
                <a:r>
                  <a:rPr lang="en-US" sz="2000" dirty="0" err="1"/>
                  <a:t>là</a:t>
                </a:r>
                <a:r>
                  <a:rPr lang="en-US" sz="2000" dirty="0"/>
                  <a:t> </a:t>
                </a:r>
                <a:r>
                  <a:rPr lang="en-US" sz="2000" dirty="0" err="1">
                    <a:solidFill>
                      <a:srgbClr val="FF0000"/>
                    </a:solidFill>
                  </a:rPr>
                  <a:t>mô</a:t>
                </a:r>
                <a:r>
                  <a:rPr lang="en-US" sz="2000" dirty="0">
                    <a:solidFill>
                      <a:srgbClr val="FF0000"/>
                    </a:solidFill>
                  </a:rPr>
                  <a:t> </a:t>
                </a:r>
                <a:r>
                  <a:rPr lang="en-US" sz="2000" dirty="0" err="1">
                    <a:solidFill>
                      <a:srgbClr val="FF0000"/>
                    </a:solidFill>
                  </a:rPr>
                  <a:t>hình</a:t>
                </a:r>
                <a:r>
                  <a:rPr lang="en-US" sz="2000" dirty="0">
                    <a:solidFill>
                      <a:srgbClr val="FF0000"/>
                    </a:solidFill>
                  </a:rPr>
                  <a:t> </a:t>
                </a:r>
                <a:r>
                  <a:rPr lang="en-US" sz="2000" dirty="0" err="1">
                    <a:solidFill>
                      <a:srgbClr val="FF0000"/>
                    </a:solidFill>
                  </a:rPr>
                  <a:t>giả</a:t>
                </a:r>
                <a:r>
                  <a:rPr lang="en-US" sz="2000" dirty="0">
                    <a:solidFill>
                      <a:srgbClr val="FF0000"/>
                    </a:solidFill>
                  </a:rPr>
                  <a:t> </a:t>
                </a:r>
                <a:r>
                  <a:rPr lang="en-US" sz="2000" dirty="0" err="1">
                    <a:solidFill>
                      <a:srgbClr val="FF0000"/>
                    </a:solidFill>
                  </a:rPr>
                  <a:t>thiết</a:t>
                </a:r>
                <a:r>
                  <a:rPr lang="en-US" sz="2000" dirty="0">
                    <a:solidFill>
                      <a:srgbClr val="FF0000"/>
                    </a:solidFill>
                  </a:rPr>
                  <a:t> (hypothesis model)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𝑓</m:t>
                        </m:r>
                      </m:e>
                    </m:acc>
                    <m:r>
                      <a:rPr lang="en-US" sz="2000" b="0" i="1" smtClean="0">
                        <a:latin typeface="Cambria Math" panose="02040503050406030204" pitchFamily="18" charset="0"/>
                      </a:rPr>
                      <m:t>():</m:t>
                    </m:r>
                  </m:oMath>
                </a14:m>
                <a:endParaRPr lang="en-US" sz="2000" b="0" dirty="0"/>
              </a:p>
              <a:p>
                <a:pPr marL="177800" indent="0">
                  <a:lnSpc>
                    <a:spcPct val="150000"/>
                  </a:lnSpc>
                  <a:spcBef>
                    <a:spcPts val="0"/>
                  </a:spcBef>
                  <a:buNone/>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𝑓</m:t>
                          </m:r>
                        </m:e>
                      </m:acc>
                      <m:r>
                        <a:rPr lang="en-US" sz="2000" b="0" i="1"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𝒳</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𝒴</m:t>
                      </m:r>
                    </m:oMath>
                  </m:oMathPara>
                </a14:m>
                <a:endParaRPr lang="en-US" sz="2000" dirty="0"/>
              </a:p>
              <a:p>
                <a:pPr marL="177800" indent="0">
                  <a:lnSpc>
                    <a:spcPct val="150000"/>
                  </a:lnSpc>
                  <a:spcBef>
                    <a:spcPts val="0"/>
                  </a:spcBef>
                  <a:buNone/>
                </a:pPr>
                <a:r>
                  <a:rPr lang="en-US" sz="2000" dirty="0" err="1"/>
                  <a:t>có</a:t>
                </a:r>
                <a:r>
                  <a:rPr lang="en-US" sz="2000" dirty="0"/>
                  <a:t> </a:t>
                </a:r>
                <a:r>
                  <a:rPr lang="en-US" sz="2000" dirty="0" err="1"/>
                  <a:t>thể</a:t>
                </a:r>
                <a:r>
                  <a:rPr lang="en-US" sz="2000" dirty="0"/>
                  <a:t> </a:t>
                </a:r>
                <a:r>
                  <a:rPr lang="en-US" sz="2000" dirty="0" err="1">
                    <a:solidFill>
                      <a:srgbClr val="FF00FF"/>
                    </a:solidFill>
                  </a:rPr>
                  <a:t>xấp</a:t>
                </a:r>
                <a:r>
                  <a:rPr lang="en-US" sz="2000" dirty="0">
                    <a:solidFill>
                      <a:srgbClr val="FF00FF"/>
                    </a:solidFill>
                  </a:rPr>
                  <a:t> </a:t>
                </a:r>
                <a:r>
                  <a:rPr lang="en-US" sz="2000" dirty="0" err="1">
                    <a:solidFill>
                      <a:srgbClr val="FF00FF"/>
                    </a:solidFill>
                  </a:rPr>
                  <a:t>xỉ</a:t>
                </a:r>
                <a:r>
                  <a:rPr lang="en-US" sz="2000" dirty="0">
                    <a:solidFill>
                      <a:srgbClr val="FF00FF"/>
                    </a:solidFill>
                  </a:rPr>
                  <a:t> </a:t>
                </a:r>
                <a:r>
                  <a:rPr lang="en-US" sz="2000" dirty="0" err="1">
                    <a:solidFill>
                      <a:srgbClr val="FF00FF"/>
                    </a:solidFill>
                  </a:rPr>
                  <a:t>hàm</a:t>
                </a:r>
                <a:r>
                  <a:rPr lang="en-US" sz="2000" dirty="0">
                    <a:solidFill>
                      <a:srgbClr val="FF00FF"/>
                    </a:solidFill>
                  </a:rPr>
                  <a:t> </a:t>
                </a:r>
                <a:r>
                  <a:rPr lang="en-US" sz="2000" dirty="0" err="1">
                    <a:solidFill>
                      <a:srgbClr val="FF00FF"/>
                    </a:solidFill>
                  </a:rPr>
                  <a:t>đích</a:t>
                </a:r>
                <a:r>
                  <a:rPr lang="en-US" sz="2000" dirty="0">
                    <a:solidFill>
                      <a:srgbClr val="FF00FF"/>
                    </a:solidFill>
                  </a:rPr>
                  <a:t> (target function)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oMath>
                </a14:m>
                <a:r>
                  <a:rPr lang="en-US" sz="2000" dirty="0"/>
                  <a:t>.</a:t>
                </a:r>
              </a:p>
              <a:p>
                <a:pPr marL="520700" indent="-342900">
                  <a:lnSpc>
                    <a:spcPct val="150000"/>
                  </a:lnSpc>
                  <a:spcBef>
                    <a:spcPts val="0"/>
                  </a:spcBef>
                </a:pPr>
                <a:r>
                  <a:rPr lang="en-US" sz="2000" dirty="0" err="1"/>
                  <a:t>Để</a:t>
                </a:r>
                <a:r>
                  <a:rPr lang="en-US" sz="2000" dirty="0"/>
                  <a:t> </a:t>
                </a:r>
                <a:r>
                  <a:rPr lang="en-US" sz="2000" dirty="0" err="1"/>
                  <a:t>tìm</a:t>
                </a:r>
                <a:r>
                  <a:rPr lang="en-US" sz="2000" dirty="0"/>
                  <a: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𝑓</m:t>
                        </m:r>
                      </m:e>
                    </m:acc>
                    <m:r>
                      <a:rPr lang="en-US" sz="2000" b="0" i="0" smtClean="0">
                        <a:latin typeface="Cambria Math" panose="02040503050406030204" pitchFamily="18" charset="0"/>
                      </a:rPr>
                      <m:t>()</m:t>
                    </m:r>
                  </m:oMath>
                </a14:m>
                <a:r>
                  <a:rPr lang="en-US" sz="2000" dirty="0"/>
                  <a:t>, ta </a:t>
                </a:r>
                <a:r>
                  <a:rPr lang="en-US" sz="2000" dirty="0" err="1"/>
                  <a:t>cần</a:t>
                </a:r>
                <a:r>
                  <a:rPr lang="en-US" sz="2000" dirty="0"/>
                  <a:t> </a:t>
                </a:r>
                <a:r>
                  <a:rPr lang="en-US" sz="2000" dirty="0" err="1"/>
                  <a:t>xem</a:t>
                </a:r>
                <a:r>
                  <a:rPr lang="en-US" sz="2000" dirty="0"/>
                  <a:t> </a:t>
                </a:r>
                <a:r>
                  <a:rPr lang="en-US" sz="2000" dirty="0" err="1"/>
                  <a:t>xét</a:t>
                </a:r>
                <a:r>
                  <a:rPr lang="en-US" sz="2000" dirty="0"/>
                  <a:t> </a:t>
                </a:r>
                <a:r>
                  <a:rPr lang="en-US" sz="2000" dirty="0" err="1"/>
                  <a:t>các</a:t>
                </a:r>
                <a:r>
                  <a:rPr lang="en-US" sz="2000" dirty="0"/>
                  <a:t> </a:t>
                </a:r>
                <a:r>
                  <a:rPr lang="en-US" sz="2000" dirty="0" err="1"/>
                  <a:t>mô</a:t>
                </a:r>
                <a:r>
                  <a:rPr lang="en-US" sz="2000" dirty="0"/>
                  <a:t> </a:t>
                </a:r>
                <a:r>
                  <a:rPr lang="en-US" sz="2000" dirty="0" err="1"/>
                  <a:t>hình</a:t>
                </a:r>
                <a:r>
                  <a:rPr lang="en-US" sz="2000" dirty="0"/>
                  <a:t> </a:t>
                </a:r>
                <a:r>
                  <a:rPr lang="en-US" sz="2000" dirty="0" err="1"/>
                  <a:t>ứng</a:t>
                </a:r>
                <a:r>
                  <a:rPr lang="en-US" sz="2000" dirty="0"/>
                  <a:t> </a:t>
                </a:r>
                <a:r>
                  <a:rPr lang="en-US" sz="2000" dirty="0" err="1"/>
                  <a:t>viên</a:t>
                </a:r>
                <a:r>
                  <a:rPr lang="en-US" sz="2000" dirty="0"/>
                  <a:t> (candidate models), </a:t>
                </a:r>
                <a:r>
                  <a:rPr lang="en-US" sz="2000" dirty="0" err="1"/>
                  <a:t>còn</a:t>
                </a:r>
                <a:r>
                  <a:rPr lang="en-US" sz="2000" dirty="0"/>
                  <a:t> </a:t>
                </a:r>
                <a:r>
                  <a:rPr lang="en-US" sz="2000" dirty="0" err="1"/>
                  <a:t>gọi</a:t>
                </a:r>
                <a:r>
                  <a:rPr lang="en-US" sz="2000" dirty="0"/>
                  <a:t> </a:t>
                </a:r>
                <a:r>
                  <a:rPr lang="en-US" sz="2000" dirty="0" err="1"/>
                  <a:t>là</a:t>
                </a:r>
                <a:r>
                  <a:rPr lang="en-US" sz="2000" dirty="0"/>
                  <a:t> </a:t>
                </a:r>
                <a:r>
                  <a:rPr lang="en-US" sz="2000" dirty="0" err="1">
                    <a:solidFill>
                      <a:schemeClr val="accent1"/>
                    </a:solidFill>
                  </a:rPr>
                  <a:t>tập</a:t>
                </a:r>
                <a:r>
                  <a:rPr lang="en-US" sz="2000" dirty="0">
                    <a:solidFill>
                      <a:schemeClr val="accent1"/>
                    </a:solidFill>
                  </a:rPr>
                  <a:t> </a:t>
                </a:r>
                <a:r>
                  <a:rPr lang="en-US" sz="2000" dirty="0" err="1">
                    <a:solidFill>
                      <a:schemeClr val="accent1"/>
                    </a:solidFill>
                  </a:rPr>
                  <a:t>giả</a:t>
                </a:r>
                <a:r>
                  <a:rPr lang="en-US" sz="2000" dirty="0">
                    <a:solidFill>
                      <a:schemeClr val="accent1"/>
                    </a:solidFill>
                  </a:rPr>
                  <a:t> </a:t>
                </a:r>
                <a:r>
                  <a:rPr lang="en-US" sz="2000" dirty="0" err="1">
                    <a:solidFill>
                      <a:schemeClr val="accent1"/>
                    </a:solidFill>
                  </a:rPr>
                  <a:t>thiết</a:t>
                </a:r>
                <a:r>
                  <a:rPr lang="en-US" sz="2000" dirty="0">
                    <a:solidFill>
                      <a:schemeClr val="accent1"/>
                    </a:solidFill>
                  </a:rPr>
                  <a:t> (hypothesis set) </a:t>
                </a:r>
                <a14:m>
                  <m:oMath xmlns:m="http://schemas.openxmlformats.org/officeDocument/2006/math">
                    <m:r>
                      <a:rPr lang="en-US" sz="2000" i="1" smtClean="0">
                        <a:latin typeface="Cambria Math" panose="02040503050406030204" pitchFamily="18" charset="0"/>
                        <a:ea typeface="Cambria Math" panose="02040503050406030204" pitchFamily="18" charset="0"/>
                      </a:rPr>
                      <m:t>ℋ</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𝑚</m:t>
                            </m:r>
                          </m:sub>
                        </m:sSub>
                      </m:e>
                    </m:d>
                  </m:oMath>
                </a14:m>
                <a:r>
                  <a:rPr lang="en-US" sz="2000" dirty="0"/>
                  <a:t>.</a:t>
                </a:r>
              </a:p>
              <a:p>
                <a:pPr marL="520700" indent="-342900">
                  <a:lnSpc>
                    <a:spcPct val="150000"/>
                  </a:lnSpc>
                  <a:spcBef>
                    <a:spcPts val="0"/>
                  </a:spcBef>
                </a:pPr>
                <a:r>
                  <a:rPr lang="en-US" sz="2000" dirty="0" err="1"/>
                  <a:t>Mô</a:t>
                </a:r>
                <a:r>
                  <a:rPr lang="en-US" sz="2000" dirty="0"/>
                  <a:t> </a:t>
                </a:r>
                <a:r>
                  <a:rPr lang="en-US" sz="2000" dirty="0" err="1"/>
                  <a:t>hình</a:t>
                </a:r>
                <a:r>
                  <a:rPr lang="en-US" sz="2000" dirty="0"/>
                  <a:t> </a:t>
                </a:r>
                <a:r>
                  <a:rPr lang="en-US" sz="2000" dirty="0" err="1"/>
                  <a:t>giả</a:t>
                </a:r>
                <a:r>
                  <a:rPr lang="en-US" sz="2000" dirty="0"/>
                  <a:t> </a:t>
                </a:r>
                <a:r>
                  <a:rPr lang="en-US" sz="2000" dirty="0" err="1"/>
                  <a:t>thiết</a:t>
                </a:r>
                <a:r>
                  <a:rPr lang="en-US" sz="2000" dirty="0"/>
                  <a:t> </a:t>
                </a:r>
                <a:r>
                  <a:rPr lang="en-US" sz="2000" dirty="0" err="1"/>
                  <a:t>được</a:t>
                </a:r>
                <a:r>
                  <a:rPr lang="en-US" sz="2000" dirty="0"/>
                  <a:t> </a:t>
                </a:r>
                <a:r>
                  <a:rPr lang="en-US" sz="2000" dirty="0" err="1"/>
                  <a:t>chọn</a:t>
                </a:r>
                <a:r>
                  <a:rPr lang="en-US" sz="2000" dirty="0"/>
                  <a:t> </a:t>
                </a:r>
                <a:r>
                  <a:rPr lang="en-US" sz="2000" dirty="0" err="1"/>
                  <a:t>từ</a:t>
                </a:r>
                <a:r>
                  <a:rPr lang="en-US" sz="2000" dirty="0"/>
                  <a:t> </a:t>
                </a:r>
                <a:r>
                  <a:rPr lang="en-US" sz="2000" dirty="0" err="1"/>
                  <a:t>tập</a:t>
                </a:r>
                <a:r>
                  <a:rPr lang="en-US" sz="2000" dirty="0"/>
                  <a:t> </a:t>
                </a:r>
                <a:r>
                  <a:rPr lang="en-US" sz="2000" dirty="0" err="1"/>
                  <a:t>giả</a:t>
                </a:r>
                <a:r>
                  <a:rPr lang="en-US" sz="2000" dirty="0"/>
                  <a:t> </a:t>
                </a:r>
                <a:r>
                  <a:rPr lang="en-US" sz="2000" dirty="0" err="1"/>
                  <a:t>thiết</a:t>
                </a:r>
                <a:r>
                  <a:rPr lang="en-US" sz="2000" dirty="0"/>
                  <a:t> </a:t>
                </a:r>
                <a14:m>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h</m:t>
                        </m:r>
                      </m:e>
                      <m:sub>
                        <m:r>
                          <a:rPr lang="en-US" sz="2000" b="0" i="1" smtClean="0">
                            <a:latin typeface="Cambria Math" panose="02040503050406030204" pitchFamily="18" charset="0"/>
                          </a:rPr>
                          <m:t>𝑚</m:t>
                        </m:r>
                      </m:sub>
                      <m:sup>
                        <m:r>
                          <a:rPr lang="en-US" sz="2000" b="0" i="1" smtClean="0">
                            <a:latin typeface="Cambria Math" panose="02040503050406030204" pitchFamily="18" charset="0"/>
                          </a:rPr>
                          <m:t>∗</m:t>
                        </m:r>
                      </m:sup>
                    </m:sSubSup>
                  </m:oMath>
                </a14:m>
                <a:r>
                  <a:rPr lang="en-US" sz="2000" dirty="0"/>
                  <a:t> </a:t>
                </a:r>
                <a:r>
                  <a:rPr lang="en-US" sz="2000" dirty="0" err="1"/>
                  <a:t>được</a:t>
                </a:r>
                <a:r>
                  <a:rPr lang="en-US" sz="2000" dirty="0"/>
                  <a:t> </a:t>
                </a:r>
                <a:r>
                  <a:rPr lang="en-US" sz="2000" dirty="0" err="1"/>
                  <a:t>dùng</a:t>
                </a:r>
                <a:r>
                  <a:rPr lang="en-US" sz="2000" dirty="0"/>
                  <a:t> </a:t>
                </a:r>
                <a:r>
                  <a:rPr lang="en-US" sz="2000" dirty="0" err="1"/>
                  <a:t>làm</a:t>
                </a:r>
                <a:r>
                  <a:rPr lang="en-US" sz="2000" dirty="0"/>
                  <a:t> </a:t>
                </a:r>
                <a:r>
                  <a:rPr lang="en-US" sz="2000" dirty="0" err="1"/>
                  <a:t>mô</a:t>
                </a:r>
                <a:r>
                  <a:rPr lang="en-US" sz="2000" dirty="0"/>
                  <a:t> </a:t>
                </a:r>
                <a:r>
                  <a:rPr lang="en-US" sz="2000" dirty="0" err="1"/>
                  <a:t>hình</a:t>
                </a:r>
                <a:r>
                  <a:rPr lang="en-US" sz="2000" dirty="0"/>
                  <a:t> </a:t>
                </a:r>
                <a:r>
                  <a:rPr lang="en-US" sz="2000" dirty="0" err="1"/>
                  <a:t>cuối</a:t>
                </a:r>
                <a:r>
                  <a:rPr lang="en-US" sz="2000" dirty="0"/>
                  <a:t> </a:t>
                </a:r>
                <a:r>
                  <a:rPr lang="en-US" sz="2000" dirty="0" err="1"/>
                  <a:t>cùng</a:t>
                </a:r>
                <a:r>
                  <a:rPr lang="en-US" sz="2000" dirty="0"/>
                  <a:t> </a:t>
                </a:r>
                <a14:m>
                  <m:oMath xmlns:m="http://schemas.openxmlformats.org/officeDocument/2006/math">
                    <m:acc>
                      <m:accPr>
                        <m:chr m:val="̂"/>
                        <m:ctrlPr>
                          <a:rPr lang="en-US" sz="2000" i="1" smtClean="0">
                            <a:latin typeface="Cambria Math" panose="02040503050406030204" pitchFamily="18" charset="0"/>
                          </a:rPr>
                        </m:ctrlPr>
                      </m:accPr>
                      <m:e>
                        <m:r>
                          <a:rPr lang="en-US" sz="2000" i="1">
                            <a:latin typeface="Cambria Math" panose="02040503050406030204" pitchFamily="18" charset="0"/>
                          </a:rPr>
                          <m:t>𝑓</m:t>
                        </m:r>
                      </m:e>
                    </m:acc>
                  </m:oMath>
                </a14:m>
                <a:r>
                  <a:rPr lang="en-US" sz="2000" dirty="0"/>
                  <a:t>.</a:t>
                </a:r>
              </a:p>
            </p:txBody>
          </p:sp>
        </mc:Choice>
        <mc:Fallback xmlns="">
          <p:sp>
            <p:nvSpPr>
              <p:cNvPr id="374" name="Google Shape;374;p5">
                <a:extLst>
                  <a:ext uri="{FF2B5EF4-FFF2-40B4-BE49-F238E27FC236}">
                    <a16:creationId xmlns:a16="http://schemas.microsoft.com/office/drawing/2014/main" id="{F7BB40A3-1077-91A6-1681-49CDCE6B3B89}"/>
                  </a:ext>
                </a:extLst>
              </p:cNvPr>
              <p:cNvSpPr txBox="1">
                <a:spLocks noGrp="1" noRot="1" noChangeAspect="1" noMove="1" noResize="1" noEditPoints="1" noAdjustHandles="1" noChangeArrowheads="1" noChangeShapeType="1" noTextEdit="1"/>
              </p:cNvSpPr>
              <p:nvPr>
                <p:ph type="body" idx="1"/>
              </p:nvPr>
            </p:nvSpPr>
            <p:spPr>
              <a:xfrm>
                <a:off x="536702" y="2749449"/>
                <a:ext cx="11419019" cy="3900733"/>
              </a:xfrm>
              <a:prstGeom prst="rect">
                <a:avLst/>
              </a:prstGeom>
              <a:blipFill>
                <a:blip r:embed="rId3"/>
                <a:stretch>
                  <a:fillRect t="-938" r="-587" b="-1563"/>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2F6CCFD2-9E97-77DA-E107-3C9FFE317B70}"/>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93EBF330-2039-2986-C010-FF45FC7D5069}"/>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5</a:t>
            </a:fld>
            <a:endParaRPr/>
          </a:p>
        </p:txBody>
      </p:sp>
      <p:pic>
        <p:nvPicPr>
          <p:cNvPr id="3" name="Picture 2">
            <a:extLst>
              <a:ext uri="{FF2B5EF4-FFF2-40B4-BE49-F238E27FC236}">
                <a16:creationId xmlns:a16="http://schemas.microsoft.com/office/drawing/2014/main" id="{D0EE3B2D-80E0-20D2-D99B-3833138D00A2}"/>
              </a:ext>
            </a:extLst>
          </p:cNvPr>
          <p:cNvPicPr>
            <a:picLocks noChangeAspect="1"/>
          </p:cNvPicPr>
          <p:nvPr/>
        </p:nvPicPr>
        <p:blipFill>
          <a:blip r:embed="rId4"/>
          <a:stretch>
            <a:fillRect/>
          </a:stretch>
        </p:blipFill>
        <p:spPr>
          <a:xfrm>
            <a:off x="2237857" y="439590"/>
            <a:ext cx="8610476" cy="2354362"/>
          </a:xfrm>
          <a:prstGeom prst="rect">
            <a:avLst/>
          </a:prstGeom>
        </p:spPr>
      </p:pic>
    </p:spTree>
    <p:extLst>
      <p:ext uri="{BB962C8B-B14F-4D97-AF65-F5344CB8AC3E}">
        <p14:creationId xmlns:p14="http://schemas.microsoft.com/office/powerpoint/2010/main" val="87556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FAD8CE71-09B0-2214-D750-F62ECE88F72F}"/>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0E79CE6A-B633-8648-DA09-40AF5FB01C5B}"/>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r>
              <a:rPr lang="en-US" dirty="0"/>
              <a:t>: </a:t>
            </a:r>
            <a:r>
              <a:rPr lang="en-US" dirty="0" err="1"/>
              <a:t>Đánh</a:t>
            </a:r>
            <a:r>
              <a:rPr lang="en-US" dirty="0"/>
              <a:t> </a:t>
            </a:r>
            <a:r>
              <a:rPr lang="en-US" dirty="0" err="1"/>
              <a:t>đổi</a:t>
            </a:r>
            <a:r>
              <a:rPr lang="en-US" dirty="0"/>
              <a:t> </a:t>
            </a:r>
            <a:r>
              <a:rPr lang="en-US" dirty="0" err="1"/>
              <a:t>độ</a:t>
            </a:r>
            <a:r>
              <a:rPr lang="en-US" dirty="0"/>
              <a:t> </a:t>
            </a:r>
            <a:r>
              <a:rPr lang="en-US" dirty="0" err="1"/>
              <a:t>chệch</a:t>
            </a:r>
            <a:r>
              <a:rPr lang="en-US" dirty="0"/>
              <a:t> – </a:t>
            </a:r>
            <a:r>
              <a:rPr lang="en-US" dirty="0" err="1"/>
              <a:t>phương</a:t>
            </a:r>
            <a:r>
              <a:rPr lang="en-US" dirty="0"/>
              <a:t> </a:t>
            </a:r>
            <a:r>
              <a:rPr lang="en-US" dirty="0" err="1"/>
              <a:t>sai</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50130FBA-88FF-F186-A295-429DE920A95B}"/>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dirty="0"/>
              </a:p>
              <a:p>
                <a:pPr marL="520700" indent="-342900">
                  <a:lnSpc>
                    <a:spcPct val="150000"/>
                  </a:lnSpc>
                  <a:spcBef>
                    <a:spcPts val="0"/>
                  </a:spcBef>
                </a:pPr>
                <a:r>
                  <a:rPr lang="en-US" sz="2200" dirty="0" err="1"/>
                  <a:t>Giả</a:t>
                </a:r>
                <a:r>
                  <a:rPr lang="en-US" sz="2200" dirty="0"/>
                  <a:t> </a:t>
                </a:r>
                <a:r>
                  <a:rPr lang="en-US" sz="2200" dirty="0" err="1"/>
                  <a:t>sử</a:t>
                </a:r>
                <a:r>
                  <a:rPr lang="en-US" sz="2200" dirty="0"/>
                  <a:t> ta </a:t>
                </a:r>
                <a:r>
                  <a:rPr lang="en-US" sz="2200" dirty="0" err="1"/>
                  <a:t>có</a:t>
                </a:r>
                <a:r>
                  <a:rPr lang="en-US" sz="2200" dirty="0"/>
                  <a:t> 3 </a:t>
                </a:r>
                <a:r>
                  <a:rPr lang="en-US" sz="2200" dirty="0" err="1"/>
                  <a:t>lớp</a:t>
                </a:r>
                <a:r>
                  <a:rPr lang="en-US" sz="2200" dirty="0"/>
                  <a:t> </a:t>
                </a:r>
                <a:r>
                  <a:rPr lang="en-US" sz="2200" dirty="0" err="1"/>
                  <a:t>giả</a:t>
                </a:r>
                <a:r>
                  <a:rPr lang="en-US" sz="2200" dirty="0"/>
                  <a:t> </a:t>
                </a:r>
                <a:r>
                  <a:rPr lang="en-US" sz="2200" dirty="0" err="1"/>
                  <a:t>thiết</a:t>
                </a:r>
                <a:r>
                  <a:rPr lang="en-US" sz="2200" dirty="0"/>
                  <a:t> </a:t>
                </a:r>
                <a:r>
                  <a:rPr lang="en-US" sz="2200" dirty="0" err="1"/>
                  <a:t>sau</a:t>
                </a:r>
                <a:r>
                  <a:rPr lang="en-US" sz="2200" dirty="0"/>
                  <a:t>:</a:t>
                </a:r>
              </a:p>
              <a:p>
                <a:pPr marL="520700" indent="-342900">
                  <a:lnSpc>
                    <a:spcPct val="150000"/>
                  </a:lnSpc>
                  <a:spcBef>
                    <a:spcPts val="0"/>
                  </a:spcBef>
                  <a:buFont typeface="Wingdings" panose="05000000000000000000" pitchFamily="2" charset="2"/>
                  <a:buChar char="Ø"/>
                </a:pPr>
                <a14:m>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ℋ</m:t>
                        </m:r>
                      </m:e>
                      <m:sub>
                        <m:r>
                          <a:rPr lang="en-US" sz="2200" b="0" i="1" smtClean="0">
                            <a:latin typeface="Cambria Math" panose="02040503050406030204" pitchFamily="18" charset="0"/>
                          </a:rPr>
                          <m:t>1</m:t>
                        </m:r>
                      </m:sub>
                    </m:sSub>
                  </m:oMath>
                </a14:m>
                <a:r>
                  <a:rPr lang="en-US" sz="2200" dirty="0"/>
                  <a:t>: </a:t>
                </a:r>
                <a:r>
                  <a:rPr lang="en-US" sz="2200" dirty="0" err="1"/>
                  <a:t>các</a:t>
                </a:r>
                <a:r>
                  <a:rPr lang="en-US" sz="2200" dirty="0"/>
                  <a:t> </a:t>
                </a:r>
                <a:r>
                  <a:rPr lang="en-US" sz="2200" dirty="0" err="1"/>
                  <a:t>mô</a:t>
                </a:r>
                <a:r>
                  <a:rPr lang="en-US" sz="2200" dirty="0"/>
                  <a:t> </a:t>
                </a:r>
                <a:r>
                  <a:rPr lang="en-US" sz="2200" dirty="0" err="1"/>
                  <a:t>hình</a:t>
                </a:r>
                <a:r>
                  <a:rPr lang="en-US" sz="2200" dirty="0"/>
                  <a:t> </a:t>
                </a:r>
                <a:r>
                  <a:rPr lang="en-US" sz="2200" dirty="0" err="1"/>
                  <a:t>hồi</a:t>
                </a:r>
                <a:r>
                  <a:rPr lang="en-US" sz="2200" dirty="0"/>
                  <a:t> </a:t>
                </a:r>
                <a:r>
                  <a:rPr lang="en-US" sz="2200" dirty="0" err="1"/>
                  <a:t>quy</a:t>
                </a:r>
                <a:r>
                  <a:rPr lang="en-US" sz="2200" dirty="0"/>
                  <a:t> </a:t>
                </a:r>
                <a:r>
                  <a:rPr lang="en-US" sz="2200" dirty="0" err="1"/>
                  <a:t>đa</a:t>
                </a:r>
                <a:r>
                  <a:rPr lang="en-US" sz="2200" dirty="0"/>
                  <a:t> </a:t>
                </a:r>
                <a:r>
                  <a:rPr lang="en-US" sz="2200" dirty="0" err="1"/>
                  <a:t>thức</a:t>
                </a:r>
                <a:r>
                  <a:rPr lang="en-US" sz="2200" dirty="0"/>
                  <a:t> </a:t>
                </a:r>
                <a:r>
                  <a:rPr lang="en-US" sz="2200" dirty="0" err="1"/>
                  <a:t>bậc</a:t>
                </a:r>
                <a:r>
                  <a:rPr lang="en-US" sz="2200" dirty="0"/>
                  <a:t> 3</a:t>
                </a:r>
              </a:p>
              <a:p>
                <a:pPr marL="520700" indent="-342900">
                  <a:lnSpc>
                    <a:spcPct val="150000"/>
                  </a:lnSpc>
                  <a:spcBef>
                    <a:spcPts val="0"/>
                  </a:spcBef>
                  <a:buFont typeface="Wingdings" panose="05000000000000000000" pitchFamily="2" charset="2"/>
                  <a:buChar char="Ø"/>
                </a:pP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ℋ</m:t>
                        </m:r>
                      </m:e>
                      <m:sub>
                        <m:r>
                          <a:rPr lang="en-US" sz="2200" b="0" i="1" smtClean="0">
                            <a:latin typeface="Cambria Math" panose="02040503050406030204" pitchFamily="18" charset="0"/>
                            <a:ea typeface="Cambria Math" panose="02040503050406030204" pitchFamily="18" charset="0"/>
                          </a:rPr>
                          <m:t>2</m:t>
                        </m:r>
                      </m:sub>
                    </m:sSub>
                  </m:oMath>
                </a14:m>
                <a:r>
                  <a:rPr lang="en-US" sz="2200" dirty="0"/>
                  <a:t>: </a:t>
                </a:r>
                <a:r>
                  <a:rPr lang="en-US" sz="2200" dirty="0" err="1"/>
                  <a:t>các</a:t>
                </a:r>
                <a:r>
                  <a:rPr lang="en-US" sz="2200" dirty="0"/>
                  <a:t> </a:t>
                </a:r>
                <a:r>
                  <a:rPr lang="en-US" sz="2200" dirty="0" err="1"/>
                  <a:t>mô</a:t>
                </a:r>
                <a:r>
                  <a:rPr lang="en-US" sz="2200" dirty="0"/>
                  <a:t> </a:t>
                </a:r>
                <a:r>
                  <a:rPr lang="en-US" sz="2200" dirty="0" err="1"/>
                  <a:t>hình</a:t>
                </a:r>
                <a:r>
                  <a:rPr lang="en-US" sz="2200" dirty="0"/>
                  <a:t> </a:t>
                </a:r>
                <a:r>
                  <a:rPr lang="en-US" sz="2200" dirty="0" err="1"/>
                  <a:t>hồi</a:t>
                </a:r>
                <a:r>
                  <a:rPr lang="en-US" sz="2200" dirty="0"/>
                  <a:t> </a:t>
                </a:r>
                <a:r>
                  <a:rPr lang="en-US" sz="2200" dirty="0" err="1"/>
                  <a:t>quy</a:t>
                </a:r>
                <a:r>
                  <a:rPr lang="en-US" sz="2200" dirty="0"/>
                  <a:t> </a:t>
                </a:r>
                <a:r>
                  <a:rPr lang="en-US" sz="2200" dirty="0" err="1"/>
                  <a:t>đa</a:t>
                </a:r>
                <a:r>
                  <a:rPr lang="en-US" sz="2200" dirty="0"/>
                  <a:t> </a:t>
                </a:r>
                <a:r>
                  <a:rPr lang="en-US" sz="2200" dirty="0" err="1"/>
                  <a:t>thức</a:t>
                </a:r>
                <a:r>
                  <a:rPr lang="en-US" sz="2200" dirty="0"/>
                  <a:t> </a:t>
                </a:r>
                <a:r>
                  <a:rPr lang="en-US" sz="2200" dirty="0" err="1"/>
                  <a:t>bậc</a:t>
                </a:r>
                <a:r>
                  <a:rPr lang="en-US" sz="2200" dirty="0"/>
                  <a:t> 2</a:t>
                </a:r>
              </a:p>
              <a:p>
                <a:pPr marL="520700" indent="-342900">
                  <a:lnSpc>
                    <a:spcPct val="150000"/>
                  </a:lnSpc>
                  <a:spcBef>
                    <a:spcPts val="0"/>
                  </a:spcBef>
                  <a:buFont typeface="Wingdings" panose="05000000000000000000" pitchFamily="2" charset="2"/>
                  <a:buChar char="Ø"/>
                </a:pPr>
                <a14:m>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ℋ</m:t>
                        </m:r>
                      </m:e>
                      <m:sub>
                        <m:r>
                          <a:rPr lang="en-US" sz="2200" b="0" i="1" smtClean="0">
                            <a:latin typeface="Cambria Math" panose="02040503050406030204" pitchFamily="18" charset="0"/>
                            <a:ea typeface="Cambria Math" panose="02040503050406030204" pitchFamily="18" charset="0"/>
                          </a:rPr>
                          <m:t>3</m:t>
                        </m:r>
                      </m:sub>
                    </m:sSub>
                  </m:oMath>
                </a14:m>
                <a:r>
                  <a:rPr lang="en-US" sz="2200" dirty="0"/>
                  <a:t>: </a:t>
                </a:r>
                <a:r>
                  <a:rPr lang="en-US" sz="2200" dirty="0" err="1"/>
                  <a:t>các</a:t>
                </a:r>
                <a:r>
                  <a:rPr lang="en-US" sz="2200" dirty="0"/>
                  <a:t> </a:t>
                </a:r>
                <a:r>
                  <a:rPr lang="en-US" sz="2200" dirty="0" err="1"/>
                  <a:t>mô</a:t>
                </a:r>
                <a:r>
                  <a:rPr lang="en-US" sz="2200" dirty="0"/>
                  <a:t> </a:t>
                </a:r>
                <a:r>
                  <a:rPr lang="en-US" sz="2200" dirty="0" err="1"/>
                  <a:t>hình</a:t>
                </a:r>
                <a:r>
                  <a:rPr lang="en-US" sz="2200" dirty="0"/>
                  <a:t> </a:t>
                </a:r>
                <a:r>
                  <a:rPr lang="en-US" sz="2200" dirty="0" err="1"/>
                  <a:t>hồi</a:t>
                </a:r>
                <a:r>
                  <a:rPr lang="en-US" sz="2200" dirty="0"/>
                  <a:t> </a:t>
                </a:r>
                <a:r>
                  <a:rPr lang="en-US" sz="2200" dirty="0" err="1"/>
                  <a:t>quy</a:t>
                </a:r>
                <a:r>
                  <a:rPr lang="en-US" sz="2200" dirty="0"/>
                  <a:t> </a:t>
                </a:r>
                <a:r>
                  <a:rPr lang="en-US" sz="2200" dirty="0" err="1"/>
                  <a:t>tuyến</a:t>
                </a:r>
                <a:r>
                  <a:rPr lang="en-US" sz="2200" dirty="0"/>
                  <a:t> </a:t>
                </a:r>
                <a:r>
                  <a:rPr lang="en-US" sz="2200" dirty="0" err="1"/>
                  <a:t>tính</a:t>
                </a:r>
                <a:r>
                  <a:rPr lang="en-US" sz="2200" dirty="0"/>
                  <a:t> (</a:t>
                </a:r>
                <a:r>
                  <a:rPr lang="en-US" sz="2200" dirty="0" err="1"/>
                  <a:t>bậc</a:t>
                </a:r>
                <a:r>
                  <a:rPr lang="en-US" sz="2200" dirty="0"/>
                  <a:t> 1)</a:t>
                </a:r>
              </a:p>
              <a:p>
                <a:pPr marL="520700" indent="-342900">
                  <a:lnSpc>
                    <a:spcPct val="150000"/>
                  </a:lnSpc>
                  <a:spcBef>
                    <a:spcPts val="0"/>
                  </a:spcBef>
                </a:pPr>
                <a:endParaRPr lang="en-US" sz="2200" dirty="0"/>
              </a:p>
            </p:txBody>
          </p:sp>
        </mc:Choice>
        <mc:Fallback xmlns="">
          <p:sp>
            <p:nvSpPr>
              <p:cNvPr id="374" name="Google Shape;374;p5">
                <a:extLst>
                  <a:ext uri="{FF2B5EF4-FFF2-40B4-BE49-F238E27FC236}">
                    <a16:creationId xmlns:a16="http://schemas.microsoft.com/office/drawing/2014/main" id="{50130FBA-88FF-F186-A295-429DE920A95B}"/>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A9F94C58-F05C-8F45-F331-A16A9FA9E3ED}"/>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17706E10-85A7-69B1-88A9-9D1267AF01AF}"/>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50</a:t>
            </a:fld>
            <a:endParaRPr/>
          </a:p>
        </p:txBody>
      </p:sp>
      <p:pic>
        <p:nvPicPr>
          <p:cNvPr id="3" name="Graphic 2">
            <a:extLst>
              <a:ext uri="{FF2B5EF4-FFF2-40B4-BE49-F238E27FC236}">
                <a16:creationId xmlns:a16="http://schemas.microsoft.com/office/drawing/2014/main" id="{DD4A06E6-CB6B-A242-A894-42E2ABD4BBE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418563" y="1066811"/>
            <a:ext cx="4619142" cy="3221556"/>
          </a:xfrm>
          <a:prstGeom prst="rect">
            <a:avLst/>
          </a:prstGeom>
        </p:spPr>
      </p:pic>
      <p:sp>
        <p:nvSpPr>
          <p:cNvPr id="2" name="TextBox 1">
            <a:extLst>
              <a:ext uri="{FF2B5EF4-FFF2-40B4-BE49-F238E27FC236}">
                <a16:creationId xmlns:a16="http://schemas.microsoft.com/office/drawing/2014/main" id="{1DB0FD5E-3827-6C15-61C5-E021A8FAB07A}"/>
              </a:ext>
            </a:extLst>
          </p:cNvPr>
          <p:cNvSpPr txBox="1"/>
          <p:nvPr/>
        </p:nvSpPr>
        <p:spPr>
          <a:xfrm>
            <a:off x="8037705" y="3651748"/>
            <a:ext cx="2244628" cy="215444"/>
          </a:xfrm>
          <a:prstGeom prst="rect">
            <a:avLst/>
          </a:prstGeom>
          <a:noFill/>
        </p:spPr>
        <p:txBody>
          <a:bodyPr wrap="square">
            <a:spAutoFit/>
          </a:bodyPr>
          <a:lstStyle/>
          <a:p>
            <a:pPr algn="ctr">
              <a:spcBef>
                <a:spcPct val="50000"/>
              </a:spcBef>
            </a:pPr>
            <a:r>
              <a:rPr lang="en-US" sz="800" dirty="0">
                <a:latin typeface="Calibri"/>
                <a:cs typeface="Calibri"/>
              </a:rPr>
              <a:t>[https://allmodelsarewrong.github.io/]</a:t>
            </a:r>
          </a:p>
        </p:txBody>
      </p:sp>
    </p:spTree>
    <p:extLst>
      <p:ext uri="{BB962C8B-B14F-4D97-AF65-F5344CB8AC3E}">
        <p14:creationId xmlns:p14="http://schemas.microsoft.com/office/powerpoint/2010/main" val="2991836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D58290EB-65DD-FF35-1733-863AEBFA8CF1}"/>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39FDDF2A-E291-EE2C-5A4D-DFB378B3CE24}"/>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r>
              <a:rPr lang="en-US" dirty="0"/>
              <a:t>: </a:t>
            </a:r>
            <a:r>
              <a:rPr lang="en-US" dirty="0" err="1"/>
              <a:t>Đánh</a:t>
            </a:r>
            <a:r>
              <a:rPr lang="en-US" dirty="0"/>
              <a:t> </a:t>
            </a:r>
            <a:r>
              <a:rPr lang="en-US" dirty="0" err="1"/>
              <a:t>đổi</a:t>
            </a:r>
            <a:r>
              <a:rPr lang="en-US" dirty="0"/>
              <a:t> </a:t>
            </a:r>
            <a:r>
              <a:rPr lang="en-US" dirty="0" err="1"/>
              <a:t>độ</a:t>
            </a:r>
            <a:r>
              <a:rPr lang="en-US" dirty="0"/>
              <a:t> </a:t>
            </a:r>
            <a:r>
              <a:rPr lang="en-US" dirty="0" err="1"/>
              <a:t>chệch</a:t>
            </a:r>
            <a:r>
              <a:rPr lang="en-US" dirty="0"/>
              <a:t> – </a:t>
            </a:r>
            <a:r>
              <a:rPr lang="en-US" dirty="0" err="1"/>
              <a:t>phương</a:t>
            </a:r>
            <a:r>
              <a:rPr lang="en-US" dirty="0"/>
              <a:t> </a:t>
            </a:r>
            <a:r>
              <a:rPr lang="en-US" dirty="0" err="1"/>
              <a:t>sai</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23E38695-9497-EE6D-C225-A2E4D2A96E83}"/>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dirty="0"/>
              </a:p>
              <a:p>
                <a:pPr marL="520700" indent="-342900">
                  <a:lnSpc>
                    <a:spcPct val="150000"/>
                  </a:lnSpc>
                  <a:spcBef>
                    <a:spcPts val="0"/>
                  </a:spcBef>
                </a:pPr>
                <a:r>
                  <a:rPr lang="en-US" sz="2200" dirty="0" err="1"/>
                  <a:t>Mỗi</a:t>
                </a:r>
                <a:r>
                  <a:rPr lang="en-US" sz="2200" dirty="0"/>
                  <a:t> </a:t>
                </a:r>
                <a:r>
                  <a:rPr lang="en-US" sz="2200" dirty="0" err="1"/>
                  <a:t>điểm</a:t>
                </a:r>
                <a:r>
                  <a:rPr lang="en-US" sz="2200" dirty="0"/>
                  <a:t> </a:t>
                </a:r>
                <a:r>
                  <a:rPr lang="en-US" sz="2200" dirty="0" err="1"/>
                  <a:t>không</a:t>
                </a:r>
                <a:r>
                  <a:rPr lang="en-US" sz="2200" dirty="0"/>
                  <a:t> </a:t>
                </a:r>
                <a:r>
                  <a:rPr lang="en-US" sz="2200" dirty="0" err="1"/>
                  <a:t>tô</a:t>
                </a:r>
                <a:r>
                  <a:rPr lang="en-US" sz="2200" dirty="0"/>
                  <a:t> </a:t>
                </a:r>
                <a:r>
                  <a:rPr lang="en-US" sz="2200" dirty="0" err="1"/>
                  <a:t>màu</a:t>
                </a:r>
                <a:r>
                  <a:rPr lang="en-US" sz="2200" dirty="0"/>
                  <a:t> </a:t>
                </a:r>
                <a:r>
                  <a:rPr lang="en-US" sz="2200" dirty="0" err="1"/>
                  <a:t>là</a:t>
                </a:r>
                <a:r>
                  <a:rPr lang="en-US" sz="2200" dirty="0"/>
                  <a:t> </a:t>
                </a:r>
                <a:r>
                  <a:rPr lang="en-US" sz="2200" dirty="0" err="1"/>
                  <a:t>một</a:t>
                </a:r>
                <a:r>
                  <a:rPr lang="en-US" sz="2200" dirty="0"/>
                  <a:t> </a:t>
                </a:r>
                <a:r>
                  <a:rPr lang="en-US" sz="2200" dirty="0" err="1"/>
                  <a:t>mô</a:t>
                </a:r>
                <a:r>
                  <a:rPr lang="en-US" sz="2200" dirty="0"/>
                  <a:t> </a:t>
                </a:r>
                <a:r>
                  <a:rPr lang="en-US" sz="2200" dirty="0" err="1"/>
                  <a:t>hình</a:t>
                </a:r>
                <a:r>
                  <a:rPr lang="en-US" sz="2200" dirty="0"/>
                  <a:t> </a:t>
                </a:r>
                <a:r>
                  <a:rPr lang="en-US" sz="2200" dirty="0" err="1"/>
                  <a:t>sau</a:t>
                </a:r>
                <a:r>
                  <a:rPr lang="en-US" sz="2200" dirty="0"/>
                  <a:t> </a:t>
                </a:r>
                <a:r>
                  <a:rPr lang="en-US" sz="2200" dirty="0" err="1"/>
                  <a:t>khi</a:t>
                </a:r>
                <a:r>
                  <a:rPr lang="en-US" sz="2200" dirty="0"/>
                  <a:t> </a:t>
                </a:r>
                <a:r>
                  <a:rPr lang="en-US" sz="2200" dirty="0" err="1"/>
                  <a:t>huấn</a:t>
                </a:r>
                <a:r>
                  <a:rPr lang="en-US" sz="2200" dirty="0"/>
                  <a:t> </a:t>
                </a:r>
                <a:r>
                  <a:rPr lang="en-US" sz="2200" dirty="0" err="1"/>
                  <a:t>luyện</a:t>
                </a:r>
                <a:r>
                  <a:rPr lang="en-US" sz="2200" dirty="0"/>
                  <a:t> </a:t>
                </a:r>
                <a14:m>
                  <m:oMath xmlns:m="http://schemas.openxmlformats.org/officeDocument/2006/math">
                    <m:sSup>
                      <m:sSupPr>
                        <m:ctrlPr>
                          <a:rPr lang="en-US" sz="2200" i="1" smtClean="0">
                            <a:latin typeface="Cambria Math" panose="02040503050406030204" pitchFamily="18" charset="0"/>
                          </a:rPr>
                        </m:ctrlPr>
                      </m:sSupPr>
                      <m:e>
                        <m:r>
                          <a:rPr lang="en-US" sz="2200" b="0" i="1" smtClean="0">
                            <a:latin typeface="Cambria Math" panose="02040503050406030204" pitchFamily="18" charset="0"/>
                          </a:rPr>
                          <m:t>h</m:t>
                        </m:r>
                      </m:e>
                      <m:sup>
                        <m:r>
                          <a:rPr lang="en-US" sz="2200" b="0" i="1" smtClean="0">
                            <a:latin typeface="Cambria Math" panose="02040503050406030204" pitchFamily="18" charset="0"/>
                          </a:rPr>
                          <m:t>(</m:t>
                        </m:r>
                        <m:r>
                          <a:rPr lang="en-US" sz="2200" b="0" i="1" smtClean="0">
                            <a:latin typeface="Cambria Math" panose="02040503050406030204" pitchFamily="18" charset="0"/>
                          </a:rPr>
                          <m:t>𝐷</m:t>
                        </m:r>
                        <m:r>
                          <a:rPr lang="en-US" sz="2200" b="0" i="1" smtClean="0">
                            <a:latin typeface="Cambria Math" panose="02040503050406030204" pitchFamily="18" charset="0"/>
                          </a:rPr>
                          <m:t>)</m:t>
                        </m:r>
                      </m:sup>
                    </m:sSup>
                  </m:oMath>
                </a14:m>
                <a:r>
                  <a:rPr lang="en-US" sz="2200" dirty="0"/>
                  <a:t> </a:t>
                </a:r>
                <a:r>
                  <a:rPr lang="en-US" sz="2200" dirty="0" err="1"/>
                  <a:t>trên</a:t>
                </a:r>
                <a:r>
                  <a:rPr lang="en-US" sz="2200" dirty="0"/>
                  <a:t> </a:t>
                </a:r>
                <a:r>
                  <a:rPr lang="en-US" sz="2200" dirty="0" err="1"/>
                  <a:t>một</a:t>
                </a:r>
                <a:r>
                  <a:rPr lang="en-US" sz="2200" dirty="0"/>
                  <a:t> </a:t>
                </a:r>
                <a:r>
                  <a:rPr lang="en-US" sz="2200" dirty="0" err="1"/>
                  <a:t>tập</a:t>
                </a:r>
                <a:r>
                  <a:rPr lang="en-US" sz="2200" dirty="0"/>
                  <a:t> </a:t>
                </a:r>
                <a:r>
                  <a:rPr lang="en-US" sz="2200" dirty="0" err="1"/>
                  <a:t>dữ</a:t>
                </a:r>
                <a:r>
                  <a:rPr lang="en-US" sz="2200" dirty="0"/>
                  <a:t> </a:t>
                </a:r>
                <a:r>
                  <a:rPr lang="en-US" sz="2200" dirty="0" err="1"/>
                  <a:t>liệu</a:t>
                </a:r>
                <a:r>
                  <a:rPr lang="en-US" sz="2200" dirty="0"/>
                  <a:t> </a:t>
                </a:r>
                <a14:m>
                  <m:oMath xmlns:m="http://schemas.openxmlformats.org/officeDocument/2006/math">
                    <m:r>
                      <a:rPr lang="en-US" sz="2200" b="0" i="1" smtClean="0">
                        <a:latin typeface="Cambria Math" panose="02040503050406030204" pitchFamily="18" charset="0"/>
                      </a:rPr>
                      <m:t>𝐷</m:t>
                    </m:r>
                  </m:oMath>
                </a14:m>
                <a:r>
                  <a:rPr lang="en-US" sz="2200" dirty="0"/>
                  <a:t>.</a:t>
                </a:r>
              </a:p>
              <a:p>
                <a:pPr marL="520700" indent="-342900">
                  <a:lnSpc>
                    <a:spcPct val="150000"/>
                  </a:lnSpc>
                  <a:spcBef>
                    <a:spcPts val="0"/>
                  </a:spcBef>
                </a:pPr>
                <a:r>
                  <a:rPr lang="en-US" sz="2200" dirty="0" err="1"/>
                  <a:t>Mỗi</a:t>
                </a:r>
                <a:r>
                  <a:rPr lang="en-US" sz="2200" dirty="0"/>
                  <a:t> </a:t>
                </a:r>
                <a:r>
                  <a:rPr lang="en-US" sz="2200" dirty="0" err="1"/>
                  <a:t>điểm</a:t>
                </a:r>
                <a:r>
                  <a:rPr lang="en-US" sz="2200" dirty="0"/>
                  <a:t> </a:t>
                </a:r>
                <a:r>
                  <a:rPr lang="en-US" sz="2200" dirty="0" err="1"/>
                  <a:t>có</a:t>
                </a:r>
                <a:r>
                  <a:rPr lang="en-US" sz="2200" dirty="0"/>
                  <a:t> </a:t>
                </a:r>
                <a:r>
                  <a:rPr lang="en-US" sz="2200" dirty="0" err="1"/>
                  <a:t>tô</a:t>
                </a:r>
                <a:r>
                  <a:rPr lang="en-US" sz="2200" dirty="0"/>
                  <a:t> </a:t>
                </a:r>
                <a:r>
                  <a:rPr lang="en-US" sz="2200" dirty="0" err="1"/>
                  <a:t>màu</a:t>
                </a:r>
                <a:r>
                  <a:rPr lang="en-US" sz="2200" dirty="0"/>
                  <a:t> </a:t>
                </a:r>
                <a:r>
                  <a:rPr lang="en-US" sz="2200" dirty="0" err="1"/>
                  <a:t>là</a:t>
                </a:r>
                <a:r>
                  <a:rPr lang="en-US" sz="2200" dirty="0"/>
                  <a:t> </a:t>
                </a:r>
                <a:r>
                  <a:rPr lang="en-US" sz="2200" dirty="0" err="1"/>
                  <a:t>một</a:t>
                </a:r>
                <a:r>
                  <a:rPr lang="en-US" sz="2200" dirty="0"/>
                  <a:t> </a:t>
                </a:r>
                <a:r>
                  <a:rPr lang="en-US" sz="2200" dirty="0" err="1"/>
                  <a:t>mô</a:t>
                </a:r>
                <a:r>
                  <a:rPr lang="en-US" sz="2200" dirty="0"/>
                  <a:t> </a:t>
                </a:r>
                <a:r>
                  <a:rPr lang="en-US" sz="2200" dirty="0" err="1"/>
                  <a:t>hình</a:t>
                </a:r>
                <a:r>
                  <a:rPr lang="en-US" sz="2200" dirty="0"/>
                  <a:t> </a:t>
                </a:r>
                <a:r>
                  <a:rPr lang="en-US" sz="2200" dirty="0" err="1"/>
                  <a:t>trung</a:t>
                </a:r>
                <a:r>
                  <a:rPr lang="en-US" sz="2200" dirty="0"/>
                  <a:t> </a:t>
                </a:r>
                <a:r>
                  <a:rPr lang="en-US" sz="2200" dirty="0" err="1"/>
                  <a:t>bình</a:t>
                </a:r>
                <a:r>
                  <a:rPr lang="en-US" sz="2200" dirty="0"/>
                  <a:t> </a:t>
                </a:r>
                <a:r>
                  <a:rPr lang="en-US" sz="2200" dirty="0" err="1"/>
                  <a:t>của</a:t>
                </a:r>
                <a:r>
                  <a:rPr lang="en-US" sz="2200" dirty="0"/>
                  <a:t> </a:t>
                </a:r>
                <a:r>
                  <a:rPr lang="en-US" sz="2200" dirty="0" err="1"/>
                  <a:t>mỗi</a:t>
                </a:r>
                <a:r>
                  <a:rPr lang="en-US" sz="2200" dirty="0"/>
                  <a:t> </a:t>
                </a:r>
                <a:r>
                  <a:rPr lang="en-US" sz="2200" dirty="0" err="1"/>
                  <a:t>lớp</a:t>
                </a:r>
                <a:r>
                  <a:rPr lang="en-US" sz="2200" dirty="0"/>
                  <a:t> </a:t>
                </a:r>
                <a:r>
                  <a:rPr lang="en-US" sz="2200" dirty="0" err="1"/>
                  <a:t>giả</a:t>
                </a:r>
                <a:r>
                  <a:rPr lang="en-US" sz="2200" dirty="0"/>
                  <a:t> </a:t>
                </a:r>
                <a:r>
                  <a:rPr lang="en-US" sz="2200" dirty="0" err="1"/>
                  <a:t>thiết</a:t>
                </a:r>
                <a:r>
                  <a:rPr lang="en-US" sz="2200" dirty="0"/>
                  <a:t> </a:t>
                </a:r>
                <a14:m>
                  <m:oMath xmlns:m="http://schemas.openxmlformats.org/officeDocument/2006/math">
                    <m:r>
                      <a:rPr lang="en-US" sz="2200" i="1" smtClean="0">
                        <a:latin typeface="Cambria Math" panose="02040503050406030204" pitchFamily="18" charset="0"/>
                        <a:ea typeface="Cambria Math" panose="02040503050406030204" pitchFamily="18" charset="0"/>
                      </a:rPr>
                      <m:t>ℋ</m:t>
                    </m:r>
                  </m:oMath>
                </a14:m>
                <a:r>
                  <a:rPr lang="en-US" sz="2200" dirty="0"/>
                  <a:t>.</a:t>
                </a:r>
              </a:p>
              <a:p>
                <a:pPr marL="520700" indent="-342900">
                  <a:lnSpc>
                    <a:spcPct val="150000"/>
                  </a:lnSpc>
                  <a:spcBef>
                    <a:spcPts val="0"/>
                  </a:spcBef>
                </a:pPr>
                <a:r>
                  <a:rPr lang="en-US" sz="2200" dirty="0" err="1"/>
                  <a:t>Ví</a:t>
                </a:r>
                <a:r>
                  <a:rPr lang="en-US" sz="2200" dirty="0"/>
                  <a:t> </a:t>
                </a:r>
                <a:r>
                  <a:rPr lang="en-US" sz="2200" dirty="0" err="1"/>
                  <a:t>dụ</a:t>
                </a:r>
                <a:r>
                  <a:rPr lang="en-US" sz="2200" dirty="0"/>
                  <a:t>, </a:t>
                </a:r>
                <a14:m>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ℋ</m:t>
                        </m:r>
                      </m:e>
                      <m:sub>
                        <m:r>
                          <a:rPr lang="en-US" sz="2200" b="0" i="1" smtClean="0">
                            <a:latin typeface="Cambria Math" panose="02040503050406030204" pitchFamily="18" charset="0"/>
                            <a:ea typeface="Cambria Math" panose="02040503050406030204" pitchFamily="18" charset="0"/>
                          </a:rPr>
                          <m:t>3</m:t>
                        </m:r>
                      </m:sub>
                    </m:sSub>
                  </m:oMath>
                </a14:m>
                <a:r>
                  <a:rPr lang="en-US" sz="2200" dirty="0"/>
                  <a:t> </a:t>
                </a:r>
                <a:r>
                  <a:rPr lang="en-US" sz="2200" dirty="0" err="1"/>
                  <a:t>đại</a:t>
                </a:r>
                <a:r>
                  <a:rPr lang="en-US" sz="2200" dirty="0"/>
                  <a:t> </a:t>
                </a:r>
                <a:r>
                  <a:rPr lang="en-US" sz="2200" dirty="0" err="1"/>
                  <a:t>diện</a:t>
                </a:r>
                <a:r>
                  <a:rPr lang="en-US" sz="2200" dirty="0"/>
                  <a:t> </a:t>
                </a:r>
                <a:r>
                  <a:rPr lang="en-US" sz="2200" dirty="0" err="1"/>
                  <a:t>cho</a:t>
                </a:r>
                <a:r>
                  <a:rPr lang="en-US" sz="2200" dirty="0"/>
                  <a:t> </a:t>
                </a:r>
                <a:r>
                  <a:rPr lang="en-US" sz="2200" dirty="0" err="1"/>
                  <a:t>tập</a:t>
                </a:r>
                <a:r>
                  <a:rPr lang="en-US" sz="2200" dirty="0"/>
                  <a:t> </a:t>
                </a:r>
                <a:r>
                  <a:rPr lang="en-US" sz="2200" dirty="0" err="1"/>
                  <a:t>hợp</a:t>
                </a:r>
                <a:r>
                  <a:rPr lang="en-US" sz="2200" dirty="0"/>
                  <a:t> </a:t>
                </a:r>
                <a:r>
                  <a:rPr lang="en-US" sz="2200" dirty="0" err="1"/>
                  <a:t>các</a:t>
                </a:r>
                <a:r>
                  <a:rPr lang="en-US" sz="2200" dirty="0"/>
                  <a:t> </a:t>
                </a:r>
                <a:r>
                  <a:rPr lang="en-US" sz="2200" dirty="0" err="1"/>
                  <a:t>mô</a:t>
                </a:r>
                <a:r>
                  <a:rPr lang="en-US" sz="2200" dirty="0"/>
                  <a:t> </a:t>
                </a:r>
                <a:r>
                  <a:rPr lang="en-US" sz="2200" dirty="0" err="1"/>
                  <a:t>hình</a:t>
                </a:r>
                <a:r>
                  <a:rPr lang="en-US" sz="2200" dirty="0"/>
                  <a:t> </a:t>
                </a:r>
                <a:r>
                  <a:rPr lang="en-US" sz="2200" dirty="0" err="1"/>
                  <a:t>hồi</a:t>
                </a:r>
                <a:r>
                  <a:rPr lang="en-US" sz="2200" dirty="0"/>
                  <a:t> </a:t>
                </a:r>
                <a:r>
                  <a:rPr lang="en-US" sz="2200" dirty="0" err="1"/>
                  <a:t>quy</a:t>
                </a:r>
                <a:r>
                  <a:rPr lang="en-US" sz="2200" dirty="0"/>
                  <a:t> </a:t>
                </a:r>
                <a:r>
                  <a:rPr lang="en-US" sz="2200" dirty="0" err="1"/>
                  <a:t>tuyến</a:t>
                </a:r>
                <a:r>
                  <a:rPr lang="en-US" sz="2200" dirty="0"/>
                  <a:t> </a:t>
                </a:r>
                <a:r>
                  <a:rPr lang="en-US" sz="2200" dirty="0" err="1"/>
                  <a:t>tính</a:t>
                </a:r>
                <a:r>
                  <a:rPr lang="en-US" sz="2200" dirty="0"/>
                  <a:t>. </a:t>
                </a:r>
                <a:r>
                  <a:rPr lang="en-US" sz="2200" dirty="0" err="1"/>
                  <a:t>Mỗi</a:t>
                </a:r>
                <a:r>
                  <a:rPr lang="en-US" sz="2200" dirty="0"/>
                  <a:t> </a:t>
                </a:r>
                <a:r>
                  <a:rPr lang="en-US" sz="2200" dirty="0" err="1"/>
                  <a:t>điểm</a:t>
                </a:r>
                <a:r>
                  <a:rPr lang="en-US" sz="2200" dirty="0"/>
                  <a:t> </a:t>
                </a:r>
                <a:r>
                  <a:rPr lang="en-US" sz="2200" dirty="0" err="1"/>
                  <a:t>hình</a:t>
                </a:r>
                <a:r>
                  <a:rPr lang="en-US" sz="2200" dirty="0"/>
                  <a:t> tam </a:t>
                </a:r>
                <a:r>
                  <a:rPr lang="en-US" sz="2200" dirty="0" err="1"/>
                  <a:t>giác</a:t>
                </a:r>
                <a:r>
                  <a:rPr lang="en-US" sz="2200" dirty="0"/>
                  <a:t> </a:t>
                </a:r>
                <a:r>
                  <a:rPr lang="en-US" sz="2200" dirty="0" err="1"/>
                  <a:t>là</a:t>
                </a:r>
                <a:r>
                  <a:rPr lang="en-US" sz="2200" dirty="0"/>
                  <a:t> </a:t>
                </a:r>
                <a:r>
                  <a:rPr lang="en-US" sz="2200" dirty="0" err="1"/>
                  <a:t>một</a:t>
                </a:r>
                <a:r>
                  <a:rPr lang="en-US" sz="2200" dirty="0"/>
                  <a:t> </a:t>
                </a:r>
                <a:r>
                  <a:rPr lang="en-US" sz="2200" dirty="0" err="1"/>
                  <a:t>đường</a:t>
                </a:r>
                <a:r>
                  <a:rPr lang="en-US" sz="2200" dirty="0"/>
                  <a:t> </a:t>
                </a:r>
                <a:r>
                  <a:rPr lang="en-US" sz="2200" dirty="0" err="1"/>
                  <a:t>thẳng</a:t>
                </a:r>
                <a:r>
                  <a:rPr lang="en-US" sz="2200" dirty="0"/>
                  <a:t> </a:t>
                </a:r>
                <a14:m>
                  <m:oMath xmlns:m="http://schemas.openxmlformats.org/officeDocument/2006/math">
                    <m:r>
                      <a:rPr lang="en-US" sz="2200" b="0" i="1" smtClean="0">
                        <a:latin typeface="Cambria Math" panose="02040503050406030204" pitchFamily="18" charset="0"/>
                      </a:rPr>
                      <m:t>𝑎𝑥</m:t>
                    </m:r>
                    <m:r>
                      <a:rPr lang="en-US" sz="2200" b="0" i="1" smtClean="0">
                        <a:latin typeface="Cambria Math" panose="02040503050406030204" pitchFamily="18" charset="0"/>
                      </a:rPr>
                      <m:t>+</m:t>
                    </m:r>
                    <m:r>
                      <a:rPr lang="en-US" sz="2200" b="0" i="1" smtClean="0">
                        <a:latin typeface="Cambria Math" panose="02040503050406030204" pitchFamily="18" charset="0"/>
                      </a:rPr>
                      <m:t>𝑏</m:t>
                    </m:r>
                  </m:oMath>
                </a14:m>
                <a:r>
                  <a:rPr lang="en-US" sz="2200" dirty="0"/>
                  <a:t> </a:t>
                </a:r>
                <a:r>
                  <a:rPr lang="en-US" sz="2200" dirty="0" err="1"/>
                  <a:t>với</a:t>
                </a:r>
                <a:r>
                  <a:rPr lang="en-US" sz="2200" dirty="0"/>
                  <a:t> </a:t>
                </a:r>
                <a:r>
                  <a:rPr lang="en-US" sz="2200" dirty="0" err="1"/>
                  <a:t>các</a:t>
                </a:r>
                <a:r>
                  <a:rPr lang="en-US" sz="2200" dirty="0"/>
                  <a:t> </a:t>
                </a:r>
                <a:r>
                  <a:rPr lang="en-US" sz="2200" dirty="0" err="1"/>
                  <a:t>tham</a:t>
                </a:r>
                <a:r>
                  <a:rPr lang="en-US" sz="2200" dirty="0"/>
                  <a:t> </a:t>
                </a:r>
                <a:r>
                  <a:rPr lang="en-US" sz="2200" dirty="0" err="1"/>
                  <a:t>số</a:t>
                </a:r>
                <a:r>
                  <a:rPr lang="en-US" sz="2200" dirty="0"/>
                  <a:t> </a:t>
                </a:r>
                <a14:m>
                  <m:oMath xmlns:m="http://schemas.openxmlformats.org/officeDocument/2006/math">
                    <m:r>
                      <a:rPr lang="en-US" sz="2200" b="0" i="1" smtClean="0">
                        <a:latin typeface="Cambria Math" panose="02040503050406030204" pitchFamily="18" charset="0"/>
                      </a:rPr>
                      <m:t>𝑎</m:t>
                    </m:r>
                    <m:r>
                      <a:rPr lang="en-US" sz="2200" b="0" i="1" smtClean="0">
                        <a:latin typeface="Cambria Math" panose="02040503050406030204" pitchFamily="18" charset="0"/>
                      </a:rPr>
                      <m:t>, </m:t>
                    </m:r>
                    <m:r>
                      <a:rPr lang="en-US" sz="2200" b="0" i="1" smtClean="0">
                        <a:latin typeface="Cambria Math" panose="02040503050406030204" pitchFamily="18" charset="0"/>
                      </a:rPr>
                      <m:t>𝑏</m:t>
                    </m:r>
                  </m:oMath>
                </a14:m>
                <a:r>
                  <a:rPr lang="en-US" sz="2200" dirty="0"/>
                  <a:t> </a:t>
                </a:r>
                <a:r>
                  <a:rPr lang="en-US" sz="2200" dirty="0" err="1"/>
                  <a:t>được</a:t>
                </a:r>
                <a:r>
                  <a:rPr lang="en-US" sz="2200" dirty="0"/>
                  <a:t> </a:t>
                </a:r>
                <a:r>
                  <a:rPr lang="en-US" sz="2200" dirty="0" err="1"/>
                  <a:t>xác</a:t>
                </a:r>
                <a:r>
                  <a:rPr lang="en-US" sz="2200" dirty="0"/>
                  <a:t> </a:t>
                </a:r>
                <a:r>
                  <a:rPr lang="en-US" sz="2200" dirty="0" err="1"/>
                  <a:t>định</a:t>
                </a:r>
                <a:r>
                  <a:rPr lang="en-US" sz="2200" dirty="0"/>
                  <a:t> </a:t>
                </a:r>
                <a:r>
                  <a:rPr lang="en-US" sz="2200" dirty="0" err="1"/>
                  <a:t>trên</a:t>
                </a:r>
                <a:r>
                  <a:rPr lang="en-US" sz="2200" dirty="0"/>
                  <a:t> </a:t>
                </a:r>
                <a:r>
                  <a:rPr lang="en-US" sz="2200" dirty="0" err="1"/>
                  <a:t>một</a:t>
                </a:r>
                <a:r>
                  <a:rPr lang="en-US" sz="2200" dirty="0"/>
                  <a:t> </a:t>
                </a:r>
                <a:r>
                  <a:rPr lang="en-US" sz="2200" dirty="0" err="1"/>
                  <a:t>tập</a:t>
                </a:r>
                <a:r>
                  <a:rPr lang="en-US" sz="2200" dirty="0"/>
                  <a:t> </a:t>
                </a:r>
                <a:r>
                  <a:rPr lang="en-US" sz="2200" dirty="0" err="1"/>
                  <a:t>dữ</a:t>
                </a:r>
                <a:r>
                  <a:rPr lang="en-US" sz="2200" dirty="0"/>
                  <a:t> </a:t>
                </a:r>
                <a:r>
                  <a:rPr lang="en-US" sz="2200" dirty="0" err="1"/>
                  <a:t>liệu</a:t>
                </a:r>
                <a:r>
                  <a:rPr lang="en-US" sz="2200" dirty="0"/>
                  <a:t> </a:t>
                </a:r>
                <a14:m>
                  <m:oMath xmlns:m="http://schemas.openxmlformats.org/officeDocument/2006/math">
                    <m:r>
                      <a:rPr lang="en-US" sz="2200" b="0" i="1" smtClean="0">
                        <a:latin typeface="Cambria Math" panose="02040503050406030204" pitchFamily="18" charset="0"/>
                      </a:rPr>
                      <m:t>𝐷</m:t>
                    </m:r>
                  </m:oMath>
                </a14:m>
                <a:r>
                  <a:rPr lang="en-US" sz="2200" dirty="0"/>
                  <a:t>.</a:t>
                </a:r>
              </a:p>
              <a:p>
                <a:pPr marL="520700" indent="-342900">
                  <a:lnSpc>
                    <a:spcPct val="150000"/>
                  </a:lnSpc>
                  <a:spcBef>
                    <a:spcPts val="0"/>
                  </a:spcBef>
                </a:pPr>
                <a:endParaRPr lang="en-US" sz="2200" dirty="0"/>
              </a:p>
            </p:txBody>
          </p:sp>
        </mc:Choice>
        <mc:Fallback xmlns="">
          <p:sp>
            <p:nvSpPr>
              <p:cNvPr id="374" name="Google Shape;374;p5">
                <a:extLst>
                  <a:ext uri="{FF2B5EF4-FFF2-40B4-BE49-F238E27FC236}">
                    <a16:creationId xmlns:a16="http://schemas.microsoft.com/office/drawing/2014/main" id="{23E38695-9497-EE6D-C225-A2E4D2A96E83}"/>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r="-68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A06B3AA7-CF4C-96D8-59F8-D025D5D43FC0}"/>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6F7E49BE-FF5A-04FE-23B3-FEFEBB3641E0}"/>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51</a:t>
            </a:fld>
            <a:endParaRPr/>
          </a:p>
        </p:txBody>
      </p:sp>
      <p:pic>
        <p:nvPicPr>
          <p:cNvPr id="3" name="Graphic 2">
            <a:extLst>
              <a:ext uri="{FF2B5EF4-FFF2-40B4-BE49-F238E27FC236}">
                <a16:creationId xmlns:a16="http://schemas.microsoft.com/office/drawing/2014/main" id="{E4EE435D-43B7-5867-C15C-9B8D8EA13ED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418563" y="1066811"/>
            <a:ext cx="4619142" cy="3221555"/>
          </a:xfrm>
          <a:prstGeom prst="rect">
            <a:avLst/>
          </a:prstGeom>
        </p:spPr>
      </p:pic>
      <p:sp>
        <p:nvSpPr>
          <p:cNvPr id="2" name="TextBox 1">
            <a:extLst>
              <a:ext uri="{FF2B5EF4-FFF2-40B4-BE49-F238E27FC236}">
                <a16:creationId xmlns:a16="http://schemas.microsoft.com/office/drawing/2014/main" id="{98748F09-1237-E50D-DF11-A842275F2720}"/>
              </a:ext>
            </a:extLst>
          </p:cNvPr>
          <p:cNvSpPr txBox="1"/>
          <p:nvPr/>
        </p:nvSpPr>
        <p:spPr>
          <a:xfrm>
            <a:off x="8037705" y="3651748"/>
            <a:ext cx="2244628" cy="215444"/>
          </a:xfrm>
          <a:prstGeom prst="rect">
            <a:avLst/>
          </a:prstGeom>
          <a:noFill/>
        </p:spPr>
        <p:txBody>
          <a:bodyPr wrap="square">
            <a:spAutoFit/>
          </a:bodyPr>
          <a:lstStyle/>
          <a:p>
            <a:pPr algn="ctr">
              <a:spcBef>
                <a:spcPct val="50000"/>
              </a:spcBef>
            </a:pPr>
            <a:r>
              <a:rPr lang="en-US" sz="800" dirty="0">
                <a:latin typeface="Calibri"/>
                <a:cs typeface="Calibri"/>
              </a:rPr>
              <a:t>[https://allmodelsarewrong.github.io/]</a:t>
            </a:r>
          </a:p>
        </p:txBody>
      </p:sp>
    </p:spTree>
    <p:extLst>
      <p:ext uri="{BB962C8B-B14F-4D97-AF65-F5344CB8AC3E}">
        <p14:creationId xmlns:p14="http://schemas.microsoft.com/office/powerpoint/2010/main" val="163500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DB0CE6F6-22BB-0D47-2FBE-5DCFF7FBC935}"/>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AB38943D-7DE0-779A-27AE-B32D16D3FC45}"/>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r>
              <a:rPr lang="en-US" dirty="0"/>
              <a:t>: </a:t>
            </a:r>
            <a:r>
              <a:rPr lang="en-US" dirty="0" err="1"/>
              <a:t>Đánh</a:t>
            </a:r>
            <a:r>
              <a:rPr lang="en-US" dirty="0"/>
              <a:t> </a:t>
            </a:r>
            <a:r>
              <a:rPr lang="en-US" dirty="0" err="1"/>
              <a:t>đổi</a:t>
            </a:r>
            <a:r>
              <a:rPr lang="en-US" dirty="0"/>
              <a:t> </a:t>
            </a:r>
            <a:r>
              <a:rPr lang="en-US" dirty="0" err="1"/>
              <a:t>độ</a:t>
            </a:r>
            <a:r>
              <a:rPr lang="en-US" dirty="0"/>
              <a:t> </a:t>
            </a:r>
            <a:r>
              <a:rPr lang="en-US" dirty="0" err="1"/>
              <a:t>chệch</a:t>
            </a:r>
            <a:r>
              <a:rPr lang="en-US" dirty="0"/>
              <a:t> – </a:t>
            </a:r>
            <a:r>
              <a:rPr lang="en-US" dirty="0" err="1"/>
              <a:t>phương</a:t>
            </a:r>
            <a:r>
              <a:rPr lang="en-US" dirty="0"/>
              <a:t> </a:t>
            </a:r>
            <a:r>
              <a:rPr lang="en-US" dirty="0" err="1"/>
              <a:t>sai</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CF0503F8-8D2D-9052-C533-D4BBB1FDCCD4}"/>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50000"/>
                  </a:lnSpc>
                  <a:spcBef>
                    <a:spcPts val="0"/>
                  </a:spcBef>
                </a:pPr>
                <a:r>
                  <a:rPr lang="en-US" sz="2200" dirty="0"/>
                  <a:t>Ta </a:t>
                </a:r>
                <a:r>
                  <a:rPr lang="en-US" sz="2200" dirty="0" err="1"/>
                  <a:t>đo</a:t>
                </a:r>
                <a:r>
                  <a:rPr lang="en-US" sz="2200" dirty="0">
                    <a:solidFill>
                      <a:srgbClr val="FF00FF"/>
                    </a:solidFill>
                  </a:rPr>
                  <a:t> </a:t>
                </a:r>
                <a:r>
                  <a:rPr lang="en-US" sz="2200" dirty="0" err="1">
                    <a:solidFill>
                      <a:srgbClr val="FF00FF"/>
                    </a:solidFill>
                  </a:rPr>
                  <a:t>mức</a:t>
                </a:r>
                <a:r>
                  <a:rPr lang="en-US" sz="2200" dirty="0">
                    <a:solidFill>
                      <a:srgbClr val="FF00FF"/>
                    </a:solidFill>
                  </a:rPr>
                  <a:t> </a:t>
                </a:r>
                <a:r>
                  <a:rPr lang="en-US" sz="2200" dirty="0" err="1">
                    <a:solidFill>
                      <a:srgbClr val="FF00FF"/>
                    </a:solidFill>
                  </a:rPr>
                  <a:t>độ</a:t>
                </a:r>
                <a:r>
                  <a:rPr lang="en-US" sz="2200" dirty="0">
                    <a:solidFill>
                      <a:srgbClr val="FF00FF"/>
                    </a:solidFill>
                  </a:rPr>
                  <a:t> </a:t>
                </a:r>
                <a:r>
                  <a:rPr lang="en-US" sz="2200" dirty="0" err="1">
                    <a:solidFill>
                      <a:srgbClr val="FF00FF"/>
                    </a:solidFill>
                  </a:rPr>
                  <a:t>biến</a:t>
                </a:r>
                <a:r>
                  <a:rPr lang="en-US" sz="2200" dirty="0">
                    <a:solidFill>
                      <a:srgbClr val="FF00FF"/>
                    </a:solidFill>
                  </a:rPr>
                  <a:t> </a:t>
                </a:r>
                <a:r>
                  <a:rPr lang="en-US" sz="2200" dirty="0" err="1">
                    <a:solidFill>
                      <a:srgbClr val="FF00FF"/>
                    </a:solidFill>
                  </a:rPr>
                  <a:t>thiên</a:t>
                </a:r>
                <a:r>
                  <a:rPr lang="en-US" sz="2200" dirty="0">
                    <a:solidFill>
                      <a:srgbClr val="FF00FF"/>
                    </a:solidFill>
                  </a:rPr>
                  <a:t> (variability)</a:t>
                </a:r>
                <a:r>
                  <a:rPr lang="en-US" sz="2200" dirty="0"/>
                  <a:t> </a:t>
                </a:r>
                <a:r>
                  <a:rPr lang="en-US" sz="2200" dirty="0" err="1"/>
                  <a:t>trong</a:t>
                </a:r>
                <a:r>
                  <a:rPr lang="en-US" sz="2200" dirty="0"/>
                  <a:t> </a:t>
                </a:r>
                <a:r>
                  <a:rPr lang="en-US" sz="2200" dirty="0" err="1"/>
                  <a:t>mỗi</a:t>
                </a:r>
                <a:r>
                  <a:rPr lang="en-US" sz="2200" dirty="0"/>
                  <a:t> </a:t>
                </a:r>
                <a:r>
                  <a:rPr lang="en-US" sz="2200" dirty="0" err="1"/>
                  <a:t>lớp</a:t>
                </a:r>
                <a:r>
                  <a:rPr lang="en-US" sz="2200" dirty="0"/>
                  <a:t> </a:t>
                </a:r>
                <a:r>
                  <a:rPr lang="en-US" sz="2200" dirty="0" err="1"/>
                  <a:t>giả</a:t>
                </a:r>
                <a:r>
                  <a:rPr lang="en-US" sz="2200" dirty="0"/>
                  <a:t> </a:t>
                </a:r>
                <a:r>
                  <a:rPr lang="en-US" sz="2200" dirty="0" err="1"/>
                  <a:t>thiết</a:t>
                </a:r>
                <a:r>
                  <a:rPr lang="en-US" sz="2200" dirty="0"/>
                  <a:t>.</a:t>
                </a:r>
              </a:p>
              <a:p>
                <a:pPr marL="520700" indent="-342900">
                  <a:lnSpc>
                    <a:spcPct val="150000"/>
                  </a:lnSpc>
                  <a:spcBef>
                    <a:spcPts val="0"/>
                  </a:spcBef>
                </a:pPr>
                <a:r>
                  <a:rPr lang="en-US" sz="2200" dirty="0" err="1"/>
                  <a:t>Các</a:t>
                </a:r>
                <a:r>
                  <a:rPr lang="en-US" sz="2200" dirty="0"/>
                  <a:t> </a:t>
                </a:r>
                <a:r>
                  <a:rPr lang="en-US" sz="2200" dirty="0" err="1"/>
                  <a:t>đường</a:t>
                </a:r>
                <a:r>
                  <a:rPr lang="en-US" sz="2200" dirty="0"/>
                  <a:t> </a:t>
                </a:r>
                <a:r>
                  <a:rPr lang="en-US" sz="2200" dirty="0" err="1"/>
                  <a:t>nét</a:t>
                </a:r>
                <a:r>
                  <a:rPr lang="en-US" sz="2200" dirty="0"/>
                  <a:t> </a:t>
                </a:r>
                <a:r>
                  <a:rPr lang="en-US" sz="2200" dirty="0" err="1"/>
                  <a:t>đứt</a:t>
                </a:r>
                <a:r>
                  <a:rPr lang="en-US" sz="2200" dirty="0"/>
                  <a:t> </a:t>
                </a:r>
                <a:r>
                  <a:rPr lang="en-US" sz="2200" dirty="0" err="1"/>
                  <a:t>biểu</a:t>
                </a:r>
                <a:r>
                  <a:rPr lang="en-US" sz="2200" dirty="0"/>
                  <a:t> </a:t>
                </a:r>
                <a:r>
                  <a:rPr lang="en-US" sz="2200" dirty="0" err="1"/>
                  <a:t>diễn</a:t>
                </a:r>
                <a:r>
                  <a:rPr lang="en-US" sz="2200" dirty="0"/>
                  <a:t> </a:t>
                </a:r>
                <a:r>
                  <a:rPr lang="en-US" sz="2200" dirty="0" err="1"/>
                  <a:t>khoảng</a:t>
                </a:r>
                <a:r>
                  <a:rPr lang="en-US" sz="2200" dirty="0"/>
                  <a:t> </a:t>
                </a:r>
                <a:r>
                  <a:rPr lang="en-US" sz="2200" dirty="0" err="1"/>
                  <a:t>cách</a:t>
                </a:r>
                <a:r>
                  <a:rPr lang="en-US" sz="2200" dirty="0"/>
                  <a:t> </a:t>
                </a:r>
                <a:r>
                  <a:rPr lang="en-US" sz="2200" dirty="0" err="1"/>
                  <a:t>giữa</a:t>
                </a:r>
                <a:r>
                  <a:rPr lang="en-US" sz="2200" dirty="0"/>
                  <a:t> </a:t>
                </a:r>
                <a:r>
                  <a:rPr lang="en-US" sz="2200" dirty="0" err="1"/>
                  <a:t>từng</a:t>
                </a:r>
                <a:r>
                  <a:rPr lang="en-US" sz="2200" dirty="0"/>
                  <a:t> </a:t>
                </a:r>
                <a:r>
                  <a:rPr lang="en-US" sz="2200" dirty="0" err="1"/>
                  <a:t>mô</a:t>
                </a:r>
                <a:r>
                  <a:rPr lang="en-US" sz="2200" dirty="0"/>
                  <a:t> </a:t>
                </a:r>
                <a:r>
                  <a:rPr lang="en-US" sz="2200" dirty="0" err="1"/>
                  <a:t>hình</a:t>
                </a:r>
                <a:r>
                  <a:rPr lang="en-US" sz="2200" dirty="0"/>
                  <a:t> </a:t>
                </a:r>
                <a:r>
                  <a:rPr lang="en-US" sz="2200" dirty="0" err="1"/>
                  <a:t>sau</a:t>
                </a:r>
                <a:r>
                  <a:rPr lang="en-US" sz="2200" dirty="0"/>
                  <a:t> </a:t>
                </a:r>
                <a:r>
                  <a:rPr lang="en-US" sz="2200" dirty="0" err="1"/>
                  <a:t>khi</a:t>
                </a:r>
                <a:r>
                  <a:rPr lang="en-US" sz="2200" dirty="0"/>
                  <a:t> </a:t>
                </a:r>
                <a:r>
                  <a:rPr lang="en-US" sz="2200" dirty="0" err="1"/>
                  <a:t>huấn</a:t>
                </a:r>
                <a:r>
                  <a:rPr lang="en-US" sz="2200" dirty="0"/>
                  <a:t> </a:t>
                </a:r>
                <a:r>
                  <a:rPr lang="en-US" sz="2200" dirty="0" err="1"/>
                  <a:t>luyện</a:t>
                </a:r>
                <a:r>
                  <a:rPr lang="en-US" sz="2200" dirty="0"/>
                  <a:t> </a:t>
                </a:r>
                <a:r>
                  <a:rPr lang="en-US" sz="2200" dirty="0" err="1"/>
                  <a:t>trên</a:t>
                </a:r>
                <a:r>
                  <a:rPr lang="en-US" sz="2200" dirty="0"/>
                  <a:t> </a:t>
                </a:r>
                <a:r>
                  <a:rPr lang="en-US" sz="2200" dirty="0" err="1"/>
                  <a:t>một</a:t>
                </a:r>
                <a:r>
                  <a:rPr lang="en-US" sz="2200" dirty="0"/>
                  <a:t> </a:t>
                </a:r>
                <a:r>
                  <a:rPr lang="en-US" sz="2200" dirty="0" err="1"/>
                  <a:t>tập</a:t>
                </a:r>
                <a:r>
                  <a:rPr lang="en-US" sz="2200" dirty="0"/>
                  <a:t> </a:t>
                </a:r>
                <a:r>
                  <a:rPr lang="en-US" sz="2200" dirty="0" err="1"/>
                  <a:t>dữ</a:t>
                </a:r>
                <a:r>
                  <a:rPr lang="en-US" sz="2200" dirty="0"/>
                  <a:t> </a:t>
                </a:r>
                <a:r>
                  <a:rPr lang="en-US" sz="2200" dirty="0" err="1"/>
                  <a:t>liệu</a:t>
                </a:r>
                <a:r>
                  <a:rPr lang="en-US" sz="2200" dirty="0"/>
                  <a:t> </a:t>
                </a:r>
                <a:r>
                  <a:rPr lang="en-US" sz="2200" dirty="0" err="1"/>
                  <a:t>cụ</a:t>
                </a:r>
                <a:r>
                  <a:rPr lang="en-US" sz="2200" dirty="0"/>
                  <a:t> </a:t>
                </a:r>
                <a:r>
                  <a:rPr lang="en-US" sz="2200" dirty="0" err="1"/>
                  <a:t>thể</a:t>
                </a:r>
                <a:r>
                  <a:rPr lang="en-US" sz="2200" dirty="0"/>
                  <a:t> </a:t>
                </a:r>
                <a14:m>
                  <m:oMath xmlns:m="http://schemas.openxmlformats.org/officeDocument/2006/math">
                    <m:r>
                      <a:rPr lang="en-US" sz="2200" b="0" i="1" smtClean="0">
                        <a:latin typeface="Cambria Math" panose="02040503050406030204" pitchFamily="18" charset="0"/>
                      </a:rPr>
                      <m:t>𝐷</m:t>
                    </m:r>
                  </m:oMath>
                </a14:m>
                <a:r>
                  <a:rPr lang="en-US" sz="2200" dirty="0"/>
                  <a:t> </a:t>
                </a:r>
                <a:r>
                  <a:rPr lang="en-US" sz="2200" dirty="0" err="1"/>
                  <a:t>đến</a:t>
                </a:r>
                <a:r>
                  <a:rPr lang="en-US" sz="2200" dirty="0"/>
                  <a:t> </a:t>
                </a:r>
                <a:r>
                  <a:rPr lang="en-US" sz="2200" dirty="0" err="1"/>
                  <a:t>mô</a:t>
                </a:r>
                <a:r>
                  <a:rPr lang="en-US" sz="2200" dirty="0"/>
                  <a:t> </a:t>
                </a:r>
                <a:r>
                  <a:rPr lang="en-US" sz="2200" dirty="0" err="1"/>
                  <a:t>hình</a:t>
                </a:r>
                <a:r>
                  <a:rPr lang="en-US" sz="2200" dirty="0"/>
                  <a:t> </a:t>
                </a:r>
                <a:r>
                  <a:rPr lang="en-US" sz="2200" dirty="0" err="1"/>
                  <a:t>trung</a:t>
                </a:r>
                <a:r>
                  <a:rPr lang="en-US" sz="2200" dirty="0"/>
                  <a:t> </a:t>
                </a:r>
                <a:r>
                  <a:rPr lang="en-US" sz="2200" dirty="0" err="1"/>
                  <a:t>bình</a:t>
                </a:r>
                <a:r>
                  <a:rPr lang="en-US" sz="2200" dirty="0"/>
                  <a:t> </a:t>
                </a:r>
                <a:r>
                  <a:rPr lang="en-US" sz="2200" dirty="0" err="1"/>
                  <a:t>của</a:t>
                </a:r>
                <a:r>
                  <a:rPr lang="en-US" sz="2200" dirty="0"/>
                  <a:t> </a:t>
                </a:r>
                <a:r>
                  <a:rPr lang="en-US" sz="2200" dirty="0" err="1"/>
                  <a:t>lớp</a:t>
                </a:r>
                <a:r>
                  <a:rPr lang="en-US" sz="2200" dirty="0"/>
                  <a:t> </a:t>
                </a:r>
                <a:r>
                  <a:rPr lang="en-US" sz="2200" dirty="0" err="1"/>
                  <a:t>giả</a:t>
                </a:r>
                <a:r>
                  <a:rPr lang="en-US" sz="2200" dirty="0"/>
                  <a:t> </a:t>
                </a:r>
                <a:r>
                  <a:rPr lang="en-US" sz="2200" dirty="0" err="1"/>
                  <a:t>thiết</a:t>
                </a:r>
                <a:r>
                  <a:rPr lang="en-US" sz="2200" dirty="0"/>
                  <a:t>.</a:t>
                </a:r>
              </a:p>
              <a:p>
                <a:pPr marL="520700" indent="-342900">
                  <a:lnSpc>
                    <a:spcPct val="150000"/>
                  </a:lnSpc>
                  <a:spcBef>
                    <a:spcPts val="0"/>
                  </a:spcBef>
                </a:pPr>
                <a:r>
                  <a:rPr lang="en-US" sz="2200" dirty="0" err="1"/>
                  <a:t>Tập</a:t>
                </a:r>
                <a:r>
                  <a:rPr lang="en-US" sz="2200" dirty="0"/>
                  <a:t> </a:t>
                </a:r>
                <a:r>
                  <a:rPr lang="en-US" sz="2200" dirty="0" err="1"/>
                  <a:t>hợp</a:t>
                </a:r>
                <a:r>
                  <a:rPr lang="en-US" sz="2200" dirty="0"/>
                  <a:t> </a:t>
                </a:r>
                <a:r>
                  <a:rPr lang="en-US" sz="2200" dirty="0" err="1"/>
                  <a:t>tất</a:t>
                </a:r>
                <a:r>
                  <a:rPr lang="en-US" sz="2200" dirty="0"/>
                  <a:t> </a:t>
                </a:r>
                <a:r>
                  <a:rPr lang="en-US" sz="2200" dirty="0" err="1"/>
                  <a:t>cả</a:t>
                </a:r>
                <a:r>
                  <a:rPr lang="en-US" sz="2200" dirty="0"/>
                  <a:t> </a:t>
                </a:r>
                <a:r>
                  <a:rPr lang="en-US" sz="2200" dirty="0" err="1"/>
                  <a:t>các</a:t>
                </a:r>
                <a:r>
                  <a:rPr lang="en-US" sz="2200" dirty="0"/>
                  <a:t> </a:t>
                </a:r>
                <a:r>
                  <a:rPr lang="en-US" sz="2200" dirty="0" err="1"/>
                  <a:t>đường</a:t>
                </a:r>
                <a:r>
                  <a:rPr lang="en-US" sz="2200" dirty="0"/>
                  <a:t> </a:t>
                </a:r>
                <a:r>
                  <a:rPr lang="en-US" sz="2200" dirty="0" err="1"/>
                  <a:t>nét</a:t>
                </a:r>
                <a:r>
                  <a:rPr lang="en-US" sz="2200" dirty="0"/>
                  <a:t> </a:t>
                </a:r>
                <a:r>
                  <a:rPr lang="en-US" sz="2200" dirty="0" err="1"/>
                  <a:t>đứt</a:t>
                </a:r>
                <a:r>
                  <a:rPr lang="en-US" sz="2200" dirty="0"/>
                  <a:t> </a:t>
                </a:r>
                <a:r>
                  <a:rPr lang="en-US" sz="2200" dirty="0" err="1"/>
                  <a:t>thể</a:t>
                </a:r>
                <a:r>
                  <a:rPr lang="en-US" sz="2200" dirty="0"/>
                  <a:t> </a:t>
                </a:r>
                <a:r>
                  <a:rPr lang="en-US" sz="2200" dirty="0" err="1"/>
                  <a:t>hiện</a:t>
                </a:r>
                <a:r>
                  <a:rPr lang="en-US" sz="2200" dirty="0"/>
                  <a:t> </a:t>
                </a:r>
                <a:r>
                  <a:rPr lang="en-US" sz="2200" b="1" dirty="0" err="1">
                    <a:solidFill>
                      <a:srgbClr val="0072FF"/>
                    </a:solidFill>
                  </a:rPr>
                  <a:t>phương</a:t>
                </a:r>
                <a:r>
                  <a:rPr lang="en-US" sz="2200" b="1" dirty="0">
                    <a:solidFill>
                      <a:srgbClr val="0072FF"/>
                    </a:solidFill>
                  </a:rPr>
                  <a:t> </a:t>
                </a:r>
                <a:r>
                  <a:rPr lang="en-US" sz="2200" b="1" dirty="0" err="1">
                    <a:solidFill>
                      <a:srgbClr val="0072FF"/>
                    </a:solidFill>
                  </a:rPr>
                  <a:t>sai</a:t>
                </a:r>
                <a:r>
                  <a:rPr lang="en-US" sz="2200" b="1" dirty="0">
                    <a:solidFill>
                      <a:srgbClr val="0072FF"/>
                    </a:solidFill>
                  </a:rPr>
                  <a:t> (variance) </a:t>
                </a:r>
                <a:r>
                  <a:rPr lang="en-US" sz="2200" dirty="0" err="1"/>
                  <a:t>trong</a:t>
                </a:r>
                <a:r>
                  <a:rPr lang="en-US" sz="2200" dirty="0"/>
                  <a:t> </a:t>
                </a:r>
                <a:r>
                  <a:rPr lang="en-US" sz="2200" dirty="0" err="1"/>
                  <a:t>mỗi</a:t>
                </a:r>
                <a:r>
                  <a:rPr lang="en-US" sz="2200" dirty="0"/>
                  <a:t> </a:t>
                </a:r>
                <a:r>
                  <a:rPr lang="en-US" sz="2200" dirty="0" err="1"/>
                  <a:t>lớp</a:t>
                </a:r>
                <a:r>
                  <a:rPr lang="en-US" sz="2200" dirty="0"/>
                  <a:t> </a:t>
                </a:r>
                <a:r>
                  <a:rPr lang="en-US" sz="2200" dirty="0" err="1"/>
                  <a:t>giả</a:t>
                </a:r>
                <a:r>
                  <a:rPr lang="en-US" sz="2200" dirty="0"/>
                  <a:t> </a:t>
                </a:r>
                <a:r>
                  <a:rPr lang="en-US" sz="2200" dirty="0" err="1"/>
                  <a:t>thiết</a:t>
                </a:r>
                <a:r>
                  <a:rPr lang="en-US" sz="2200" dirty="0"/>
                  <a:t>, </a:t>
                </a:r>
                <a:r>
                  <a:rPr lang="en-US" sz="2200" dirty="0" err="1"/>
                  <a:t>cho</a:t>
                </a:r>
                <a:r>
                  <a:rPr lang="en-US" sz="2200" dirty="0"/>
                  <a:t> </a:t>
                </a:r>
                <a:r>
                  <a:rPr lang="en-US" sz="2200" dirty="0" err="1"/>
                  <a:t>thấy</a:t>
                </a:r>
                <a:r>
                  <a:rPr lang="en-US" sz="2200" dirty="0"/>
                  <a:t> </a:t>
                </a:r>
                <a:r>
                  <a:rPr lang="en-US" sz="2200" dirty="0" err="1"/>
                  <a:t>mức</a:t>
                </a:r>
                <a:r>
                  <a:rPr lang="en-US" sz="2200" dirty="0"/>
                  <a:t> </a:t>
                </a:r>
                <a:r>
                  <a:rPr lang="en-US" sz="2200" dirty="0" err="1"/>
                  <a:t>độ</a:t>
                </a:r>
                <a:r>
                  <a:rPr lang="en-US" sz="2200" dirty="0"/>
                  <a:t> </a:t>
                </a:r>
                <a:r>
                  <a:rPr lang="en-US" sz="2200" dirty="0" err="1"/>
                  <a:t>phân</a:t>
                </a:r>
                <a:r>
                  <a:rPr lang="en-US" sz="2200" dirty="0"/>
                  <a:t> </a:t>
                </a:r>
                <a:r>
                  <a:rPr lang="en-US" sz="2200" dirty="0" err="1"/>
                  <a:t>tán</a:t>
                </a:r>
                <a:r>
                  <a:rPr lang="en-US" sz="2200" dirty="0"/>
                  <a:t> </a:t>
                </a:r>
                <a:r>
                  <a:rPr lang="en-US" sz="2200" dirty="0" err="1"/>
                  <a:t>của</a:t>
                </a:r>
                <a:r>
                  <a:rPr lang="en-US" sz="2200" dirty="0"/>
                  <a:t> </a:t>
                </a:r>
                <a:r>
                  <a:rPr lang="en-US" sz="2200" dirty="0" err="1"/>
                  <a:t>các</a:t>
                </a:r>
                <a:r>
                  <a:rPr lang="en-US" sz="2200" dirty="0"/>
                  <a:t> </a:t>
                </a:r>
                <a:r>
                  <a:rPr lang="en-US" sz="2200" dirty="0" err="1"/>
                  <a:t>mô</a:t>
                </a:r>
                <a:r>
                  <a:rPr lang="en-US" sz="2200" dirty="0"/>
                  <a:t> </a:t>
                </a:r>
                <a:r>
                  <a:rPr lang="en-US" sz="2200" dirty="0" err="1"/>
                  <a:t>hình</a:t>
                </a:r>
                <a:r>
                  <a:rPr lang="en-US" sz="2200" dirty="0"/>
                  <a:t> </a:t>
                </a:r>
                <a:r>
                  <a:rPr lang="en-US" sz="2200" dirty="0" err="1"/>
                  <a:t>trong</a:t>
                </a:r>
                <a:r>
                  <a:rPr lang="en-US" sz="2200" dirty="0"/>
                  <a:t> </a:t>
                </a:r>
                <a:r>
                  <a:rPr lang="en-US" sz="2200" dirty="0" err="1"/>
                  <a:t>từng</a:t>
                </a:r>
                <a:r>
                  <a:rPr lang="en-US" sz="2200" dirty="0"/>
                  <a:t> </a:t>
                </a:r>
                <a:r>
                  <a:rPr lang="en-US" sz="2200" dirty="0" err="1"/>
                  <a:t>lớp</a:t>
                </a:r>
                <a:r>
                  <a:rPr lang="en-US" sz="2200" dirty="0"/>
                  <a:t> </a:t>
                </a:r>
                <a:r>
                  <a:rPr lang="en-US" sz="2200" dirty="0" err="1"/>
                  <a:t>giả</a:t>
                </a:r>
                <a:r>
                  <a:rPr lang="en-US" sz="2200" dirty="0"/>
                  <a:t> </a:t>
                </a:r>
                <a:r>
                  <a:rPr lang="en-US" sz="2200" dirty="0" err="1"/>
                  <a:t>thiết</a:t>
                </a:r>
                <a:r>
                  <a:rPr lang="en-US" sz="2200" dirty="0"/>
                  <a:t>.</a:t>
                </a:r>
              </a:p>
              <a:p>
                <a:pPr marL="520700" indent="-342900">
                  <a:lnSpc>
                    <a:spcPct val="150000"/>
                  </a:lnSpc>
                  <a:spcBef>
                    <a:spcPts val="0"/>
                  </a:spcBef>
                </a:pPr>
                <a:endParaRPr lang="en-US" sz="2200" dirty="0"/>
              </a:p>
            </p:txBody>
          </p:sp>
        </mc:Choice>
        <mc:Fallback xmlns="">
          <p:sp>
            <p:nvSpPr>
              <p:cNvPr id="374" name="Google Shape;374;p5">
                <a:extLst>
                  <a:ext uri="{FF2B5EF4-FFF2-40B4-BE49-F238E27FC236}">
                    <a16:creationId xmlns:a16="http://schemas.microsoft.com/office/drawing/2014/main" id="{CF0503F8-8D2D-9052-C533-D4BBB1FDCCD4}"/>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r="-68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631E855F-67F1-196F-D4C1-0E9C90774987}"/>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650CFDC4-70D8-DC6B-D777-486F7326E069}"/>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52</a:t>
            </a:fld>
            <a:endParaRPr/>
          </a:p>
        </p:txBody>
      </p:sp>
      <p:pic>
        <p:nvPicPr>
          <p:cNvPr id="3" name="Graphic 2">
            <a:extLst>
              <a:ext uri="{FF2B5EF4-FFF2-40B4-BE49-F238E27FC236}">
                <a16:creationId xmlns:a16="http://schemas.microsoft.com/office/drawing/2014/main" id="{E0FE46FB-9E30-5E6E-E248-93CD10215DA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418563" y="1066811"/>
            <a:ext cx="4619142" cy="3221555"/>
          </a:xfrm>
          <a:prstGeom prst="rect">
            <a:avLst/>
          </a:prstGeom>
        </p:spPr>
      </p:pic>
      <p:sp>
        <p:nvSpPr>
          <p:cNvPr id="2" name="TextBox 1">
            <a:extLst>
              <a:ext uri="{FF2B5EF4-FFF2-40B4-BE49-F238E27FC236}">
                <a16:creationId xmlns:a16="http://schemas.microsoft.com/office/drawing/2014/main" id="{DFE2AAFA-1B6E-9DFB-34FC-069AF48BDA17}"/>
              </a:ext>
            </a:extLst>
          </p:cNvPr>
          <p:cNvSpPr txBox="1"/>
          <p:nvPr/>
        </p:nvSpPr>
        <p:spPr>
          <a:xfrm>
            <a:off x="8037705" y="3651748"/>
            <a:ext cx="2244628" cy="215444"/>
          </a:xfrm>
          <a:prstGeom prst="rect">
            <a:avLst/>
          </a:prstGeom>
          <a:noFill/>
        </p:spPr>
        <p:txBody>
          <a:bodyPr wrap="square">
            <a:spAutoFit/>
          </a:bodyPr>
          <a:lstStyle/>
          <a:p>
            <a:pPr algn="ctr">
              <a:spcBef>
                <a:spcPct val="50000"/>
              </a:spcBef>
            </a:pPr>
            <a:r>
              <a:rPr lang="en-US" sz="800" dirty="0">
                <a:latin typeface="Calibri"/>
                <a:cs typeface="Calibri"/>
              </a:rPr>
              <a:t>[https://allmodelsarewrong.github.io/]</a:t>
            </a:r>
          </a:p>
        </p:txBody>
      </p:sp>
    </p:spTree>
    <p:extLst>
      <p:ext uri="{BB962C8B-B14F-4D97-AF65-F5344CB8AC3E}">
        <p14:creationId xmlns:p14="http://schemas.microsoft.com/office/powerpoint/2010/main" val="347299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826D83E5-43D3-42FA-7E66-DE95D9892A85}"/>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F577544E-1762-8897-395D-C56CE0694A49}"/>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r>
              <a:rPr lang="en-US" dirty="0"/>
              <a:t>: </a:t>
            </a:r>
            <a:r>
              <a:rPr lang="en-US" dirty="0" err="1"/>
              <a:t>Đánh</a:t>
            </a:r>
            <a:r>
              <a:rPr lang="en-US" dirty="0"/>
              <a:t> </a:t>
            </a:r>
            <a:r>
              <a:rPr lang="en-US" dirty="0" err="1"/>
              <a:t>đổi</a:t>
            </a:r>
            <a:r>
              <a:rPr lang="en-US" dirty="0"/>
              <a:t> </a:t>
            </a:r>
            <a:r>
              <a:rPr lang="en-US" dirty="0" err="1"/>
              <a:t>độ</a:t>
            </a:r>
            <a:r>
              <a:rPr lang="en-US" dirty="0"/>
              <a:t> </a:t>
            </a:r>
            <a:r>
              <a:rPr lang="en-US" dirty="0" err="1"/>
              <a:t>chệch</a:t>
            </a:r>
            <a:r>
              <a:rPr lang="en-US" dirty="0"/>
              <a:t> – </a:t>
            </a:r>
            <a:r>
              <a:rPr lang="en-US" dirty="0" err="1"/>
              <a:t>phương</a:t>
            </a:r>
            <a:r>
              <a:rPr lang="en-US" dirty="0"/>
              <a:t> </a:t>
            </a:r>
            <a:r>
              <a:rPr lang="en-US" dirty="0" err="1"/>
              <a:t>sai</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B3EBB70E-578E-E0F0-E5D0-3E72E9F5EE94}"/>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50000"/>
                  </a:lnSpc>
                  <a:spcBef>
                    <a:spcPts val="0"/>
                  </a:spcBef>
                </a:pPr>
                <a:r>
                  <a:rPr lang="en-US" sz="2200" dirty="0" err="1"/>
                  <a:t>Giả</a:t>
                </a:r>
                <a:r>
                  <a:rPr lang="en-US" sz="2200" dirty="0"/>
                  <a:t> </a:t>
                </a:r>
                <a:r>
                  <a:rPr lang="en-US" sz="2200" dirty="0" err="1"/>
                  <a:t>sử</a:t>
                </a:r>
                <a:r>
                  <a:rPr lang="en-US" sz="2200" dirty="0"/>
                  <a:t> ta </a:t>
                </a:r>
                <a:r>
                  <a:rPr lang="en-US" sz="2200" dirty="0" err="1"/>
                  <a:t>có</a:t>
                </a:r>
                <a:r>
                  <a:rPr lang="en-US" sz="2200" dirty="0"/>
                  <a:t> </a:t>
                </a:r>
                <a:r>
                  <a:rPr lang="en-US" sz="2200" dirty="0" err="1"/>
                  <a:t>thể</a:t>
                </a:r>
                <a:r>
                  <a:rPr lang="en-US" sz="2200" dirty="0"/>
                  <a:t> </a:t>
                </a:r>
                <a:r>
                  <a:rPr lang="en-US" sz="2200" dirty="0" err="1"/>
                  <a:t>xác</a:t>
                </a:r>
                <a:r>
                  <a:rPr lang="en-US" sz="2200" dirty="0"/>
                  <a:t> </a:t>
                </a:r>
                <a:r>
                  <a:rPr lang="en-US" sz="2200" dirty="0" err="1"/>
                  <a:t>định</a:t>
                </a:r>
                <a:r>
                  <a:rPr lang="en-US" sz="2200" dirty="0"/>
                  <a:t> </a:t>
                </a:r>
                <a:r>
                  <a:rPr lang="en-US" sz="2200" dirty="0" err="1"/>
                  <a:t>được</a:t>
                </a:r>
                <a:r>
                  <a:rPr lang="en-US" sz="2200" dirty="0"/>
                  <a:t> </a:t>
                </a:r>
                <a:r>
                  <a:rPr lang="en-US" sz="2200" dirty="0" err="1">
                    <a:solidFill>
                      <a:srgbClr val="FF00FF"/>
                    </a:solidFill>
                  </a:rPr>
                  <a:t>hàm</a:t>
                </a:r>
                <a:r>
                  <a:rPr lang="en-US" sz="2200" dirty="0">
                    <a:solidFill>
                      <a:srgbClr val="FF00FF"/>
                    </a:solidFill>
                  </a:rPr>
                  <a:t> </a:t>
                </a:r>
                <a:r>
                  <a:rPr lang="en-US" sz="2200" dirty="0" err="1">
                    <a:solidFill>
                      <a:srgbClr val="FF00FF"/>
                    </a:solidFill>
                  </a:rPr>
                  <a:t>đích</a:t>
                </a:r>
                <a:r>
                  <a:rPr lang="en-US" sz="2200" dirty="0">
                    <a:solidFill>
                      <a:srgbClr val="FF00FF"/>
                    </a:solidFill>
                  </a:rPr>
                  <a:t> </a:t>
                </a:r>
                <a:r>
                  <a:rPr lang="en-US" sz="2200" dirty="0" err="1">
                    <a:solidFill>
                      <a:srgbClr val="FF00FF"/>
                    </a:solidFill>
                  </a:rPr>
                  <a:t>thực</a:t>
                </a:r>
                <a:r>
                  <a:rPr lang="en-US" sz="2200" dirty="0">
                    <a:solidFill>
                      <a:srgbClr val="FF00FF"/>
                    </a:solidFill>
                  </a:rPr>
                  <a:t> </a:t>
                </a:r>
                <a:r>
                  <a:rPr lang="en-US" sz="2200" dirty="0" err="1">
                    <a:solidFill>
                      <a:srgbClr val="FF00FF"/>
                    </a:solidFill>
                  </a:rPr>
                  <a:t>sự</a:t>
                </a:r>
                <a:r>
                  <a:rPr lang="en-US" sz="2200" dirty="0">
                    <a:solidFill>
                      <a:srgbClr val="FF00FF"/>
                    </a:solidFill>
                  </a:rPr>
                  <a:t> (target function)</a:t>
                </a:r>
                <a:r>
                  <a:rPr lang="en-US" sz="2200" dirty="0"/>
                  <a:t> </a:t>
                </a:r>
                <a14:m>
                  <m:oMath xmlns:m="http://schemas.openxmlformats.org/officeDocument/2006/math">
                    <m:r>
                      <a:rPr lang="en-US" sz="2200" b="0" i="1" smtClean="0">
                        <a:latin typeface="Cambria Math" panose="02040503050406030204" pitchFamily="18" charset="0"/>
                      </a:rPr>
                      <m:t>𝑓</m:t>
                    </m:r>
                  </m:oMath>
                </a14:m>
                <a:r>
                  <a:rPr lang="en-US" sz="2200" dirty="0"/>
                  <a:t> </a:t>
                </a:r>
                <a:r>
                  <a:rPr lang="en-US" sz="2200" dirty="0" err="1"/>
                  <a:t>trong</a:t>
                </a:r>
                <a:r>
                  <a:rPr lang="en-US" sz="2200" dirty="0"/>
                  <a:t> </a:t>
                </a:r>
                <a:r>
                  <a:rPr lang="en-US" sz="2200" dirty="0" err="1"/>
                  <a:t>không</a:t>
                </a:r>
                <a:r>
                  <a:rPr lang="en-US" sz="2200" dirty="0"/>
                  <a:t> </a:t>
                </a:r>
                <a:r>
                  <a:rPr lang="en-US" sz="2200" dirty="0" err="1"/>
                  <a:t>gian</a:t>
                </a:r>
                <a:r>
                  <a:rPr lang="en-US" sz="2200" dirty="0"/>
                  <a:t> </a:t>
                </a:r>
                <a:r>
                  <a:rPr lang="en-US" sz="2200" dirty="0" err="1"/>
                  <a:t>này</a:t>
                </a:r>
                <a:r>
                  <a:rPr lang="en-US" sz="2200" dirty="0"/>
                  <a:t>. </a:t>
                </a:r>
                <a:r>
                  <a:rPr lang="en-US" sz="2200" dirty="0" err="1"/>
                  <a:t>Giả</a:t>
                </a:r>
                <a:r>
                  <a:rPr lang="en-US" sz="2200" dirty="0"/>
                  <a:t> </a:t>
                </a:r>
                <a:r>
                  <a:rPr lang="en-US" sz="2200" dirty="0" err="1"/>
                  <a:t>sử</a:t>
                </a:r>
                <a:r>
                  <a:rPr lang="en-US" sz="2200" dirty="0"/>
                  <a:t> </a:t>
                </a:r>
                <a14:m>
                  <m:oMath xmlns:m="http://schemas.openxmlformats.org/officeDocument/2006/math">
                    <m:r>
                      <a:rPr lang="en-US" sz="2200" b="0" i="1" smtClean="0">
                        <a:latin typeface="Cambria Math" panose="02040503050406030204" pitchFamily="18" charset="0"/>
                      </a:rPr>
                      <m:t>𝑓</m:t>
                    </m:r>
                    <m:r>
                      <a:rPr lang="en-US" sz="2200" b="0" i="1" smtClean="0">
                        <a:latin typeface="Cambria Math" panose="02040503050406030204" pitchFamily="18" charset="0"/>
                      </a:rPr>
                      <m:t>()</m:t>
                    </m:r>
                  </m:oMath>
                </a14:m>
                <a:r>
                  <a:rPr lang="en-US" sz="2200" dirty="0"/>
                  <a:t> </a:t>
                </a:r>
                <a:r>
                  <a:rPr lang="en-US" sz="2200" dirty="0" err="1"/>
                  <a:t>là</a:t>
                </a:r>
                <a:r>
                  <a:rPr lang="en-US" sz="2200" dirty="0"/>
                  <a:t> </a:t>
                </a:r>
                <a:r>
                  <a:rPr lang="en-US" sz="2200" dirty="0" err="1"/>
                  <a:t>một</a:t>
                </a:r>
                <a:r>
                  <a:rPr lang="en-US" sz="2200" dirty="0"/>
                  <a:t> </a:t>
                </a:r>
                <a:r>
                  <a:rPr lang="en-US" sz="2200" dirty="0" err="1"/>
                  <a:t>mô</a:t>
                </a:r>
                <a:r>
                  <a:rPr lang="en-US" sz="2200" dirty="0"/>
                  <a:t> </a:t>
                </a:r>
                <a:r>
                  <a:rPr lang="en-US" sz="2200" dirty="0" err="1"/>
                  <a:t>hình</a:t>
                </a:r>
                <a:r>
                  <a:rPr lang="en-US" sz="2200" dirty="0"/>
                  <a:t> </a:t>
                </a:r>
                <a:r>
                  <a:rPr lang="en-US" sz="2200" dirty="0" err="1"/>
                  <a:t>nằm</a:t>
                </a:r>
                <a:r>
                  <a:rPr lang="en-US" sz="2200" dirty="0"/>
                  <a:t> </a:t>
                </a:r>
                <a:r>
                  <a:rPr lang="en-US" sz="2200" dirty="0" err="1"/>
                  <a:t>trong</a:t>
                </a:r>
                <a:r>
                  <a:rPr lang="en-US" sz="2200" dirty="0"/>
                  <a:t> </a:t>
                </a:r>
                <a:r>
                  <a:rPr lang="en-US" sz="2200" dirty="0" err="1"/>
                  <a:t>lớp</a:t>
                </a:r>
                <a:r>
                  <a:rPr lang="en-US" sz="2200" dirty="0"/>
                  <a:t> </a:t>
                </a:r>
                <a:r>
                  <a:rPr lang="en-US" sz="2200" dirty="0" err="1"/>
                  <a:t>giả</a:t>
                </a:r>
                <a:r>
                  <a:rPr lang="en-US" sz="2200" dirty="0"/>
                  <a:t> </a:t>
                </a:r>
                <a:r>
                  <a:rPr lang="en-US" sz="2200" dirty="0" err="1"/>
                  <a:t>thiết</a:t>
                </a:r>
                <a:r>
                  <a:rPr lang="en-US" sz="2200" dirty="0"/>
                  <a:t> </a:t>
                </a:r>
                <a14:m>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ℋ</m:t>
                        </m:r>
                      </m:e>
                      <m:sub>
                        <m:r>
                          <a:rPr lang="en-US" sz="2200" b="0" i="1" smtClean="0">
                            <a:latin typeface="Cambria Math" panose="02040503050406030204" pitchFamily="18" charset="0"/>
                          </a:rPr>
                          <m:t>1</m:t>
                        </m:r>
                      </m:sub>
                    </m:sSub>
                  </m:oMath>
                </a14:m>
                <a:r>
                  <a:rPr lang="en-US" sz="2200" dirty="0"/>
                  <a:t>.</a:t>
                </a:r>
              </a:p>
              <a:p>
                <a:pPr marL="520700" indent="-342900">
                  <a:lnSpc>
                    <a:spcPct val="150000"/>
                  </a:lnSpc>
                  <a:spcBef>
                    <a:spcPts val="0"/>
                  </a:spcBef>
                </a:pPr>
                <a:r>
                  <a:rPr lang="en-US" sz="2200" dirty="0" err="1"/>
                  <a:t>Các</a:t>
                </a:r>
                <a:r>
                  <a:rPr lang="en-US" sz="2200" dirty="0"/>
                  <a:t> </a:t>
                </a:r>
                <a:r>
                  <a:rPr lang="en-US" sz="2200" dirty="0" err="1"/>
                  <a:t>đường</a:t>
                </a:r>
                <a:r>
                  <a:rPr lang="en-US" sz="2200" dirty="0"/>
                  <a:t> </a:t>
                </a:r>
                <a:r>
                  <a:rPr lang="en-US" sz="2200" dirty="0" err="1"/>
                  <a:t>thẳng</a:t>
                </a:r>
                <a:r>
                  <a:rPr lang="en-US" sz="2200" dirty="0"/>
                  <a:t> </a:t>
                </a:r>
                <a:r>
                  <a:rPr lang="en-US" sz="2200" dirty="0" err="1"/>
                  <a:t>nét</a:t>
                </a:r>
                <a:r>
                  <a:rPr lang="en-US" sz="2200" dirty="0"/>
                  <a:t> </a:t>
                </a:r>
                <a:r>
                  <a:rPr lang="en-US" sz="2200" dirty="0" err="1"/>
                  <a:t>liền</a:t>
                </a:r>
                <a:r>
                  <a:rPr lang="en-US" sz="2200" dirty="0"/>
                  <a:t> </a:t>
                </a:r>
                <a:r>
                  <a:rPr lang="en-US" sz="2200" dirty="0" err="1"/>
                  <a:t>giữa</a:t>
                </a:r>
                <a:r>
                  <a:rPr lang="en-US" sz="2200" dirty="0"/>
                  <a:t> </a:t>
                </a:r>
                <a:r>
                  <a:rPr lang="en-US" sz="2200" dirty="0" err="1"/>
                  <a:t>các</a:t>
                </a:r>
                <a:r>
                  <a:rPr lang="en-US" sz="2200" dirty="0"/>
                  <a:t> </a:t>
                </a:r>
                <a:r>
                  <a:rPr lang="en-US" sz="2200" dirty="0" err="1"/>
                  <a:t>giả</a:t>
                </a:r>
                <a:r>
                  <a:rPr lang="en-US" sz="2200" dirty="0"/>
                  <a:t> </a:t>
                </a:r>
                <a:r>
                  <a:rPr lang="en-US" sz="2200" dirty="0" err="1"/>
                  <a:t>thiết</a:t>
                </a:r>
                <a:r>
                  <a:rPr lang="en-US" sz="2200" dirty="0"/>
                  <a:t> </a:t>
                </a:r>
                <a:r>
                  <a:rPr lang="en-US" sz="2200" dirty="0" err="1"/>
                  <a:t>trung</a:t>
                </a:r>
                <a:r>
                  <a:rPr lang="en-US" sz="2200" dirty="0"/>
                  <a:t> </a:t>
                </a:r>
                <a:r>
                  <a:rPr lang="en-US" sz="2200" dirty="0" err="1"/>
                  <a:t>bình</a:t>
                </a:r>
                <a:r>
                  <a:rPr lang="en-US" sz="2200" dirty="0"/>
                  <a:t> </a:t>
                </a:r>
                <a:r>
                  <a:rPr lang="en-US" sz="2200" dirty="0" err="1"/>
                  <a:t>của</a:t>
                </a:r>
                <a:r>
                  <a:rPr lang="en-US" sz="2200" dirty="0"/>
                  <a:t> </a:t>
                </a:r>
                <a:r>
                  <a:rPr lang="en-US" sz="2200" dirty="0" err="1"/>
                  <a:t>mỗi</a:t>
                </a:r>
                <a:r>
                  <a:rPr lang="en-US" sz="2200" dirty="0"/>
                  <a:t> </a:t>
                </a:r>
                <a:r>
                  <a:rPr lang="en-US" sz="2200" dirty="0" err="1"/>
                  <a:t>lớp</a:t>
                </a:r>
                <a:r>
                  <a:rPr lang="en-US" sz="2200" dirty="0"/>
                  <a:t> </a:t>
                </a:r>
                <a:r>
                  <a:rPr lang="en-US" sz="2200" dirty="0" err="1"/>
                  <a:t>giả</a:t>
                </a:r>
                <a:r>
                  <a:rPr lang="en-US" sz="2200" dirty="0"/>
                  <a:t> </a:t>
                </a:r>
                <a:r>
                  <a:rPr lang="en-US" sz="2200" dirty="0" err="1"/>
                  <a:t>thiết</a:t>
                </a:r>
                <a:r>
                  <a:rPr lang="en-US" sz="2200" dirty="0"/>
                  <a:t> </a:t>
                </a:r>
                <a:r>
                  <a:rPr lang="en-US" sz="2200" dirty="0" err="1"/>
                  <a:t>và</a:t>
                </a:r>
                <a:r>
                  <a:rPr lang="en-US" sz="2200" dirty="0"/>
                  <a:t> </a:t>
                </a:r>
                <a:r>
                  <a:rPr lang="en-US" sz="2200" dirty="0" err="1"/>
                  <a:t>hàm</a:t>
                </a:r>
                <a:r>
                  <a:rPr lang="en-US" sz="2200" dirty="0"/>
                  <a:t> </a:t>
                </a:r>
                <a:r>
                  <a:rPr lang="en-US" sz="2200" dirty="0" err="1"/>
                  <a:t>đích</a:t>
                </a:r>
                <a:r>
                  <a:rPr lang="en-US" sz="2200" dirty="0"/>
                  <a:t> (target function) </a:t>
                </a:r>
                <a:r>
                  <a:rPr lang="en-US" sz="2200" dirty="0" err="1"/>
                  <a:t>thể</a:t>
                </a:r>
                <a:r>
                  <a:rPr lang="en-US" sz="2200" dirty="0"/>
                  <a:t> </a:t>
                </a:r>
                <a:r>
                  <a:rPr lang="en-US" sz="2200" dirty="0" err="1"/>
                  <a:t>hiện</a:t>
                </a:r>
                <a:r>
                  <a:rPr lang="en-US" sz="2200" dirty="0"/>
                  <a:t> </a:t>
                </a:r>
                <a:r>
                  <a:rPr lang="en-US" sz="2200" b="1" dirty="0" err="1">
                    <a:solidFill>
                      <a:srgbClr val="FF0000"/>
                    </a:solidFill>
                  </a:rPr>
                  <a:t>độ</a:t>
                </a:r>
                <a:r>
                  <a:rPr lang="en-US" sz="2200" b="1" dirty="0">
                    <a:solidFill>
                      <a:srgbClr val="FF0000"/>
                    </a:solidFill>
                  </a:rPr>
                  <a:t> </a:t>
                </a:r>
                <a:r>
                  <a:rPr lang="en-US" sz="2200" b="1" dirty="0" err="1">
                    <a:solidFill>
                      <a:srgbClr val="FF0000"/>
                    </a:solidFill>
                  </a:rPr>
                  <a:t>chệch</a:t>
                </a:r>
                <a:r>
                  <a:rPr lang="en-US" sz="2200" b="1" dirty="0">
                    <a:solidFill>
                      <a:srgbClr val="FF0000"/>
                    </a:solidFill>
                  </a:rPr>
                  <a:t> (bias) </a:t>
                </a:r>
                <a:r>
                  <a:rPr lang="en-US" sz="2200" dirty="0" err="1"/>
                  <a:t>của</a:t>
                </a:r>
                <a:r>
                  <a:rPr lang="en-US" sz="2200" dirty="0"/>
                  <a:t> </a:t>
                </a:r>
                <a:r>
                  <a:rPr lang="en-US" sz="2200" dirty="0" err="1"/>
                  <a:t>mỗi</a:t>
                </a:r>
                <a:r>
                  <a:rPr lang="en-US" sz="2200" dirty="0"/>
                  <a:t> </a:t>
                </a:r>
                <a:r>
                  <a:rPr lang="en-US" sz="2200" dirty="0" err="1"/>
                  <a:t>lớp</a:t>
                </a:r>
                <a:r>
                  <a:rPr lang="en-US" sz="2200" dirty="0"/>
                  <a:t> </a:t>
                </a:r>
                <a:r>
                  <a:rPr lang="en-US" sz="2200" dirty="0" err="1"/>
                  <a:t>giả</a:t>
                </a:r>
                <a:r>
                  <a:rPr lang="en-US" sz="2200" dirty="0"/>
                  <a:t> </a:t>
                </a:r>
                <a:r>
                  <a:rPr lang="en-US" sz="2200" dirty="0" err="1"/>
                  <a:t>thiết</a:t>
                </a:r>
                <a:r>
                  <a:rPr lang="en-US" sz="2200" dirty="0"/>
                  <a:t>.</a:t>
                </a:r>
              </a:p>
              <a:p>
                <a:pPr marL="520700" indent="-342900">
                  <a:lnSpc>
                    <a:spcPct val="150000"/>
                  </a:lnSpc>
                  <a:spcBef>
                    <a:spcPts val="0"/>
                  </a:spcBef>
                </a:pPr>
                <a:r>
                  <a:rPr lang="en-US" sz="2200" b="1" dirty="0" err="1"/>
                  <a:t>Lưu</a:t>
                </a:r>
                <a:r>
                  <a:rPr lang="en-US" sz="2200" b="1" dirty="0"/>
                  <a:t> ý: </a:t>
                </a:r>
                <a:r>
                  <a:rPr lang="en-US" sz="2200" dirty="0" err="1"/>
                  <a:t>trong</a:t>
                </a:r>
                <a:r>
                  <a:rPr lang="en-US" sz="2200" dirty="0"/>
                  <a:t> </a:t>
                </a:r>
                <a:r>
                  <a:rPr lang="en-US" sz="2200" dirty="0" err="1"/>
                  <a:t>thực</a:t>
                </a:r>
                <a:r>
                  <a:rPr lang="en-US" sz="2200" dirty="0"/>
                  <a:t> </a:t>
                </a:r>
                <a:r>
                  <a:rPr lang="en-US" sz="2200" dirty="0" err="1"/>
                  <a:t>tế</a:t>
                </a:r>
                <a:r>
                  <a:rPr lang="en-US" sz="2200" dirty="0"/>
                  <a:t>, ta </a:t>
                </a:r>
                <a:r>
                  <a:rPr lang="en-US" sz="2200" dirty="0" err="1"/>
                  <a:t>không</a:t>
                </a:r>
                <a:r>
                  <a:rPr lang="en-US" sz="2200" dirty="0"/>
                  <a:t> </a:t>
                </a:r>
                <a:r>
                  <a:rPr lang="en-US" sz="2200" dirty="0" err="1"/>
                  <a:t>thể</a:t>
                </a:r>
                <a:r>
                  <a:rPr lang="en-US" sz="2200" dirty="0"/>
                  <a:t> </a:t>
                </a:r>
                <a:r>
                  <a:rPr lang="en-US" sz="2200" dirty="0" err="1"/>
                  <a:t>xác</a:t>
                </a:r>
                <a:r>
                  <a:rPr lang="en-US" sz="2200" dirty="0"/>
                  <a:t> </a:t>
                </a:r>
                <a:r>
                  <a:rPr lang="en-US" sz="2200" dirty="0" err="1"/>
                  <a:t>định</a:t>
                </a:r>
                <a:r>
                  <a:rPr lang="en-US" sz="2200" dirty="0"/>
                  <a:t> </a:t>
                </a:r>
                <a:r>
                  <a:rPr lang="en-US" sz="2200" dirty="0" err="1"/>
                  <a:t>được</a:t>
                </a:r>
                <a:r>
                  <a:rPr lang="en-US" sz="2200" dirty="0"/>
                  <a:t> </a:t>
                </a:r>
                <a:r>
                  <a:rPr lang="en-US" sz="2200" dirty="0" err="1"/>
                  <a:t>giả</a:t>
                </a:r>
                <a:r>
                  <a:rPr lang="en-US" sz="2200" dirty="0"/>
                  <a:t> </a:t>
                </a:r>
                <a:r>
                  <a:rPr lang="en-US" sz="2200" dirty="0" err="1"/>
                  <a:t>thiết</a:t>
                </a:r>
                <a:r>
                  <a:rPr lang="en-US" sz="2200" dirty="0"/>
                  <a:t> </a:t>
                </a:r>
                <a:r>
                  <a:rPr lang="en-US" sz="2200" dirty="0" err="1"/>
                  <a:t>trung</a:t>
                </a:r>
                <a:r>
                  <a:rPr lang="en-US" sz="2200" dirty="0"/>
                  <a:t> </a:t>
                </a:r>
                <a:r>
                  <a:rPr lang="en-US" sz="2200" dirty="0" err="1"/>
                  <a:t>bình</a:t>
                </a:r>
                <a:r>
                  <a:rPr lang="en-US" sz="2200" dirty="0"/>
                  <a:t> </a:t>
                </a:r>
                <a14:m>
                  <m:oMath xmlns:m="http://schemas.openxmlformats.org/officeDocument/2006/math">
                    <m:acc>
                      <m:accPr>
                        <m:chr m:val="̅"/>
                        <m:ctrlPr>
                          <a:rPr lang="en-US" sz="2200" i="1" smtClean="0">
                            <a:latin typeface="Cambria Math" panose="02040503050406030204" pitchFamily="18" charset="0"/>
                          </a:rPr>
                        </m:ctrlPr>
                      </m:accPr>
                      <m:e>
                        <m:r>
                          <a:rPr lang="en-US" sz="2200" b="0" i="1" smtClean="0">
                            <a:latin typeface="Cambria Math" panose="02040503050406030204" pitchFamily="18" charset="0"/>
                          </a:rPr>
                          <m:t>h</m:t>
                        </m:r>
                      </m:e>
                    </m:acc>
                  </m:oMath>
                </a14:m>
                <a:r>
                  <a:rPr lang="en-US" sz="2200" dirty="0"/>
                  <a:t> </a:t>
                </a:r>
                <a:r>
                  <a:rPr lang="en-US" sz="2200" dirty="0" err="1"/>
                  <a:t>và</a:t>
                </a:r>
                <a:r>
                  <a:rPr lang="en-US" sz="2200" dirty="0"/>
                  <a:t> </a:t>
                </a:r>
                <a:r>
                  <a:rPr lang="en-US" sz="2200" dirty="0" err="1"/>
                  <a:t>hàm</a:t>
                </a:r>
                <a:r>
                  <a:rPr lang="en-US" sz="2200" dirty="0"/>
                  <a:t> </a:t>
                </a:r>
                <a:r>
                  <a:rPr lang="en-US" sz="2200" dirty="0" err="1"/>
                  <a:t>đích</a:t>
                </a:r>
                <a:r>
                  <a:rPr lang="en-US" sz="2200" dirty="0"/>
                  <a:t> </a:t>
                </a:r>
                <a14:m>
                  <m:oMath xmlns:m="http://schemas.openxmlformats.org/officeDocument/2006/math">
                    <m:r>
                      <a:rPr lang="en-US" sz="2200" b="0" i="1" smtClean="0">
                        <a:latin typeface="Cambria Math" panose="02040503050406030204" pitchFamily="18" charset="0"/>
                      </a:rPr>
                      <m:t>𝑓</m:t>
                    </m:r>
                  </m:oMath>
                </a14:m>
                <a:r>
                  <a:rPr lang="en-US" sz="2200" dirty="0"/>
                  <a:t>.</a:t>
                </a:r>
              </a:p>
              <a:p>
                <a:pPr marL="520700" indent="-342900">
                  <a:lnSpc>
                    <a:spcPct val="150000"/>
                  </a:lnSpc>
                  <a:spcBef>
                    <a:spcPts val="0"/>
                  </a:spcBef>
                </a:pPr>
                <a:endParaRPr lang="en-US" sz="2200" dirty="0"/>
              </a:p>
            </p:txBody>
          </p:sp>
        </mc:Choice>
        <mc:Fallback xmlns="">
          <p:sp>
            <p:nvSpPr>
              <p:cNvPr id="374" name="Google Shape;374;p5">
                <a:extLst>
                  <a:ext uri="{FF2B5EF4-FFF2-40B4-BE49-F238E27FC236}">
                    <a16:creationId xmlns:a16="http://schemas.microsoft.com/office/drawing/2014/main" id="{B3EBB70E-578E-E0F0-E5D0-3E72E9F5EE94}"/>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r="-685" b="-212"/>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49CFC417-5ADD-30AD-7ED6-4D483513A7E6}"/>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BCA8C548-C268-7B15-22D5-48F4A4635769}"/>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53</a:t>
            </a:fld>
            <a:endParaRPr/>
          </a:p>
        </p:txBody>
      </p:sp>
      <p:pic>
        <p:nvPicPr>
          <p:cNvPr id="3" name="Graphic 2">
            <a:extLst>
              <a:ext uri="{FF2B5EF4-FFF2-40B4-BE49-F238E27FC236}">
                <a16:creationId xmlns:a16="http://schemas.microsoft.com/office/drawing/2014/main" id="{FB4AB693-14D5-1B24-27B2-F40F2CECDA8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418563" y="1066811"/>
            <a:ext cx="4619142" cy="3221555"/>
          </a:xfrm>
          <a:prstGeom prst="rect">
            <a:avLst/>
          </a:prstGeom>
        </p:spPr>
      </p:pic>
      <p:sp>
        <p:nvSpPr>
          <p:cNvPr id="2" name="TextBox 1">
            <a:extLst>
              <a:ext uri="{FF2B5EF4-FFF2-40B4-BE49-F238E27FC236}">
                <a16:creationId xmlns:a16="http://schemas.microsoft.com/office/drawing/2014/main" id="{007ABBBC-7A42-4A83-761C-E6653B25C5BB}"/>
              </a:ext>
            </a:extLst>
          </p:cNvPr>
          <p:cNvSpPr txBox="1"/>
          <p:nvPr/>
        </p:nvSpPr>
        <p:spPr>
          <a:xfrm>
            <a:off x="8037705" y="3651748"/>
            <a:ext cx="2244628" cy="215444"/>
          </a:xfrm>
          <a:prstGeom prst="rect">
            <a:avLst/>
          </a:prstGeom>
          <a:noFill/>
        </p:spPr>
        <p:txBody>
          <a:bodyPr wrap="square">
            <a:spAutoFit/>
          </a:bodyPr>
          <a:lstStyle/>
          <a:p>
            <a:pPr algn="ctr">
              <a:spcBef>
                <a:spcPct val="50000"/>
              </a:spcBef>
            </a:pPr>
            <a:r>
              <a:rPr lang="en-US" sz="800" dirty="0">
                <a:latin typeface="Calibri"/>
                <a:cs typeface="Calibri"/>
              </a:rPr>
              <a:t>[https://allmodelsarewrong.github.io/]</a:t>
            </a:r>
          </a:p>
        </p:txBody>
      </p:sp>
    </p:spTree>
    <p:extLst>
      <p:ext uri="{BB962C8B-B14F-4D97-AF65-F5344CB8AC3E}">
        <p14:creationId xmlns:p14="http://schemas.microsoft.com/office/powerpoint/2010/main" val="277885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CC5616BF-D646-4BD1-B635-DF60F2E2310D}"/>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34E89DC4-A032-0D2C-5078-FB79472D2D30}"/>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r>
              <a:rPr lang="en-US" dirty="0"/>
              <a:t>: </a:t>
            </a:r>
            <a:r>
              <a:rPr lang="en-US" dirty="0" err="1"/>
              <a:t>Độ</a:t>
            </a:r>
            <a:r>
              <a:rPr lang="en-US" dirty="0"/>
              <a:t> </a:t>
            </a:r>
            <a:r>
              <a:rPr lang="en-US" dirty="0" err="1"/>
              <a:t>chệch</a:t>
            </a:r>
            <a:r>
              <a:rPr lang="en-US" dirty="0"/>
              <a:t> (bias)</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BB1CC428-FBB2-BE3F-604E-B52912BFF450}"/>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50000"/>
                  </a:lnSpc>
                  <a:spcBef>
                    <a:spcPts val="0"/>
                  </a:spcBef>
                </a:pPr>
                <a:r>
                  <a:rPr lang="en-US" sz="2200" dirty="0" err="1">
                    <a:solidFill>
                      <a:srgbClr val="FF0000"/>
                    </a:solidFill>
                  </a:rPr>
                  <a:t>Độ</a:t>
                </a:r>
                <a:r>
                  <a:rPr lang="en-US" sz="2200" dirty="0">
                    <a:solidFill>
                      <a:srgbClr val="FF0000"/>
                    </a:solidFill>
                  </a:rPr>
                  <a:t> </a:t>
                </a:r>
                <a:r>
                  <a:rPr lang="en-US" sz="2200" dirty="0" err="1">
                    <a:solidFill>
                      <a:srgbClr val="FF0000"/>
                    </a:solidFill>
                  </a:rPr>
                  <a:t>chệch</a:t>
                </a:r>
                <a:r>
                  <a:rPr lang="en-US" sz="2200" dirty="0">
                    <a:solidFill>
                      <a:srgbClr val="FF0000"/>
                    </a:solidFill>
                  </a:rPr>
                  <a:t> </a:t>
                </a:r>
                <a:r>
                  <a:rPr lang="en-US" sz="2200" dirty="0" err="1"/>
                  <a:t>liên</a:t>
                </a:r>
                <a:r>
                  <a:rPr lang="en-US" sz="2200" dirty="0"/>
                  <a:t> </a:t>
                </a:r>
                <a:r>
                  <a:rPr lang="en-US" sz="2200" dirty="0" err="1"/>
                  <a:t>quan</a:t>
                </a:r>
                <a:r>
                  <a:rPr lang="en-US" sz="2200" dirty="0"/>
                  <a:t> </a:t>
                </a:r>
                <a:r>
                  <a:rPr lang="en-US" sz="2200" dirty="0" err="1"/>
                  <a:t>tới</a:t>
                </a:r>
                <a:r>
                  <a:rPr lang="en-US" sz="2200" dirty="0"/>
                  <a:t>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panose="02040503050406030204" pitchFamily="18" charset="0"/>
                          </a:rPr>
                          <m:t>h</m:t>
                        </m:r>
                      </m:e>
                    </m:acc>
                    <m:r>
                      <a:rPr lang="en-US" sz="2200" b="0" i="1" smtClean="0">
                        <a:latin typeface="Cambria Math" panose="02040503050406030204" pitchFamily="18" charset="0"/>
                      </a:rPr>
                      <m:t>(</m:t>
                    </m:r>
                    <m:r>
                      <a:rPr lang="en-US" sz="2200" b="1" i="1" smtClean="0">
                        <a:latin typeface="Cambria Math" panose="02040503050406030204" pitchFamily="18" charset="0"/>
                      </a:rPr>
                      <m:t>𝒙</m:t>
                    </m:r>
                    <m:r>
                      <a:rPr lang="en-US" sz="2200" b="0" i="1" smtClean="0">
                        <a:latin typeface="Cambria Math" panose="02040503050406030204" pitchFamily="18" charset="0"/>
                      </a:rPr>
                      <m:t>)−</m:t>
                    </m:r>
                    <m:r>
                      <a:rPr lang="en-US" sz="2200" b="0" i="1" smtClean="0">
                        <a:latin typeface="Cambria Math" panose="02040503050406030204" pitchFamily="18" charset="0"/>
                      </a:rPr>
                      <m:t>𝑓</m:t>
                    </m:r>
                    <m:r>
                      <a:rPr lang="en-US" sz="2200" b="0" i="1" smtClean="0">
                        <a:latin typeface="Cambria Math" panose="02040503050406030204" pitchFamily="18" charset="0"/>
                      </a:rPr>
                      <m:t>(</m:t>
                    </m:r>
                    <m:r>
                      <a:rPr lang="en-US" sz="2200" b="1" i="1" smtClean="0">
                        <a:latin typeface="Cambria Math" panose="02040503050406030204" pitchFamily="18" charset="0"/>
                      </a:rPr>
                      <m:t>𝒙</m:t>
                    </m:r>
                    <m:r>
                      <a:rPr lang="en-US" sz="2200" b="0" i="1" smtClean="0">
                        <a:latin typeface="Cambria Math" panose="02040503050406030204" pitchFamily="18" charset="0"/>
                      </a:rPr>
                      <m:t>)</m:t>
                    </m:r>
                  </m:oMath>
                </a14:m>
                <a:r>
                  <a:rPr lang="en-US" sz="2200" dirty="0"/>
                  <a:t>. </a:t>
                </a:r>
                <a:r>
                  <a:rPr lang="en-US" sz="2200" dirty="0" err="1"/>
                  <a:t>Mỗi</a:t>
                </a:r>
                <a:r>
                  <a:rPr lang="en-US" sz="2200" dirty="0"/>
                  <a:t> </a:t>
                </a:r>
                <a:r>
                  <a:rPr lang="en-US" sz="2200" dirty="0" err="1"/>
                  <a:t>lớp</a:t>
                </a:r>
                <a:r>
                  <a:rPr lang="en-US" sz="2200" dirty="0"/>
                  <a:t> </a:t>
                </a:r>
                <a:r>
                  <a:rPr lang="en-US" sz="2200" dirty="0" err="1"/>
                  <a:t>giả</a:t>
                </a:r>
                <a:r>
                  <a:rPr lang="en-US" sz="2200" dirty="0"/>
                  <a:t> </a:t>
                </a:r>
                <a:r>
                  <a:rPr lang="en-US" sz="2200" dirty="0" err="1"/>
                  <a:t>thiết</a:t>
                </a:r>
                <a:r>
                  <a:rPr lang="en-US" sz="2200" dirty="0"/>
                  <a:t> </a:t>
                </a:r>
                <a14:m>
                  <m:oMath xmlns:m="http://schemas.openxmlformats.org/officeDocument/2006/math">
                    <m:r>
                      <a:rPr lang="en-US" sz="2200" i="1" smtClean="0">
                        <a:latin typeface="Cambria Math" panose="02040503050406030204" pitchFamily="18" charset="0"/>
                        <a:ea typeface="Cambria Math" panose="02040503050406030204" pitchFamily="18" charset="0"/>
                      </a:rPr>
                      <m:t>ℋ</m:t>
                    </m:r>
                  </m:oMath>
                </a14:m>
                <a:r>
                  <a:rPr lang="en-US" sz="2200" dirty="0"/>
                  <a:t> (</a:t>
                </a:r>
                <a:r>
                  <a:rPr lang="en-US" sz="2200" dirty="0" err="1"/>
                  <a:t>các</a:t>
                </a:r>
                <a:r>
                  <a:rPr lang="en-US" sz="2200" dirty="0"/>
                  <a:t> </a:t>
                </a:r>
                <a:r>
                  <a:rPr lang="en-US" sz="2200" dirty="0" err="1"/>
                  <a:t>mô</a:t>
                </a:r>
                <a:r>
                  <a:rPr lang="en-US" sz="2200" dirty="0"/>
                  <a:t> </a:t>
                </a:r>
                <a:r>
                  <a:rPr lang="en-US" sz="2200" dirty="0" err="1"/>
                  <a:t>hình</a:t>
                </a:r>
                <a:r>
                  <a:rPr lang="en-US" sz="2200" dirty="0"/>
                  <a:t> </a:t>
                </a:r>
                <a:r>
                  <a:rPr lang="en-US" sz="2200" dirty="0" err="1"/>
                  <a:t>tuyến</a:t>
                </a:r>
                <a:r>
                  <a:rPr lang="en-US" sz="2200" dirty="0"/>
                  <a:t> </a:t>
                </a:r>
                <a:r>
                  <a:rPr lang="en-US" sz="2200" dirty="0" err="1"/>
                  <a:t>tính</a:t>
                </a:r>
                <a:r>
                  <a:rPr lang="en-US" sz="2200" dirty="0"/>
                  <a:t>, </a:t>
                </a:r>
                <a:r>
                  <a:rPr lang="en-US" sz="2200" dirty="0" err="1"/>
                  <a:t>các</a:t>
                </a:r>
                <a:r>
                  <a:rPr lang="en-US" sz="2200" dirty="0"/>
                  <a:t> </a:t>
                </a:r>
                <a:r>
                  <a:rPr lang="en-US" sz="2200" dirty="0" err="1"/>
                  <a:t>mô</a:t>
                </a:r>
                <a:r>
                  <a:rPr lang="en-US" sz="2200" dirty="0"/>
                  <a:t> </a:t>
                </a:r>
                <a:r>
                  <a:rPr lang="en-US" sz="2200" dirty="0" err="1"/>
                  <a:t>hình</a:t>
                </a:r>
                <a:r>
                  <a:rPr lang="en-US" sz="2200" dirty="0"/>
                  <a:t> </a:t>
                </a:r>
                <a:r>
                  <a:rPr lang="en-US" sz="2200" dirty="0" err="1"/>
                  <a:t>bậc</a:t>
                </a:r>
                <a:r>
                  <a:rPr lang="en-US" sz="2200" dirty="0"/>
                  <a:t> 2, </a:t>
                </a:r>
                <a:r>
                  <a:rPr lang="en-US" sz="2200" dirty="0" err="1"/>
                  <a:t>các</a:t>
                </a:r>
                <a:r>
                  <a:rPr lang="en-US" sz="2200" dirty="0"/>
                  <a:t> </a:t>
                </a:r>
                <a:r>
                  <a:rPr lang="en-US" sz="2200" dirty="0" err="1"/>
                  <a:t>mô</a:t>
                </a:r>
                <a:r>
                  <a:rPr lang="en-US" sz="2200" dirty="0"/>
                  <a:t> </a:t>
                </a:r>
                <a:r>
                  <a:rPr lang="en-US" sz="2200" dirty="0" err="1"/>
                  <a:t>hình</a:t>
                </a:r>
                <a:r>
                  <a:rPr lang="en-US" sz="2200" dirty="0"/>
                  <a:t> </a:t>
                </a:r>
                <a:r>
                  <a:rPr lang="en-US" sz="2200" dirty="0" err="1"/>
                  <a:t>bậc</a:t>
                </a:r>
                <a:r>
                  <a:rPr lang="en-US" sz="2200" dirty="0"/>
                  <a:t> 3) </a:t>
                </a:r>
                <a:r>
                  <a:rPr lang="en-US" sz="2200" dirty="0" err="1"/>
                  <a:t>có</a:t>
                </a:r>
                <a:r>
                  <a:rPr lang="en-US" sz="2200" dirty="0"/>
                  <a:t> </a:t>
                </a:r>
                <a:r>
                  <a:rPr lang="en-US" sz="2200" dirty="0" err="1"/>
                  <a:t>một</a:t>
                </a:r>
                <a:r>
                  <a:rPr lang="en-US" sz="2200" dirty="0"/>
                  <a:t> </a:t>
                </a:r>
                <a:r>
                  <a:rPr lang="en-US" sz="2200" dirty="0" err="1"/>
                  <a:t>mô</a:t>
                </a:r>
                <a:r>
                  <a:rPr lang="en-US" sz="2200" dirty="0"/>
                  <a:t> </a:t>
                </a:r>
                <a:r>
                  <a:rPr lang="en-US" sz="2200" dirty="0" err="1"/>
                  <a:t>hình</a:t>
                </a:r>
                <a:r>
                  <a:rPr lang="en-US" sz="2200" dirty="0"/>
                  <a:t> </a:t>
                </a:r>
                <a:r>
                  <a:rPr lang="en-US" sz="2200" dirty="0" err="1"/>
                  <a:t>trung</a:t>
                </a:r>
                <a:r>
                  <a:rPr lang="en-US" sz="2200" dirty="0"/>
                  <a:t> </a:t>
                </a:r>
                <a:r>
                  <a:rPr lang="en-US" sz="2200" dirty="0" err="1"/>
                  <a:t>bình</a:t>
                </a:r>
                <a:r>
                  <a:rPr lang="en-US" sz="2200" dirty="0"/>
                  <a:t> (</a:t>
                </a:r>
                <a:r>
                  <a:rPr lang="en-US" sz="2200" dirty="0" err="1"/>
                  <a:t>giả</a:t>
                </a:r>
                <a:r>
                  <a:rPr lang="en-US" sz="2200" dirty="0"/>
                  <a:t> </a:t>
                </a:r>
                <a:r>
                  <a:rPr lang="en-US" sz="2200" dirty="0" err="1"/>
                  <a:t>thiết</a:t>
                </a:r>
                <a:r>
                  <a:rPr lang="en-US" sz="2200" dirty="0"/>
                  <a:t> </a:t>
                </a:r>
                <a:r>
                  <a:rPr lang="en-US" sz="2200" dirty="0" err="1"/>
                  <a:t>trung</a:t>
                </a:r>
                <a:r>
                  <a:rPr lang="en-US" sz="2200" dirty="0"/>
                  <a:t> </a:t>
                </a:r>
                <a:r>
                  <a:rPr lang="en-US" sz="2200" dirty="0" err="1"/>
                  <a:t>bình</a:t>
                </a:r>
                <a:r>
                  <a:rPr lang="en-US" sz="2200" dirty="0"/>
                  <a:t>)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panose="02040503050406030204" pitchFamily="18" charset="0"/>
                          </a:rPr>
                          <m:t>h</m:t>
                        </m:r>
                      </m:e>
                    </m:acc>
                  </m:oMath>
                </a14:m>
                <a:r>
                  <a:rPr lang="en-US" sz="2200" dirty="0"/>
                  <a:t>.</a:t>
                </a:r>
              </a:p>
              <a:p>
                <a:pPr marL="520700" indent="-342900">
                  <a:lnSpc>
                    <a:spcPct val="150000"/>
                  </a:lnSpc>
                  <a:spcBef>
                    <a:spcPts val="0"/>
                  </a:spcBef>
                </a:pPr>
                <a14:m>
                  <m:oMath xmlns:m="http://schemas.openxmlformats.org/officeDocument/2006/math">
                    <m:acc>
                      <m:accPr>
                        <m:chr m:val="̅"/>
                        <m:ctrlPr>
                          <a:rPr lang="en-US" sz="2200" i="1" smtClean="0">
                            <a:latin typeface="Cambria Math" panose="02040503050406030204" pitchFamily="18" charset="0"/>
                          </a:rPr>
                        </m:ctrlPr>
                      </m:accPr>
                      <m:e>
                        <m:r>
                          <a:rPr lang="en-US" sz="2200" b="0" i="1" smtClean="0">
                            <a:latin typeface="Cambria Math" panose="02040503050406030204" pitchFamily="18" charset="0"/>
                          </a:rPr>
                          <m:t>h</m:t>
                        </m:r>
                      </m:e>
                    </m:acc>
                  </m:oMath>
                </a14:m>
                <a:r>
                  <a:rPr lang="en-US" sz="2200" dirty="0"/>
                  <a:t> </a:t>
                </a:r>
                <a:r>
                  <a:rPr lang="en-US" sz="2200" dirty="0" err="1"/>
                  <a:t>có</a:t>
                </a:r>
                <a:r>
                  <a:rPr lang="en-US" sz="2200" dirty="0"/>
                  <a:t> </a:t>
                </a:r>
                <a:r>
                  <a:rPr lang="en-US" sz="2200" dirty="0" err="1"/>
                  <a:t>thể</a:t>
                </a:r>
                <a:r>
                  <a:rPr lang="en-US" sz="2200" dirty="0"/>
                  <a:t> </a:t>
                </a:r>
                <a:r>
                  <a:rPr lang="en-US" sz="2200" dirty="0" err="1"/>
                  <a:t>xem</a:t>
                </a:r>
                <a:r>
                  <a:rPr lang="en-US" sz="2200" dirty="0"/>
                  <a:t> </a:t>
                </a:r>
                <a:r>
                  <a:rPr lang="en-US" sz="2200" dirty="0" err="1"/>
                  <a:t>như</a:t>
                </a:r>
                <a:r>
                  <a:rPr lang="en-US" sz="2200" dirty="0"/>
                  <a:t> </a:t>
                </a:r>
                <a:r>
                  <a:rPr lang="en-US" sz="2200" dirty="0" err="1"/>
                  <a:t>là</a:t>
                </a:r>
                <a:r>
                  <a:rPr lang="en-US" sz="2200" dirty="0"/>
                  <a:t> </a:t>
                </a:r>
                <a:r>
                  <a:rPr lang="en-US" sz="2200" dirty="0" err="1">
                    <a:solidFill>
                      <a:srgbClr val="FF00FF"/>
                    </a:solidFill>
                  </a:rPr>
                  <a:t>mô</a:t>
                </a:r>
                <a:r>
                  <a:rPr lang="en-US" sz="2200" dirty="0">
                    <a:solidFill>
                      <a:srgbClr val="FF00FF"/>
                    </a:solidFill>
                  </a:rPr>
                  <a:t> </a:t>
                </a:r>
                <a:r>
                  <a:rPr lang="en-US" sz="2200" dirty="0" err="1">
                    <a:solidFill>
                      <a:srgbClr val="FF00FF"/>
                    </a:solidFill>
                  </a:rPr>
                  <a:t>hình</a:t>
                </a:r>
                <a:r>
                  <a:rPr lang="en-US" sz="2200" dirty="0">
                    <a:solidFill>
                      <a:srgbClr val="FF00FF"/>
                    </a:solidFill>
                  </a:rPr>
                  <a:t> </a:t>
                </a:r>
                <a:r>
                  <a:rPr lang="en-US" sz="2200" dirty="0" err="1">
                    <a:solidFill>
                      <a:srgbClr val="FF00FF"/>
                    </a:solidFill>
                  </a:rPr>
                  <a:t>tiêu</a:t>
                </a:r>
                <a:r>
                  <a:rPr lang="en-US" sz="2200" dirty="0">
                    <a:solidFill>
                      <a:srgbClr val="FF00FF"/>
                    </a:solidFill>
                  </a:rPr>
                  <a:t> </a:t>
                </a:r>
                <a:r>
                  <a:rPr lang="en-US" sz="2200" dirty="0" err="1">
                    <a:solidFill>
                      <a:srgbClr val="FF00FF"/>
                    </a:solidFill>
                  </a:rPr>
                  <a:t>biểu</a:t>
                </a:r>
                <a:r>
                  <a:rPr lang="en-US" sz="2200" dirty="0">
                    <a:solidFill>
                      <a:srgbClr val="FF00FF"/>
                    </a:solidFill>
                  </a:rPr>
                  <a:t> </a:t>
                </a:r>
                <a:r>
                  <a:rPr lang="en-US" sz="2200" dirty="0" err="1"/>
                  <a:t>cho</a:t>
                </a:r>
                <a:r>
                  <a:rPr lang="en-US" sz="2200" dirty="0"/>
                  <a:t> </a:t>
                </a:r>
                <a:r>
                  <a:rPr lang="en-US" sz="2200" dirty="0" err="1"/>
                  <a:t>một</a:t>
                </a:r>
                <a:r>
                  <a:rPr lang="en-US" sz="2200" dirty="0"/>
                  <a:t> </a:t>
                </a:r>
                <a:r>
                  <a:rPr lang="en-US" sz="2200" dirty="0" err="1"/>
                  <a:t>lớp</a:t>
                </a:r>
                <a:r>
                  <a:rPr lang="en-US" sz="2200" dirty="0"/>
                  <a:t> </a:t>
                </a:r>
                <a:r>
                  <a:rPr lang="en-US" sz="2200" dirty="0" err="1"/>
                  <a:t>giả</a:t>
                </a:r>
                <a:r>
                  <a:rPr lang="en-US" sz="2200" dirty="0"/>
                  <a:t> </a:t>
                </a:r>
                <a:r>
                  <a:rPr lang="en-US" sz="2200" dirty="0" err="1"/>
                  <a:t>thiết</a:t>
                </a:r>
                <a:r>
                  <a:rPr lang="en-US" sz="2200" dirty="0"/>
                  <a:t> </a:t>
                </a:r>
                <a14:m>
                  <m:oMath xmlns:m="http://schemas.openxmlformats.org/officeDocument/2006/math">
                    <m:r>
                      <a:rPr lang="en-US" sz="2200" i="1" smtClean="0">
                        <a:latin typeface="Cambria Math" panose="02040503050406030204" pitchFamily="18" charset="0"/>
                        <a:ea typeface="Cambria Math" panose="02040503050406030204" pitchFamily="18" charset="0"/>
                      </a:rPr>
                      <m:t>ℋ</m:t>
                    </m:r>
                  </m:oMath>
                </a14:m>
                <a:r>
                  <a:rPr lang="en-US" sz="2200" dirty="0"/>
                  <a:t>.</a:t>
                </a:r>
              </a:p>
              <a:p>
                <a:pPr marL="520700" indent="-342900">
                  <a:lnSpc>
                    <a:spcPct val="150000"/>
                  </a:lnSpc>
                  <a:spcBef>
                    <a:spcPts val="0"/>
                  </a:spcBef>
                </a:pPr>
                <a:r>
                  <a:rPr lang="en-US" sz="2200" dirty="0" err="1">
                    <a:solidFill>
                      <a:srgbClr val="FF0000"/>
                    </a:solidFill>
                  </a:rPr>
                  <a:t>Độ</a:t>
                </a:r>
                <a:r>
                  <a:rPr lang="en-US" sz="2200" dirty="0">
                    <a:solidFill>
                      <a:srgbClr val="FF0000"/>
                    </a:solidFill>
                  </a:rPr>
                  <a:t> </a:t>
                </a:r>
                <a:r>
                  <a:rPr lang="en-US" sz="2200" dirty="0" err="1">
                    <a:solidFill>
                      <a:srgbClr val="FF0000"/>
                    </a:solidFill>
                  </a:rPr>
                  <a:t>chệch</a:t>
                </a:r>
                <a:r>
                  <a:rPr lang="en-US" sz="2200" dirty="0">
                    <a:solidFill>
                      <a:srgbClr val="FF0000"/>
                    </a:solidFill>
                  </a:rPr>
                  <a:t> (bias) </a:t>
                </a:r>
                <a:r>
                  <a:rPr lang="en-US" sz="2200" dirty="0" err="1"/>
                  <a:t>đánh</a:t>
                </a:r>
                <a:r>
                  <a:rPr lang="en-US" sz="2200" dirty="0"/>
                  <a:t> </a:t>
                </a:r>
                <a:r>
                  <a:rPr lang="en-US" sz="2200" dirty="0" err="1"/>
                  <a:t>giá</a:t>
                </a:r>
                <a:r>
                  <a:rPr lang="en-US" sz="2200" dirty="0"/>
                  <a:t> </a:t>
                </a:r>
                <a:r>
                  <a:rPr lang="en-US" sz="2200" dirty="0" err="1"/>
                  <a:t>khả</a:t>
                </a:r>
                <a:r>
                  <a:rPr lang="en-US" sz="2200" dirty="0"/>
                  <a:t> </a:t>
                </a:r>
                <a:r>
                  <a:rPr lang="en-US" sz="2200" dirty="0" err="1"/>
                  <a:t>năng</a:t>
                </a:r>
                <a:r>
                  <a:rPr lang="en-US" sz="2200" dirty="0"/>
                  <a:t> </a:t>
                </a:r>
                <a:r>
                  <a:rPr lang="en-US" sz="2200" dirty="0" err="1"/>
                  <a:t>một</a:t>
                </a:r>
                <a:r>
                  <a:rPr lang="en-US" sz="2200" dirty="0"/>
                  <a:t> </a:t>
                </a:r>
                <a:r>
                  <a:rPr lang="en-US" sz="2200" dirty="0" err="1"/>
                  <a:t>lớp</a:t>
                </a:r>
                <a:r>
                  <a:rPr lang="en-US" sz="2200" dirty="0"/>
                  <a:t> </a:t>
                </a:r>
                <a:r>
                  <a:rPr lang="en-US" sz="2200" dirty="0" err="1"/>
                  <a:t>giả</a:t>
                </a:r>
                <a:r>
                  <a:rPr lang="en-US" sz="2200" dirty="0"/>
                  <a:t> </a:t>
                </a:r>
                <a:r>
                  <a:rPr lang="en-US" sz="2200" dirty="0" err="1"/>
                  <a:t>thiết</a:t>
                </a:r>
                <a:r>
                  <a:rPr lang="en-US" sz="2200" dirty="0"/>
                  <a:t> </a:t>
                </a:r>
                <a14:m>
                  <m:oMath xmlns:m="http://schemas.openxmlformats.org/officeDocument/2006/math">
                    <m:r>
                      <a:rPr lang="en-US" sz="2200" i="1" smtClean="0">
                        <a:latin typeface="Cambria Math" panose="02040503050406030204" pitchFamily="18" charset="0"/>
                        <a:ea typeface="Cambria Math" panose="02040503050406030204" pitchFamily="18" charset="0"/>
                      </a:rPr>
                      <m:t>ℋ</m:t>
                    </m:r>
                  </m:oMath>
                </a14:m>
                <a:r>
                  <a:rPr lang="en-US" sz="2200" dirty="0"/>
                  <a:t> </a:t>
                </a:r>
                <a:r>
                  <a:rPr lang="en-US" sz="2200" dirty="0" err="1"/>
                  <a:t>xấp</a:t>
                </a:r>
                <a:r>
                  <a:rPr lang="en-US" sz="2200" dirty="0"/>
                  <a:t> </a:t>
                </a:r>
                <a:r>
                  <a:rPr lang="en-US" sz="2200" dirty="0" err="1"/>
                  <a:t>xỉ</a:t>
                </a:r>
                <a:r>
                  <a:rPr lang="en-US" sz="2200" dirty="0"/>
                  <a:t> </a:t>
                </a:r>
                <a:r>
                  <a:rPr lang="en-US" sz="2200" dirty="0" err="1"/>
                  <a:t>hàm</a:t>
                </a:r>
                <a:r>
                  <a:rPr lang="en-US" sz="2200" dirty="0"/>
                  <a:t> </a:t>
                </a:r>
                <a:r>
                  <a:rPr lang="en-US" sz="2200" dirty="0" err="1"/>
                  <a:t>đích</a:t>
                </a:r>
                <a:r>
                  <a:rPr lang="en-US" sz="2200" dirty="0"/>
                  <a:t> </a:t>
                </a:r>
                <a14:m>
                  <m:oMath xmlns:m="http://schemas.openxmlformats.org/officeDocument/2006/math">
                    <m:r>
                      <a:rPr lang="en-US" sz="2200" b="0" i="1" smtClean="0">
                        <a:latin typeface="Cambria Math" panose="02040503050406030204" pitchFamily="18" charset="0"/>
                      </a:rPr>
                      <m:t>𝑓</m:t>
                    </m:r>
                  </m:oMath>
                </a14:m>
                <a:r>
                  <a:rPr lang="en-US" sz="2200" dirty="0"/>
                  <a:t> </a:t>
                </a:r>
                <a:r>
                  <a:rPr lang="en-US" sz="2200" dirty="0" err="1"/>
                  <a:t>như</a:t>
                </a:r>
                <a:r>
                  <a:rPr lang="en-US" sz="2200" dirty="0"/>
                  <a:t> </a:t>
                </a:r>
                <a:r>
                  <a:rPr lang="en-US" sz="2200" dirty="0" err="1"/>
                  <a:t>thế</a:t>
                </a:r>
                <a:r>
                  <a:rPr lang="en-US" sz="2200" dirty="0"/>
                  <a:t> </a:t>
                </a:r>
                <a:r>
                  <a:rPr lang="en-US" sz="2200" dirty="0" err="1"/>
                  <a:t>nào</a:t>
                </a:r>
                <a:r>
                  <a:rPr lang="en-US" sz="2200" dirty="0"/>
                  <a:t>:</a:t>
                </a:r>
              </a:p>
              <a:p>
                <a:pPr marL="177800" indent="0">
                  <a:lnSpc>
                    <a:spcPct val="150000"/>
                  </a:lnSpc>
                  <a:spcBef>
                    <a:spcPts val="0"/>
                  </a:spcBef>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𝑀𝑆𝐸</m:t>
                      </m:r>
                      <m:r>
                        <a:rPr lang="en-US" sz="2200" b="0" i="1" smtClean="0">
                          <a:latin typeface="Cambria Math" panose="02040503050406030204" pitchFamily="18" charset="0"/>
                        </a:rPr>
                        <m:t>=</m:t>
                      </m:r>
                      <m:r>
                        <m:rPr>
                          <m:sty m:val="p"/>
                        </m:rPr>
                        <a:rPr lang="en-US" sz="2200" b="0" i="0" smtClean="0">
                          <a:latin typeface="Cambria Math" panose="02040503050406030204" pitchFamily="18" charset="0"/>
                        </a:rPr>
                        <m:t>Variance</m:t>
                      </m:r>
                      <m:r>
                        <a:rPr lang="en-US" sz="2200" b="0" i="1" smtClean="0">
                          <a:latin typeface="Cambria Math" panose="02040503050406030204" pitchFamily="18" charset="0"/>
                        </a:rPr>
                        <m:t>+</m:t>
                      </m:r>
                      <m:sSup>
                        <m:sSupPr>
                          <m:ctrlPr>
                            <a:rPr lang="en-US" sz="2200" i="1">
                              <a:latin typeface="Cambria Math" panose="02040503050406030204" pitchFamily="18" charset="0"/>
                            </a:rPr>
                          </m:ctrlPr>
                        </m:sSupPr>
                        <m:e>
                          <m:r>
                            <m:rPr>
                              <m:sty m:val="p"/>
                            </m:rPr>
                            <a:rPr lang="en-US" sz="2200" i="0">
                              <a:latin typeface="Cambria Math" panose="02040503050406030204" pitchFamily="18" charset="0"/>
                            </a:rPr>
                            <m:t>Bias</m:t>
                          </m:r>
                        </m:e>
                        <m:sup>
                          <m:r>
                            <a:rPr lang="en-US" sz="2200" i="1">
                              <a:latin typeface="Cambria Math" panose="02040503050406030204" pitchFamily="18" charset="0"/>
                            </a:rPr>
                            <m:t>2</m:t>
                          </m:r>
                        </m:sup>
                      </m:sSup>
                      <m:r>
                        <a:rPr lang="en-US" sz="2200" b="0" i="1" smtClean="0">
                          <a:latin typeface="Cambria Math" panose="02040503050406030204" pitchFamily="18" charset="0"/>
                        </a:rPr>
                        <m:t>+</m:t>
                      </m:r>
                      <m:r>
                        <m:rPr>
                          <m:sty m:val="p"/>
                        </m:rPr>
                        <a:rPr lang="en-US" sz="2200" b="0" i="0" smtClean="0">
                          <a:latin typeface="Cambria Math" panose="02040503050406030204" pitchFamily="18" charset="0"/>
                        </a:rPr>
                        <m:t>Noise</m:t>
                      </m:r>
                    </m:oMath>
                  </m:oMathPara>
                </a14:m>
                <a:endParaRPr lang="en-US" sz="2200" dirty="0"/>
              </a:p>
              <a:p>
                <a:pPr marL="520700" indent="-342900">
                  <a:lnSpc>
                    <a:spcPct val="150000"/>
                  </a:lnSpc>
                  <a:spcBef>
                    <a:spcPts val="0"/>
                  </a:spcBef>
                </a:pPr>
                <a:endParaRPr lang="en-US" sz="2200" dirty="0"/>
              </a:p>
            </p:txBody>
          </p:sp>
        </mc:Choice>
        <mc:Fallback xmlns="">
          <p:sp>
            <p:nvSpPr>
              <p:cNvPr id="374" name="Google Shape;374;p5">
                <a:extLst>
                  <a:ext uri="{FF2B5EF4-FFF2-40B4-BE49-F238E27FC236}">
                    <a16:creationId xmlns:a16="http://schemas.microsoft.com/office/drawing/2014/main" id="{BB1CC428-FBB2-BE3F-604E-B52912BFF450}"/>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r="-1318"/>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423721C1-8E08-B252-07B3-CD523AF40DB2}"/>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CAB2658C-6290-9805-A315-4CF3C7B2CD93}"/>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54</a:t>
            </a:fld>
            <a:endParaRPr/>
          </a:p>
        </p:txBody>
      </p:sp>
      <p:pic>
        <p:nvPicPr>
          <p:cNvPr id="3" name="Graphic 2">
            <a:extLst>
              <a:ext uri="{FF2B5EF4-FFF2-40B4-BE49-F238E27FC236}">
                <a16:creationId xmlns:a16="http://schemas.microsoft.com/office/drawing/2014/main" id="{80B954A7-133F-954F-03E9-98C91E8B577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418563" y="1066811"/>
            <a:ext cx="4619142" cy="3221555"/>
          </a:xfrm>
          <a:prstGeom prst="rect">
            <a:avLst/>
          </a:prstGeom>
        </p:spPr>
      </p:pic>
      <p:sp>
        <p:nvSpPr>
          <p:cNvPr id="2" name="TextBox 1">
            <a:extLst>
              <a:ext uri="{FF2B5EF4-FFF2-40B4-BE49-F238E27FC236}">
                <a16:creationId xmlns:a16="http://schemas.microsoft.com/office/drawing/2014/main" id="{C3281550-895B-3475-4978-E0B54FA93C13}"/>
              </a:ext>
            </a:extLst>
          </p:cNvPr>
          <p:cNvSpPr txBox="1"/>
          <p:nvPr/>
        </p:nvSpPr>
        <p:spPr>
          <a:xfrm>
            <a:off x="8037705" y="3651748"/>
            <a:ext cx="2244628" cy="215444"/>
          </a:xfrm>
          <a:prstGeom prst="rect">
            <a:avLst/>
          </a:prstGeom>
          <a:noFill/>
        </p:spPr>
        <p:txBody>
          <a:bodyPr wrap="square">
            <a:spAutoFit/>
          </a:bodyPr>
          <a:lstStyle/>
          <a:p>
            <a:pPr algn="ctr">
              <a:spcBef>
                <a:spcPct val="50000"/>
              </a:spcBef>
            </a:pPr>
            <a:r>
              <a:rPr lang="en-US" sz="800" dirty="0">
                <a:latin typeface="Calibri"/>
                <a:cs typeface="Calibri"/>
              </a:rPr>
              <a:t>[https://allmodelsarewrong.github.io/]</a:t>
            </a:r>
          </a:p>
        </p:txBody>
      </p:sp>
    </p:spTree>
    <p:extLst>
      <p:ext uri="{BB962C8B-B14F-4D97-AF65-F5344CB8AC3E}">
        <p14:creationId xmlns:p14="http://schemas.microsoft.com/office/powerpoint/2010/main" val="413669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06A70848-E543-C662-3F55-CB1E046D125B}"/>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9E3C05A3-14DC-84BD-7BED-89C17DC26E55}"/>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r>
              <a:rPr lang="en-US" dirty="0"/>
              <a:t>: </a:t>
            </a:r>
            <a:r>
              <a:rPr lang="en-US" dirty="0" err="1"/>
              <a:t>Phương</a:t>
            </a:r>
            <a:r>
              <a:rPr lang="en-US" dirty="0"/>
              <a:t> </a:t>
            </a:r>
            <a:r>
              <a:rPr lang="en-US" dirty="0" err="1"/>
              <a:t>sai</a:t>
            </a:r>
            <a:r>
              <a:rPr lang="en-US" dirty="0"/>
              <a:t> (variance)</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240C669D-CBA2-3048-A0FC-F53E7A15C30C}"/>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50000"/>
                  </a:lnSpc>
                  <a:spcBef>
                    <a:spcPts val="0"/>
                  </a:spcBef>
                </a:pPr>
                <a:r>
                  <a:rPr lang="en-US" sz="2200" dirty="0" err="1">
                    <a:solidFill>
                      <a:srgbClr val="FF0000"/>
                    </a:solidFill>
                  </a:rPr>
                  <a:t>Phương</a:t>
                </a:r>
                <a:r>
                  <a:rPr lang="en-US" sz="2200" dirty="0">
                    <a:solidFill>
                      <a:srgbClr val="FF0000"/>
                    </a:solidFill>
                  </a:rPr>
                  <a:t> </a:t>
                </a:r>
                <a:r>
                  <a:rPr lang="en-US" sz="2200" dirty="0" err="1">
                    <a:solidFill>
                      <a:srgbClr val="FF0000"/>
                    </a:solidFill>
                  </a:rPr>
                  <a:t>sai</a:t>
                </a:r>
                <a:r>
                  <a:rPr lang="en-US" sz="2200" dirty="0">
                    <a:solidFill>
                      <a:srgbClr val="FF0000"/>
                    </a:solidFill>
                  </a:rPr>
                  <a:t> (variance) </a:t>
                </a: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𝔼</m:t>
                        </m:r>
                      </m:e>
                      <m:sub>
                        <m:r>
                          <a:rPr lang="en-US" sz="2200" i="1">
                            <a:solidFill>
                              <a:schemeClr val="tx1"/>
                            </a:solidFill>
                            <a:latin typeface="Cambria Math" panose="02040503050406030204" pitchFamily="18" charset="0"/>
                          </a:rPr>
                          <m:t>𝐷</m:t>
                        </m:r>
                      </m:sub>
                    </m:sSub>
                    <m:d>
                      <m:dPr>
                        <m:begChr m:val="["/>
                        <m:endChr m:val="]"/>
                        <m:ctrlPr>
                          <a:rPr lang="en-US" sz="2200" i="1">
                            <a:solidFill>
                              <a:schemeClr val="tx1"/>
                            </a:solidFill>
                            <a:latin typeface="Cambria Math" panose="02040503050406030204" pitchFamily="18" charset="0"/>
                          </a:rPr>
                        </m:ctrlPr>
                      </m:dPr>
                      <m:e>
                        <m:sSup>
                          <m:sSupPr>
                            <m:ctrlPr>
                              <a:rPr lang="en-US" sz="2200" i="1">
                                <a:solidFill>
                                  <a:schemeClr val="tx1"/>
                                </a:solidFill>
                                <a:latin typeface="Cambria Math" panose="02040503050406030204" pitchFamily="18" charset="0"/>
                              </a:rPr>
                            </m:ctrlPr>
                          </m:sSupPr>
                          <m:e>
                            <m:d>
                              <m:dPr>
                                <m:ctrlPr>
                                  <a:rPr lang="en-US" sz="2200" i="1">
                                    <a:solidFill>
                                      <a:schemeClr val="tx1"/>
                                    </a:solidFill>
                                    <a:latin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r>
                                      <a:rPr lang="en-US" sz="2200" i="1">
                                        <a:solidFill>
                                          <a:schemeClr val="tx1"/>
                                        </a:solidFill>
                                        <a:latin typeface="Cambria Math" panose="02040503050406030204" pitchFamily="18" charset="0"/>
                                        <a:ea typeface="Cambria Math" panose="02040503050406030204" pitchFamily="18" charset="0"/>
                                      </a:rPr>
                                      <m:t>h</m:t>
                                    </m:r>
                                  </m:e>
                                  <m:sup>
                                    <m:d>
                                      <m:dPr>
                                        <m:ctrlPr>
                                          <a:rPr lang="en-US" sz="2200" i="1">
                                            <a:solidFill>
                                              <a:schemeClr val="tx1"/>
                                            </a:solidFill>
                                            <a:latin typeface="Cambria Math" panose="02040503050406030204" pitchFamily="18" charset="0"/>
                                            <a:ea typeface="Cambria Math" panose="02040503050406030204" pitchFamily="18" charset="0"/>
                                          </a:rPr>
                                        </m:ctrlPr>
                                      </m:dPr>
                                      <m:e>
                                        <m:r>
                                          <a:rPr lang="en-US" sz="2200" i="1">
                                            <a:solidFill>
                                              <a:schemeClr val="tx1"/>
                                            </a:solidFill>
                                            <a:latin typeface="Cambria Math" panose="02040503050406030204" pitchFamily="18" charset="0"/>
                                            <a:ea typeface="Cambria Math" panose="02040503050406030204" pitchFamily="18" charset="0"/>
                                          </a:rPr>
                                          <m:t>𝐷</m:t>
                                        </m:r>
                                      </m:e>
                                    </m:d>
                                  </m:sup>
                                </m:sSup>
                                <m:r>
                                  <a:rPr lang="en-US" sz="2200" b="0" i="1" smtClean="0">
                                    <a:solidFill>
                                      <a:schemeClr val="tx1"/>
                                    </a:solidFill>
                                    <a:latin typeface="Cambria Math" panose="02040503050406030204" pitchFamily="18" charset="0"/>
                                    <a:ea typeface="Cambria Math" panose="02040503050406030204" pitchFamily="18" charset="0"/>
                                  </a:rPr>
                                  <m:t>(</m:t>
                                </m:r>
                                <m:r>
                                  <a:rPr lang="en-US" sz="2200" b="1" i="1" smtClean="0">
                                    <a:solidFill>
                                      <a:schemeClr val="tx1"/>
                                    </a:solidFill>
                                    <a:latin typeface="Cambria Math" panose="02040503050406030204" pitchFamily="18" charset="0"/>
                                    <a:ea typeface="Cambria Math" panose="02040503050406030204" pitchFamily="18" charset="0"/>
                                  </a:rPr>
                                  <m:t>𝒙</m:t>
                                </m:r>
                                <m:r>
                                  <a:rPr lang="en-US" sz="2200" b="0" i="1" smtClean="0">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panose="02040503050406030204" pitchFamily="18" charset="0"/>
                                  </a:rPr>
                                  <m:t>−</m:t>
                                </m:r>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rPr>
                                      <m:t>h</m:t>
                                    </m:r>
                                  </m:e>
                                </m:acc>
                                <m:r>
                                  <a:rPr lang="en-US" sz="2200" b="0" i="1" smtClean="0">
                                    <a:solidFill>
                                      <a:schemeClr val="tx1"/>
                                    </a:solidFill>
                                    <a:latin typeface="Cambria Math" panose="02040503050406030204" pitchFamily="18" charset="0"/>
                                  </a:rPr>
                                  <m:t>(</m:t>
                                </m:r>
                                <m:r>
                                  <a:rPr lang="en-US" sz="2200" b="1" i="1" smtClean="0">
                                    <a:solidFill>
                                      <a:schemeClr val="tx1"/>
                                    </a:solidFill>
                                    <a:latin typeface="Cambria Math" panose="02040503050406030204" pitchFamily="18" charset="0"/>
                                  </a:rPr>
                                  <m:t>𝒙</m:t>
                                </m:r>
                                <m:r>
                                  <a:rPr lang="en-US" sz="2200" b="0" i="1" smtClean="0">
                                    <a:solidFill>
                                      <a:schemeClr val="tx1"/>
                                    </a:solidFill>
                                    <a:latin typeface="Cambria Math" panose="02040503050406030204" pitchFamily="18" charset="0"/>
                                  </a:rPr>
                                  <m:t>)</m:t>
                                </m:r>
                              </m:e>
                            </m:d>
                          </m:e>
                          <m:sup>
                            <m:r>
                              <a:rPr lang="en-US" sz="2200" i="1">
                                <a:solidFill>
                                  <a:schemeClr val="tx1"/>
                                </a:solidFill>
                                <a:latin typeface="Cambria Math" panose="02040503050406030204" pitchFamily="18" charset="0"/>
                              </a:rPr>
                              <m:t>2</m:t>
                            </m:r>
                          </m:sup>
                        </m:sSup>
                      </m:e>
                    </m:d>
                  </m:oMath>
                </a14:m>
                <a:r>
                  <a:rPr lang="en-US" sz="2200" dirty="0"/>
                  <a:t> </a:t>
                </a:r>
                <a:r>
                  <a:rPr lang="en-US" sz="2200" dirty="0" err="1"/>
                  <a:t>đánh</a:t>
                </a:r>
                <a:r>
                  <a:rPr lang="en-US" sz="2200" dirty="0"/>
                  <a:t> </a:t>
                </a:r>
                <a:r>
                  <a:rPr lang="en-US" sz="2200" dirty="0" err="1"/>
                  <a:t>giá</a:t>
                </a:r>
                <a:r>
                  <a:rPr lang="en-US" sz="2200" dirty="0"/>
                  <a:t> </a:t>
                </a:r>
                <a:r>
                  <a:rPr lang="en-US" sz="2200" dirty="0" err="1"/>
                  <a:t>khoảng</a:t>
                </a:r>
                <a:r>
                  <a:rPr lang="en-US" sz="2200" dirty="0"/>
                  <a:t> </a:t>
                </a:r>
                <a:r>
                  <a:rPr lang="en-US" sz="2200" dirty="0" err="1"/>
                  <a:t>cách</a:t>
                </a:r>
                <a:r>
                  <a:rPr lang="en-US" sz="2200" dirty="0"/>
                  <a:t> </a:t>
                </a:r>
                <a:r>
                  <a:rPr lang="en-US" sz="2200" dirty="0" err="1"/>
                  <a:t>giữa</a:t>
                </a:r>
                <a:r>
                  <a:rPr lang="en-US" sz="2200" dirty="0"/>
                  <a:t> </a:t>
                </a:r>
                <a:r>
                  <a:rPr lang="en-US" sz="2200" dirty="0" err="1"/>
                  <a:t>một</a:t>
                </a:r>
                <a:r>
                  <a:rPr lang="en-US" sz="2200" dirty="0"/>
                  <a:t> </a:t>
                </a:r>
                <a:r>
                  <a:rPr lang="en-US" sz="2200" dirty="0" err="1"/>
                  <a:t>mô</a:t>
                </a:r>
                <a:r>
                  <a:rPr lang="en-US" sz="2200" dirty="0"/>
                  <a:t> </a:t>
                </a:r>
                <a:r>
                  <a:rPr lang="en-US" sz="2200" dirty="0" err="1"/>
                  <a:t>hình</a:t>
                </a:r>
                <a:r>
                  <a:rPr lang="en-US" sz="2200" dirty="0"/>
                  <a:t> (</a:t>
                </a:r>
                <a:r>
                  <a:rPr lang="en-US" sz="2200" dirty="0" err="1"/>
                  <a:t>giả</a:t>
                </a:r>
                <a:r>
                  <a:rPr lang="en-US" sz="2200" dirty="0"/>
                  <a:t> </a:t>
                </a:r>
                <a:r>
                  <a:rPr lang="en-US" sz="2200" dirty="0" err="1"/>
                  <a:t>thiết</a:t>
                </a:r>
                <a:r>
                  <a:rPr lang="en-US" sz="2200" dirty="0"/>
                  <a:t>) </a:t>
                </a:r>
                <a14:m>
                  <m:oMath xmlns:m="http://schemas.openxmlformats.org/officeDocument/2006/math">
                    <m:sSup>
                      <m:sSupPr>
                        <m:ctrlPr>
                          <a:rPr lang="en-US" sz="2200" i="1">
                            <a:solidFill>
                              <a:schemeClr val="tx1"/>
                            </a:solidFill>
                            <a:latin typeface="Cambria Math" panose="02040503050406030204" pitchFamily="18" charset="0"/>
                            <a:ea typeface="Cambria Math" panose="02040503050406030204" pitchFamily="18" charset="0"/>
                          </a:rPr>
                        </m:ctrlPr>
                      </m:sSupPr>
                      <m:e>
                        <m:r>
                          <a:rPr lang="en-US" sz="2200" i="1">
                            <a:solidFill>
                              <a:schemeClr val="tx1"/>
                            </a:solidFill>
                            <a:latin typeface="Cambria Math" panose="02040503050406030204" pitchFamily="18" charset="0"/>
                            <a:ea typeface="Cambria Math" panose="02040503050406030204" pitchFamily="18" charset="0"/>
                          </a:rPr>
                          <m:t>h</m:t>
                        </m:r>
                      </m:e>
                      <m:sup>
                        <m:d>
                          <m:dPr>
                            <m:ctrlPr>
                              <a:rPr lang="en-US" sz="2200" i="1">
                                <a:solidFill>
                                  <a:schemeClr val="tx1"/>
                                </a:solidFill>
                                <a:latin typeface="Cambria Math" panose="02040503050406030204" pitchFamily="18" charset="0"/>
                                <a:ea typeface="Cambria Math" panose="02040503050406030204" pitchFamily="18" charset="0"/>
                              </a:rPr>
                            </m:ctrlPr>
                          </m:dPr>
                          <m:e>
                            <m:r>
                              <a:rPr lang="en-US" sz="2200" i="1">
                                <a:solidFill>
                                  <a:schemeClr val="tx1"/>
                                </a:solidFill>
                                <a:latin typeface="Cambria Math" panose="02040503050406030204" pitchFamily="18" charset="0"/>
                                <a:ea typeface="Cambria Math" panose="02040503050406030204" pitchFamily="18" charset="0"/>
                              </a:rPr>
                              <m:t>𝐷</m:t>
                            </m:r>
                          </m:e>
                        </m:d>
                      </m:sup>
                    </m:sSup>
                    <m:r>
                      <a:rPr lang="en-US" sz="2200" i="1">
                        <a:solidFill>
                          <a:schemeClr val="tx1"/>
                        </a:solidFill>
                        <a:latin typeface="Cambria Math" panose="02040503050406030204" pitchFamily="18" charset="0"/>
                        <a:ea typeface="Cambria Math" panose="02040503050406030204" pitchFamily="18" charset="0"/>
                      </a:rPr>
                      <m:t>(</m:t>
                    </m:r>
                    <m:r>
                      <a:rPr lang="en-US" sz="2200" b="1" i="1">
                        <a:solidFill>
                          <a:schemeClr val="tx1"/>
                        </a:solidFill>
                        <a:latin typeface="Cambria Math" panose="02040503050406030204" pitchFamily="18" charset="0"/>
                        <a:ea typeface="Cambria Math" panose="02040503050406030204" pitchFamily="18" charset="0"/>
                      </a:rPr>
                      <m:t>𝒙</m:t>
                    </m:r>
                    <m:r>
                      <a:rPr lang="en-US" sz="2200" i="1">
                        <a:solidFill>
                          <a:schemeClr val="tx1"/>
                        </a:solidFill>
                        <a:latin typeface="Cambria Math" panose="02040503050406030204" pitchFamily="18" charset="0"/>
                        <a:ea typeface="Cambria Math" panose="02040503050406030204" pitchFamily="18" charset="0"/>
                      </a:rPr>
                      <m:t>)</m:t>
                    </m:r>
                  </m:oMath>
                </a14:m>
                <a:r>
                  <a:rPr lang="en-US" sz="2200" dirty="0"/>
                  <a:t> </a:t>
                </a:r>
                <a:r>
                  <a:rPr lang="en-US" sz="2200" dirty="0" err="1"/>
                  <a:t>và</a:t>
                </a:r>
                <a:r>
                  <a:rPr lang="en-US" sz="2200" dirty="0"/>
                  <a:t> </a:t>
                </a:r>
                <a:r>
                  <a:rPr lang="en-US" sz="2200" dirty="0" err="1"/>
                  <a:t>mô</a:t>
                </a:r>
                <a:r>
                  <a:rPr lang="en-US" sz="2200" dirty="0"/>
                  <a:t> </a:t>
                </a:r>
                <a:r>
                  <a:rPr lang="en-US" sz="2200" dirty="0" err="1"/>
                  <a:t>hình</a:t>
                </a:r>
                <a:r>
                  <a:rPr lang="en-US" sz="2200" dirty="0"/>
                  <a:t> (</a:t>
                </a:r>
                <a:r>
                  <a:rPr lang="en-US" sz="2200" dirty="0" err="1"/>
                  <a:t>giả</a:t>
                </a:r>
                <a:r>
                  <a:rPr lang="en-US" sz="2200" dirty="0"/>
                  <a:t> </a:t>
                </a:r>
                <a:r>
                  <a:rPr lang="en-US" sz="2200" dirty="0" err="1"/>
                  <a:t>thiết</a:t>
                </a:r>
                <a:r>
                  <a:rPr lang="en-US" sz="2200" dirty="0"/>
                  <a:t>) </a:t>
                </a:r>
                <a:r>
                  <a:rPr lang="en-US" sz="2200" dirty="0" err="1"/>
                  <a:t>trung</a:t>
                </a:r>
                <a:r>
                  <a:rPr lang="en-US" sz="2200" dirty="0"/>
                  <a:t> </a:t>
                </a:r>
                <a:r>
                  <a:rPr lang="en-US" sz="2200" dirty="0" err="1"/>
                  <a:t>bình</a:t>
                </a:r>
                <a:r>
                  <a:rPr lang="en-US" sz="2200" dirty="0"/>
                  <a:t> </a:t>
                </a:r>
                <a14:m>
                  <m:oMath xmlns:m="http://schemas.openxmlformats.org/officeDocument/2006/math">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rPr>
                          <m:t>h</m:t>
                        </m:r>
                      </m:e>
                    </m:acc>
                  </m:oMath>
                </a14:m>
                <a:r>
                  <a:rPr lang="en-US" sz="2200" dirty="0"/>
                  <a:t>.</a:t>
                </a:r>
              </a:p>
              <a:p>
                <a:pPr marL="520700" indent="-342900">
                  <a:lnSpc>
                    <a:spcPct val="150000"/>
                  </a:lnSpc>
                  <a:spcBef>
                    <a:spcPts val="0"/>
                  </a:spcBef>
                </a:pPr>
                <a:r>
                  <a:rPr lang="en-US" sz="2200" dirty="0">
                    <a:solidFill>
                      <a:schemeClr val="tx1"/>
                    </a:solidFill>
                  </a:rPr>
                  <a:t>Phương </a:t>
                </a:r>
                <a:r>
                  <a:rPr lang="en-US" sz="2200" dirty="0" err="1">
                    <a:solidFill>
                      <a:schemeClr val="tx1"/>
                    </a:solidFill>
                  </a:rPr>
                  <a:t>sai</a:t>
                </a:r>
                <a:r>
                  <a:rPr lang="en-US" sz="2200" dirty="0">
                    <a:solidFill>
                      <a:schemeClr val="tx1"/>
                    </a:solidFill>
                  </a:rPr>
                  <a:t> (variance) </a:t>
                </a:r>
                <a:r>
                  <a:rPr lang="en-US" sz="2200" dirty="0" err="1">
                    <a:solidFill>
                      <a:schemeClr val="tx1"/>
                    </a:solidFill>
                  </a:rPr>
                  <a:t>thể</a:t>
                </a:r>
                <a:r>
                  <a:rPr lang="en-US" sz="2200" dirty="0">
                    <a:solidFill>
                      <a:schemeClr val="tx1"/>
                    </a:solidFill>
                  </a:rPr>
                  <a:t> </a:t>
                </a:r>
                <a:r>
                  <a:rPr lang="en-US" sz="2200" dirty="0" err="1">
                    <a:solidFill>
                      <a:schemeClr val="tx1"/>
                    </a:solidFill>
                  </a:rPr>
                  <a:t>hiện</a:t>
                </a:r>
                <a:r>
                  <a:rPr lang="en-US" sz="2200" dirty="0">
                    <a:solidFill>
                      <a:schemeClr val="tx1"/>
                    </a:solidFill>
                  </a:rPr>
                  <a:t> </a:t>
                </a:r>
                <a:r>
                  <a:rPr lang="en-US" sz="2200" dirty="0" err="1">
                    <a:solidFill>
                      <a:schemeClr val="tx1"/>
                    </a:solidFill>
                  </a:rPr>
                  <a:t>sự</a:t>
                </a:r>
                <a:r>
                  <a:rPr lang="en-US" sz="2200" dirty="0">
                    <a:solidFill>
                      <a:schemeClr val="tx1"/>
                    </a:solidFill>
                  </a:rPr>
                  <a:t> </a:t>
                </a:r>
                <a:r>
                  <a:rPr lang="en-US" sz="2200" dirty="0" err="1">
                    <a:solidFill>
                      <a:schemeClr val="tx1"/>
                    </a:solidFill>
                  </a:rPr>
                  <a:t>biến</a:t>
                </a:r>
                <a:r>
                  <a:rPr lang="en-US" sz="2200" dirty="0">
                    <a:solidFill>
                      <a:schemeClr val="tx1"/>
                    </a:solidFill>
                  </a:rPr>
                  <a:t> </a:t>
                </a:r>
                <a:r>
                  <a:rPr lang="en-US" sz="2200" dirty="0" err="1">
                    <a:solidFill>
                      <a:schemeClr val="tx1"/>
                    </a:solidFill>
                  </a:rPr>
                  <a:t>thiên</a:t>
                </a:r>
                <a:r>
                  <a:rPr lang="en-US" sz="2200" dirty="0">
                    <a:solidFill>
                      <a:schemeClr val="tx1"/>
                    </a:solidFill>
                  </a:rPr>
                  <a:t> </a:t>
                </a:r>
                <a:r>
                  <a:rPr lang="en-US" sz="2200" dirty="0" err="1">
                    <a:solidFill>
                      <a:schemeClr val="tx1"/>
                    </a:solidFill>
                  </a:rPr>
                  <a:t>của</a:t>
                </a:r>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14:m>
                  <m:oMath xmlns:m="http://schemas.openxmlformats.org/officeDocument/2006/math">
                    <m:sSup>
                      <m:sSupPr>
                        <m:ctrlPr>
                          <a:rPr lang="en-US" sz="2200" i="1">
                            <a:solidFill>
                              <a:schemeClr val="tx1"/>
                            </a:solidFill>
                            <a:latin typeface="Cambria Math" panose="02040503050406030204" pitchFamily="18" charset="0"/>
                            <a:ea typeface="Cambria Math" panose="02040503050406030204" pitchFamily="18" charset="0"/>
                          </a:rPr>
                        </m:ctrlPr>
                      </m:sSupPr>
                      <m:e>
                        <m:r>
                          <a:rPr lang="en-US" sz="2200" i="1">
                            <a:solidFill>
                              <a:schemeClr val="tx1"/>
                            </a:solidFill>
                            <a:latin typeface="Cambria Math" panose="02040503050406030204" pitchFamily="18" charset="0"/>
                            <a:ea typeface="Cambria Math" panose="02040503050406030204" pitchFamily="18" charset="0"/>
                          </a:rPr>
                          <m:t>h</m:t>
                        </m:r>
                      </m:e>
                      <m:sup>
                        <m:d>
                          <m:dPr>
                            <m:ctrlPr>
                              <a:rPr lang="en-US" sz="2200" i="1">
                                <a:solidFill>
                                  <a:schemeClr val="tx1"/>
                                </a:solidFill>
                                <a:latin typeface="Cambria Math" panose="02040503050406030204" pitchFamily="18" charset="0"/>
                                <a:ea typeface="Cambria Math" panose="02040503050406030204" pitchFamily="18" charset="0"/>
                              </a:rPr>
                            </m:ctrlPr>
                          </m:dPr>
                          <m:e>
                            <m:r>
                              <a:rPr lang="en-US" sz="2200" i="1">
                                <a:solidFill>
                                  <a:schemeClr val="tx1"/>
                                </a:solidFill>
                                <a:latin typeface="Cambria Math" panose="02040503050406030204" pitchFamily="18" charset="0"/>
                                <a:ea typeface="Cambria Math" panose="02040503050406030204" pitchFamily="18" charset="0"/>
                              </a:rPr>
                              <m:t>𝐷</m:t>
                            </m:r>
                          </m:e>
                        </m:d>
                      </m:sup>
                    </m:sSup>
                    <m:r>
                      <a:rPr lang="en-US" sz="2200" i="1">
                        <a:solidFill>
                          <a:schemeClr val="tx1"/>
                        </a:solidFill>
                        <a:latin typeface="Cambria Math" panose="02040503050406030204" pitchFamily="18" charset="0"/>
                        <a:ea typeface="Cambria Math" panose="02040503050406030204" pitchFamily="18" charset="0"/>
                      </a:rPr>
                      <m:t>(</m:t>
                    </m:r>
                    <m:r>
                      <a:rPr lang="en-US" sz="2200" b="1" i="1">
                        <a:solidFill>
                          <a:schemeClr val="tx1"/>
                        </a:solidFill>
                        <a:latin typeface="Cambria Math" panose="02040503050406030204" pitchFamily="18" charset="0"/>
                        <a:ea typeface="Cambria Math" panose="02040503050406030204" pitchFamily="18" charset="0"/>
                      </a:rPr>
                      <m:t>𝒙</m:t>
                    </m:r>
                    <m:r>
                      <a:rPr lang="en-US" sz="2200" i="1">
                        <a:solidFill>
                          <a:schemeClr val="tx1"/>
                        </a:solidFill>
                        <a:latin typeface="Cambria Math" panose="02040503050406030204" pitchFamily="18" charset="0"/>
                        <a:ea typeface="Cambria Math" panose="02040503050406030204" pitchFamily="18" charset="0"/>
                      </a:rPr>
                      <m:t>)</m:t>
                    </m:r>
                  </m:oMath>
                </a14:m>
                <a:r>
                  <a:rPr lang="en-US" sz="2200" dirty="0">
                    <a:solidFill>
                      <a:schemeClr val="tx1"/>
                    </a:solidFill>
                  </a:rPr>
                  <a:t> </a:t>
                </a:r>
                <a:r>
                  <a:rPr lang="en-US" sz="2200" dirty="0" err="1">
                    <a:solidFill>
                      <a:schemeClr val="tx1"/>
                    </a:solidFill>
                  </a:rPr>
                  <a:t>trong</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chemeClr val="tx1"/>
                    </a:solidFill>
                  </a:rPr>
                  <a:t>lớp</a:t>
                </a:r>
                <a:r>
                  <a:rPr lang="en-US" sz="2200" dirty="0">
                    <a:solidFill>
                      <a:schemeClr val="tx1"/>
                    </a:solidFill>
                  </a:rPr>
                  <a:t> </a:t>
                </a:r>
                <a:r>
                  <a:rPr lang="en-US" sz="2200" dirty="0" err="1">
                    <a:solidFill>
                      <a:schemeClr val="tx1"/>
                    </a:solidFill>
                  </a:rPr>
                  <a:t>giả</a:t>
                </a:r>
                <a:r>
                  <a:rPr lang="en-US" sz="2200" dirty="0">
                    <a:solidFill>
                      <a:schemeClr val="tx1"/>
                    </a:solidFill>
                  </a:rPr>
                  <a:t> </a:t>
                </a:r>
                <a:r>
                  <a:rPr lang="en-US" sz="2200" dirty="0" err="1">
                    <a:solidFill>
                      <a:schemeClr val="tx1"/>
                    </a:solidFill>
                  </a:rPr>
                  <a:t>thiết</a:t>
                </a:r>
                <a:r>
                  <a:rPr lang="en-US" sz="2200" dirty="0">
                    <a:solidFill>
                      <a:schemeClr val="tx1"/>
                    </a:solidFill>
                  </a:rPr>
                  <a:t> so </a:t>
                </a:r>
                <a:r>
                  <a:rPr lang="en-US" sz="2200" dirty="0" err="1">
                    <a:solidFill>
                      <a:schemeClr val="tx1"/>
                    </a:solidFill>
                  </a:rPr>
                  <a:t>với</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trung</a:t>
                </a:r>
                <a:r>
                  <a:rPr lang="en-US" sz="2200" dirty="0">
                    <a:solidFill>
                      <a:schemeClr val="tx1"/>
                    </a:solidFill>
                  </a:rPr>
                  <a:t> </a:t>
                </a:r>
                <a:r>
                  <a:rPr lang="en-US" sz="2200" dirty="0" err="1">
                    <a:solidFill>
                      <a:schemeClr val="tx1"/>
                    </a:solidFill>
                  </a:rPr>
                  <a:t>bình</a:t>
                </a:r>
                <a:r>
                  <a:rPr lang="en-US" sz="2200" dirty="0">
                    <a:solidFill>
                      <a:schemeClr val="tx1"/>
                    </a:solidFill>
                  </a:rPr>
                  <a:t> </a:t>
                </a:r>
                <a14:m>
                  <m:oMath xmlns:m="http://schemas.openxmlformats.org/officeDocument/2006/math">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rPr>
                          <m:t>h</m:t>
                        </m:r>
                      </m:e>
                    </m:acc>
                  </m:oMath>
                </a14:m>
                <a:r>
                  <a:rPr lang="en-US" sz="2200" dirty="0">
                    <a:solidFill>
                      <a:schemeClr val="tx1"/>
                    </a:solidFill>
                  </a:rPr>
                  <a:t> </a:t>
                </a:r>
                <a:r>
                  <a:rPr lang="en-US" sz="2200" dirty="0" err="1">
                    <a:solidFill>
                      <a:schemeClr val="tx1"/>
                    </a:solidFill>
                  </a:rPr>
                  <a:t>của</a:t>
                </a:r>
                <a:r>
                  <a:rPr lang="en-US" sz="2200" dirty="0">
                    <a:solidFill>
                      <a:schemeClr val="tx1"/>
                    </a:solidFill>
                  </a:rPr>
                  <a:t> </a:t>
                </a:r>
                <a:r>
                  <a:rPr lang="en-US" sz="2200" dirty="0" err="1">
                    <a:solidFill>
                      <a:schemeClr val="tx1"/>
                    </a:solidFill>
                  </a:rPr>
                  <a:t>lớp</a:t>
                </a:r>
                <a:r>
                  <a:rPr lang="en-US" sz="2200" dirty="0">
                    <a:solidFill>
                      <a:schemeClr val="tx1"/>
                    </a:solidFill>
                  </a:rPr>
                  <a:t> </a:t>
                </a:r>
                <a:r>
                  <a:rPr lang="en-US" sz="2200" dirty="0" err="1">
                    <a:solidFill>
                      <a:schemeClr val="tx1"/>
                    </a:solidFill>
                  </a:rPr>
                  <a:t>giả</a:t>
                </a:r>
                <a:r>
                  <a:rPr lang="en-US" sz="2200" dirty="0">
                    <a:solidFill>
                      <a:schemeClr val="tx1"/>
                    </a:solidFill>
                  </a:rPr>
                  <a:t> </a:t>
                </a:r>
                <a:r>
                  <a:rPr lang="en-US" sz="2200" dirty="0" err="1">
                    <a:solidFill>
                      <a:schemeClr val="tx1"/>
                    </a:solidFill>
                  </a:rPr>
                  <a:t>thiết</a:t>
                </a:r>
                <a:r>
                  <a:rPr lang="en-US" sz="2200" dirty="0">
                    <a:solidFill>
                      <a:schemeClr val="tx1"/>
                    </a:solidFill>
                  </a:rPr>
                  <a:t>.</a:t>
                </a:r>
              </a:p>
              <a:p>
                <a:pPr marL="177800" indent="0">
                  <a:lnSpc>
                    <a:spcPct val="15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240C669D-CBA2-3048-A0FC-F53E7A15C30C}"/>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r="-68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F1E9770B-5795-A282-FD67-FE98B68DF2D2}"/>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49F3B414-6991-2C5D-7BF0-BB663735C4D8}"/>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55</a:t>
            </a:fld>
            <a:endParaRPr/>
          </a:p>
        </p:txBody>
      </p:sp>
      <p:pic>
        <p:nvPicPr>
          <p:cNvPr id="3" name="Graphic 2">
            <a:extLst>
              <a:ext uri="{FF2B5EF4-FFF2-40B4-BE49-F238E27FC236}">
                <a16:creationId xmlns:a16="http://schemas.microsoft.com/office/drawing/2014/main" id="{8AE231BE-021F-59C9-AA7F-2EBC597D717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418563" y="1066811"/>
            <a:ext cx="4619142" cy="3221555"/>
          </a:xfrm>
          <a:prstGeom prst="rect">
            <a:avLst/>
          </a:prstGeom>
        </p:spPr>
      </p:pic>
      <p:sp>
        <p:nvSpPr>
          <p:cNvPr id="2" name="TextBox 1">
            <a:extLst>
              <a:ext uri="{FF2B5EF4-FFF2-40B4-BE49-F238E27FC236}">
                <a16:creationId xmlns:a16="http://schemas.microsoft.com/office/drawing/2014/main" id="{5E2BE067-8745-D7B5-8DC2-7C01ED276EE6}"/>
              </a:ext>
            </a:extLst>
          </p:cNvPr>
          <p:cNvSpPr txBox="1"/>
          <p:nvPr/>
        </p:nvSpPr>
        <p:spPr>
          <a:xfrm>
            <a:off x="8037705" y="3651748"/>
            <a:ext cx="2244628" cy="215444"/>
          </a:xfrm>
          <a:prstGeom prst="rect">
            <a:avLst/>
          </a:prstGeom>
          <a:noFill/>
        </p:spPr>
        <p:txBody>
          <a:bodyPr wrap="square">
            <a:spAutoFit/>
          </a:bodyPr>
          <a:lstStyle/>
          <a:p>
            <a:pPr algn="ctr">
              <a:spcBef>
                <a:spcPct val="50000"/>
              </a:spcBef>
            </a:pPr>
            <a:r>
              <a:rPr lang="en-US" sz="800" dirty="0">
                <a:latin typeface="Calibri"/>
                <a:cs typeface="Calibri"/>
              </a:rPr>
              <a:t>[https://allmodelsarewrong.github.io/]</a:t>
            </a:r>
          </a:p>
        </p:txBody>
      </p:sp>
    </p:spTree>
    <p:extLst>
      <p:ext uri="{BB962C8B-B14F-4D97-AF65-F5344CB8AC3E}">
        <p14:creationId xmlns:p14="http://schemas.microsoft.com/office/powerpoint/2010/main" val="11856464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1622DFA8-D1D1-3A3F-EC70-1C2BE24658BF}"/>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72D3E8A7-728D-58B8-0078-2DB88E924162}"/>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Đánh</a:t>
            </a:r>
            <a:r>
              <a:rPr lang="en-US" dirty="0"/>
              <a:t> </a:t>
            </a:r>
            <a:r>
              <a:rPr lang="en-US" dirty="0" err="1"/>
              <a:t>đổi</a:t>
            </a:r>
            <a:r>
              <a:rPr lang="en-US" dirty="0"/>
              <a:t> </a:t>
            </a:r>
            <a:r>
              <a:rPr lang="en-US" dirty="0" err="1"/>
              <a:t>độ</a:t>
            </a:r>
            <a:r>
              <a:rPr lang="en-US" dirty="0"/>
              <a:t> </a:t>
            </a:r>
            <a:r>
              <a:rPr lang="en-US" dirty="0" err="1"/>
              <a:t>chệch</a:t>
            </a:r>
            <a:r>
              <a:rPr lang="en-US" dirty="0"/>
              <a:t> </a:t>
            </a:r>
            <a:r>
              <a:rPr lang="en-US" dirty="0" err="1"/>
              <a:t>và</a:t>
            </a:r>
            <a:r>
              <a:rPr lang="en-US" dirty="0"/>
              <a:t> </a:t>
            </a:r>
            <a:r>
              <a:rPr lang="en-US" dirty="0" err="1"/>
              <a:t>phương</a:t>
            </a:r>
            <a:r>
              <a:rPr lang="en-US" dirty="0"/>
              <a:t> </a:t>
            </a:r>
            <a:r>
              <a:rPr lang="en-US" dirty="0" err="1"/>
              <a:t>sai</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A24189F7-9AAB-7014-38B9-E4917BDCD86E}"/>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spcBef>
                    <a:spcPts val="0"/>
                  </a:spcBef>
                </a:pPr>
                <a:r>
                  <a:rPr lang="en-US" sz="2200" dirty="0">
                    <a:solidFill>
                      <a:schemeClr val="tx1"/>
                    </a:solidFill>
                  </a:rPr>
                  <a:t>Một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tốt</a:t>
                </a:r>
                <a:r>
                  <a:rPr lang="en-US" sz="2200" dirty="0">
                    <a:solidFill>
                      <a:schemeClr val="tx1"/>
                    </a:solidFill>
                  </a:rPr>
                  <a:t> </a:t>
                </a:r>
                <a:r>
                  <a:rPr lang="en-US" sz="2200" dirty="0" err="1">
                    <a:solidFill>
                      <a:schemeClr val="tx1"/>
                    </a:solidFill>
                  </a:rPr>
                  <a:t>cần</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rgbClr val="FF0000"/>
                    </a:solidFill>
                  </a:rPr>
                  <a:t>độ</a:t>
                </a:r>
                <a:r>
                  <a:rPr lang="en-US" sz="2200" dirty="0">
                    <a:solidFill>
                      <a:srgbClr val="FF0000"/>
                    </a:solidFill>
                  </a:rPr>
                  <a:t> </a:t>
                </a:r>
                <a:r>
                  <a:rPr lang="en-US" sz="2200" dirty="0" err="1">
                    <a:solidFill>
                      <a:srgbClr val="FF0000"/>
                    </a:solidFill>
                  </a:rPr>
                  <a:t>chệch</a:t>
                </a:r>
                <a:r>
                  <a:rPr lang="en-US" sz="2200" dirty="0">
                    <a:solidFill>
                      <a:srgbClr val="FF0000"/>
                    </a:solidFill>
                  </a:rPr>
                  <a:t> </a:t>
                </a:r>
                <a:r>
                  <a:rPr lang="en-US" sz="2200" dirty="0" err="1">
                    <a:solidFill>
                      <a:srgbClr val="FF0000"/>
                    </a:solidFill>
                  </a:rPr>
                  <a:t>thấp</a:t>
                </a:r>
                <a:r>
                  <a:rPr lang="en-US" sz="2200" dirty="0">
                    <a:solidFill>
                      <a:srgbClr val="FF0000"/>
                    </a:solidFill>
                  </a:rPr>
                  <a:t> </a:t>
                </a:r>
                <a:r>
                  <a:rPr lang="en-US" sz="2200" dirty="0" err="1">
                    <a:solidFill>
                      <a:srgbClr val="FF0000"/>
                    </a:solidFill>
                  </a:rPr>
                  <a:t>và</a:t>
                </a:r>
                <a:r>
                  <a:rPr lang="en-US" sz="2200" dirty="0">
                    <a:solidFill>
                      <a:srgbClr val="FF0000"/>
                    </a:solidFill>
                  </a:rPr>
                  <a:t> </a:t>
                </a:r>
                <a:r>
                  <a:rPr lang="en-US" sz="2200" dirty="0" err="1">
                    <a:solidFill>
                      <a:srgbClr val="FF0000"/>
                    </a:solidFill>
                  </a:rPr>
                  <a:t>phương</a:t>
                </a:r>
                <a:r>
                  <a:rPr lang="en-US" sz="2200" dirty="0">
                    <a:solidFill>
                      <a:srgbClr val="FF0000"/>
                    </a:solidFill>
                  </a:rPr>
                  <a:t> </a:t>
                </a:r>
                <a:r>
                  <a:rPr lang="en-US" sz="2200" dirty="0" err="1">
                    <a:solidFill>
                      <a:srgbClr val="FF0000"/>
                    </a:solidFill>
                  </a:rPr>
                  <a:t>sai</a:t>
                </a:r>
                <a:r>
                  <a:rPr lang="en-US" sz="2200" dirty="0">
                    <a:solidFill>
                      <a:srgbClr val="FF0000"/>
                    </a:solidFill>
                  </a:rPr>
                  <a:t> </a:t>
                </a:r>
                <a:r>
                  <a:rPr lang="en-US" sz="2200" dirty="0" err="1">
                    <a:solidFill>
                      <a:srgbClr val="FF0000"/>
                    </a:solidFill>
                  </a:rPr>
                  <a:t>thấp</a:t>
                </a:r>
                <a:r>
                  <a:rPr lang="en-US" sz="2200" dirty="0">
                    <a:solidFill>
                      <a:schemeClr val="tx1"/>
                    </a:solidFill>
                  </a:rPr>
                  <a:t>. </a:t>
                </a:r>
                <a:r>
                  <a:rPr lang="en-US" sz="2200" dirty="0" err="1">
                    <a:solidFill>
                      <a:schemeClr val="tx1"/>
                    </a:solidFill>
                  </a:rPr>
                  <a:t>Giữa</a:t>
                </a:r>
                <a:r>
                  <a:rPr lang="en-US" sz="2200" dirty="0">
                    <a:solidFill>
                      <a:schemeClr val="tx1"/>
                    </a:solidFill>
                  </a:rPr>
                  <a:t> 2 </a:t>
                </a:r>
                <a:r>
                  <a:rPr lang="en-US" sz="2200" dirty="0" err="1">
                    <a:solidFill>
                      <a:schemeClr val="tx1"/>
                    </a:solidFill>
                  </a:rPr>
                  <a:t>thành</a:t>
                </a:r>
                <a:r>
                  <a:rPr lang="en-US" sz="2200" dirty="0">
                    <a:solidFill>
                      <a:schemeClr val="tx1"/>
                    </a:solidFill>
                  </a:rPr>
                  <a:t> </a:t>
                </a:r>
                <a:r>
                  <a:rPr lang="en-US" sz="2200" dirty="0" err="1">
                    <a:solidFill>
                      <a:schemeClr val="tx1"/>
                    </a:solidFill>
                  </a:rPr>
                  <a:t>phần</a:t>
                </a:r>
                <a:r>
                  <a:rPr lang="en-US" sz="2200" dirty="0">
                    <a:solidFill>
                      <a:schemeClr val="tx1"/>
                    </a:solidFill>
                  </a:rPr>
                  <a:t> </a:t>
                </a:r>
                <a:r>
                  <a:rPr lang="en-US" sz="2200" dirty="0" err="1">
                    <a:solidFill>
                      <a:schemeClr val="tx1"/>
                    </a:solidFill>
                  </a:rPr>
                  <a:t>lỗi</a:t>
                </a:r>
                <a:r>
                  <a:rPr lang="en-US" sz="2200" dirty="0">
                    <a:solidFill>
                      <a:schemeClr val="tx1"/>
                    </a:solidFill>
                  </a:rPr>
                  <a:t> </a:t>
                </a:r>
                <a:r>
                  <a:rPr lang="en-US" sz="2200" dirty="0" err="1">
                    <a:solidFill>
                      <a:schemeClr val="tx1"/>
                    </a:solidFill>
                  </a:rPr>
                  <a:t>này</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chemeClr val="tx1"/>
                    </a:solidFill>
                  </a:rPr>
                  <a:t>sự</a:t>
                </a:r>
                <a:r>
                  <a:rPr lang="en-US" sz="2200" dirty="0">
                    <a:solidFill>
                      <a:schemeClr val="tx1"/>
                    </a:solidFill>
                  </a:rPr>
                  <a:t> </a:t>
                </a:r>
                <a:r>
                  <a:rPr lang="en-US" sz="2200" dirty="0" err="1">
                    <a:solidFill>
                      <a:schemeClr val="tx1"/>
                    </a:solidFill>
                  </a:rPr>
                  <a:t>đánh</a:t>
                </a:r>
                <a:r>
                  <a:rPr lang="en-US" sz="2200" dirty="0">
                    <a:solidFill>
                      <a:schemeClr val="tx1"/>
                    </a:solidFill>
                  </a:rPr>
                  <a:t> </a:t>
                </a:r>
                <a:r>
                  <a:rPr lang="en-US" sz="2200" dirty="0" err="1">
                    <a:solidFill>
                      <a:schemeClr val="tx1"/>
                    </a:solidFill>
                  </a:rPr>
                  <a:t>đổi</a:t>
                </a:r>
                <a:r>
                  <a:rPr lang="en-US" sz="2200" dirty="0">
                    <a:solidFill>
                      <a:schemeClr val="tx1"/>
                    </a:solidFill>
                  </a:rPr>
                  <a:t> (trade-off).</a:t>
                </a:r>
              </a:p>
              <a:p>
                <a:pPr marL="520700" indent="-342900">
                  <a:spcBef>
                    <a:spcPts val="0"/>
                  </a:spcBef>
                </a:pPr>
                <a:r>
                  <a:rPr lang="en-US" sz="2200" dirty="0" err="1">
                    <a:solidFill>
                      <a:schemeClr val="tx1"/>
                    </a:solidFill>
                  </a:rPr>
                  <a:t>Để</a:t>
                </a:r>
                <a:r>
                  <a:rPr lang="en-US" sz="2200" dirty="0">
                    <a:solidFill>
                      <a:schemeClr val="tx1"/>
                    </a:solidFill>
                  </a:rPr>
                  <a:t> </a:t>
                </a:r>
                <a:r>
                  <a:rPr lang="en-US" sz="2200" dirty="0" err="1">
                    <a:solidFill>
                      <a:schemeClr val="tx1"/>
                    </a:solidFill>
                  </a:rPr>
                  <a:t>phân</a:t>
                </a:r>
                <a:r>
                  <a:rPr lang="en-US" sz="2200" dirty="0">
                    <a:solidFill>
                      <a:schemeClr val="tx1"/>
                    </a:solidFill>
                  </a:rPr>
                  <a:t> </a:t>
                </a:r>
                <a:r>
                  <a:rPr lang="en-US" sz="2200" dirty="0" err="1">
                    <a:solidFill>
                      <a:schemeClr val="tx1"/>
                    </a:solidFill>
                  </a:rPr>
                  <a:t>tích</a:t>
                </a:r>
                <a:r>
                  <a:rPr lang="en-US" sz="2200" dirty="0">
                    <a:solidFill>
                      <a:schemeClr val="tx1"/>
                    </a:solidFill>
                  </a:rPr>
                  <a:t> </a:t>
                </a:r>
                <a:r>
                  <a:rPr lang="en-US" sz="2200" dirty="0" err="1">
                    <a:solidFill>
                      <a:schemeClr val="tx1"/>
                    </a:solidFill>
                  </a:rPr>
                  <a:t>độ</a:t>
                </a:r>
                <a:r>
                  <a:rPr lang="en-US" sz="2200" dirty="0">
                    <a:solidFill>
                      <a:schemeClr val="tx1"/>
                    </a:solidFill>
                  </a:rPr>
                  <a:t> </a:t>
                </a:r>
                <a:r>
                  <a:rPr lang="en-US" sz="2200" dirty="0" err="1">
                    <a:solidFill>
                      <a:schemeClr val="tx1"/>
                    </a:solidFill>
                  </a:rPr>
                  <a:t>chệch</a:t>
                </a:r>
                <a:r>
                  <a:rPr lang="en-US" sz="2200" dirty="0">
                    <a:solidFill>
                      <a:schemeClr val="tx1"/>
                    </a:solidFill>
                  </a:rPr>
                  <a:t> – </a:t>
                </a:r>
                <a:r>
                  <a:rPr lang="en-US" sz="2200" dirty="0" err="1">
                    <a:solidFill>
                      <a:schemeClr val="tx1"/>
                    </a:solidFill>
                  </a:rPr>
                  <a:t>phương</a:t>
                </a:r>
                <a:r>
                  <a:rPr lang="en-US" sz="2200" dirty="0">
                    <a:solidFill>
                      <a:schemeClr val="tx1"/>
                    </a:solidFill>
                  </a:rPr>
                  <a:t> </a:t>
                </a:r>
                <a:r>
                  <a:rPr lang="en-US" sz="2200" dirty="0" err="1">
                    <a:solidFill>
                      <a:schemeClr val="tx1"/>
                    </a:solidFill>
                  </a:rPr>
                  <a:t>sai</a:t>
                </a:r>
                <a:r>
                  <a:rPr lang="en-US" sz="2200" dirty="0">
                    <a:solidFill>
                      <a:schemeClr val="tx1"/>
                    </a:solidFill>
                  </a:rPr>
                  <a:t>, ta </a:t>
                </a:r>
                <a:r>
                  <a:rPr lang="en-US" sz="2200" dirty="0" err="1">
                    <a:solidFill>
                      <a:schemeClr val="tx1"/>
                    </a:solidFill>
                  </a:rPr>
                  <a:t>cần</a:t>
                </a:r>
                <a:r>
                  <a:rPr lang="en-US" sz="2200" dirty="0">
                    <a:solidFill>
                      <a:schemeClr val="tx1"/>
                    </a:solidFill>
                  </a:rPr>
                  <a:t> </a:t>
                </a:r>
                <a:r>
                  <a:rPr lang="en-US" sz="2200" dirty="0" err="1">
                    <a:solidFill>
                      <a:schemeClr val="tx1"/>
                    </a:solidFill>
                  </a:rPr>
                  <a:t>có</a:t>
                </a:r>
                <a:r>
                  <a:rPr lang="en-US" sz="2200" dirty="0">
                    <a:solidFill>
                      <a:schemeClr val="tx1"/>
                    </a:solidFill>
                  </a:rPr>
                  <a:t> </a:t>
                </a:r>
                <a14:m>
                  <m:oMath xmlns:m="http://schemas.openxmlformats.org/officeDocument/2006/math">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rPr>
                          <m:t>h</m:t>
                        </m:r>
                      </m:e>
                    </m:acc>
                  </m:oMath>
                </a14:m>
                <a:r>
                  <a:rPr lang="en-US" sz="2200" dirty="0">
                    <a:solidFill>
                      <a:schemeClr val="tx1"/>
                    </a:solidFill>
                  </a:rPr>
                  <a:t>. </a:t>
                </a:r>
                <a:r>
                  <a:rPr lang="en-US" sz="2200" dirty="0" err="1">
                    <a:solidFill>
                      <a:schemeClr val="tx1"/>
                    </a:solidFill>
                  </a:rPr>
                  <a:t>Nhưng</a:t>
                </a:r>
                <a:r>
                  <a:rPr lang="en-US" sz="2200" dirty="0">
                    <a:solidFill>
                      <a:schemeClr val="tx1"/>
                    </a:solidFill>
                  </a:rPr>
                  <a:t> </a:t>
                </a:r>
                <a:r>
                  <a:rPr lang="en-US" sz="2200" dirty="0" err="1">
                    <a:solidFill>
                      <a:schemeClr val="tx1"/>
                    </a:solidFill>
                  </a:rPr>
                  <a:t>để</a:t>
                </a:r>
                <a:r>
                  <a:rPr lang="en-US" sz="2200" dirty="0">
                    <a:solidFill>
                      <a:schemeClr val="tx1"/>
                    </a:solidFill>
                  </a:rPr>
                  <a:t> </a:t>
                </a:r>
                <a:r>
                  <a:rPr lang="en-US" sz="2200" dirty="0" err="1">
                    <a:solidFill>
                      <a:schemeClr val="tx1"/>
                    </a:solidFill>
                  </a:rPr>
                  <a:t>tính</a:t>
                </a:r>
                <a:r>
                  <a:rPr lang="en-US" sz="2200" dirty="0">
                    <a:solidFill>
                      <a:schemeClr val="tx1"/>
                    </a:solidFill>
                  </a:rPr>
                  <a:t> </a:t>
                </a:r>
                <a:r>
                  <a:rPr lang="en-US" sz="2200" dirty="0" err="1">
                    <a:solidFill>
                      <a:schemeClr val="tx1"/>
                    </a:solidFill>
                  </a:rPr>
                  <a:t>được</a:t>
                </a:r>
                <a:r>
                  <a:rPr lang="en-US" sz="2200" dirty="0">
                    <a:solidFill>
                      <a:schemeClr val="tx1"/>
                    </a:solidFill>
                  </a:rPr>
                  <a:t> </a:t>
                </a:r>
                <a14:m>
                  <m:oMath xmlns:m="http://schemas.openxmlformats.org/officeDocument/2006/math">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rPr>
                          <m:t>h</m:t>
                        </m:r>
                      </m:e>
                    </m:acc>
                  </m:oMath>
                </a14:m>
                <a:r>
                  <a:rPr lang="en-US" sz="2200" dirty="0">
                    <a:solidFill>
                      <a:schemeClr val="tx1"/>
                    </a:solidFill>
                  </a:rPr>
                  <a:t>, ta </a:t>
                </a:r>
                <a:r>
                  <a:rPr lang="en-US" sz="2200" dirty="0" err="1">
                    <a:solidFill>
                      <a:schemeClr val="tx1"/>
                    </a:solidFill>
                  </a:rPr>
                  <a:t>cần</a:t>
                </a:r>
                <a:r>
                  <a:rPr lang="en-US" sz="2200" dirty="0">
                    <a:solidFill>
                      <a:schemeClr val="tx1"/>
                    </a:solidFill>
                  </a:rPr>
                  <a:t> </a:t>
                </a:r>
                <a:r>
                  <a:rPr lang="en-US" sz="2200" dirty="0" err="1">
                    <a:solidFill>
                      <a:schemeClr val="tx1"/>
                    </a:solidFill>
                  </a:rPr>
                  <a:t>phải</a:t>
                </a:r>
                <a:r>
                  <a:rPr lang="en-US" sz="2200" dirty="0">
                    <a:solidFill>
                      <a:schemeClr val="tx1"/>
                    </a:solidFill>
                  </a:rPr>
                  <a:t> </a:t>
                </a:r>
                <a:r>
                  <a:rPr lang="en-US" sz="2200" dirty="0" err="1">
                    <a:solidFill>
                      <a:schemeClr val="tx1"/>
                    </a:solidFill>
                  </a:rPr>
                  <a:t>xét</a:t>
                </a:r>
                <a:r>
                  <a:rPr lang="en-US" sz="2200" dirty="0">
                    <a:solidFill>
                      <a:schemeClr val="tx1"/>
                    </a:solidFill>
                  </a:rPr>
                  <a:t> </a:t>
                </a:r>
                <a:r>
                  <a:rPr lang="en-US" sz="2200" dirty="0" err="1">
                    <a:solidFill>
                      <a:schemeClr val="tx1"/>
                    </a:solidFill>
                  </a:rPr>
                  <a:t>tất</a:t>
                </a:r>
                <a:r>
                  <a:rPr lang="en-US" sz="2200" dirty="0">
                    <a:solidFill>
                      <a:schemeClr val="tx1"/>
                    </a:solidFill>
                  </a:rPr>
                  <a:t> </a:t>
                </a:r>
                <a:r>
                  <a:rPr lang="en-US" sz="2200" dirty="0" err="1">
                    <a:solidFill>
                      <a:schemeClr val="tx1"/>
                    </a:solidFill>
                  </a:rPr>
                  <a:t>cả</a:t>
                </a:r>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ứng</a:t>
                </a:r>
                <a:r>
                  <a:rPr lang="en-US" sz="2200" dirty="0">
                    <a:solidFill>
                      <a:schemeClr val="tx1"/>
                    </a:solidFill>
                  </a:rPr>
                  <a:t> </a:t>
                </a:r>
                <a:r>
                  <a:rPr lang="en-US" sz="2200" dirty="0" err="1">
                    <a:solidFill>
                      <a:schemeClr val="tx1"/>
                    </a:solidFill>
                  </a:rPr>
                  <a:t>viên</a:t>
                </a:r>
                <a:r>
                  <a:rPr lang="en-US" sz="2200" dirty="0">
                    <a:solidFill>
                      <a:schemeClr val="tx1"/>
                    </a:solidFill>
                  </a:rPr>
                  <a:t> </a:t>
                </a:r>
                <a:r>
                  <a:rPr lang="en-US" sz="2200" dirty="0" err="1">
                    <a:solidFill>
                      <a:schemeClr val="tx1"/>
                    </a:solidFill>
                  </a:rPr>
                  <a:t>sau</a:t>
                </a:r>
                <a:r>
                  <a:rPr lang="en-US" sz="2200" dirty="0">
                    <a:solidFill>
                      <a:schemeClr val="tx1"/>
                    </a:solidFill>
                  </a:rPr>
                  <a:t> </a:t>
                </a:r>
                <a:r>
                  <a:rPr lang="en-US" sz="2200" dirty="0" err="1">
                    <a:solidFill>
                      <a:schemeClr val="tx1"/>
                    </a:solidFill>
                  </a:rPr>
                  <a:t>khi</a:t>
                </a:r>
                <a:r>
                  <a:rPr lang="en-US" sz="2200" dirty="0">
                    <a:solidFill>
                      <a:schemeClr val="tx1"/>
                    </a:solidFill>
                  </a:rPr>
                  <a:t> </a:t>
                </a:r>
                <a:r>
                  <a:rPr lang="en-US" sz="2200" dirty="0" err="1">
                    <a:solidFill>
                      <a:schemeClr val="tx1"/>
                    </a:solidFill>
                  </a:rPr>
                  <a:t>huấn</a:t>
                </a:r>
                <a:r>
                  <a:rPr lang="en-US" sz="2200" dirty="0">
                    <a:solidFill>
                      <a:schemeClr val="tx1"/>
                    </a:solidFill>
                  </a:rPr>
                  <a:t> </a:t>
                </a:r>
                <a:r>
                  <a:rPr lang="en-US" sz="2200" dirty="0" err="1">
                    <a:solidFill>
                      <a:schemeClr val="tx1"/>
                    </a:solidFill>
                  </a:rPr>
                  <a:t>luyện</a:t>
                </a:r>
                <a:r>
                  <a:rPr lang="en-US" sz="2200" dirty="0">
                    <a:solidFill>
                      <a:schemeClr val="tx1"/>
                    </a:solidFill>
                  </a:rPr>
                  <a:t> </a:t>
                </a:r>
                <a:r>
                  <a:rPr lang="en-US" sz="2200" dirty="0" err="1">
                    <a:solidFill>
                      <a:schemeClr val="tx1"/>
                    </a:solidFill>
                  </a:rPr>
                  <a:t>trong</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chemeClr val="tx1"/>
                    </a:solidFill>
                  </a:rPr>
                  <a:t>lớp</a:t>
                </a:r>
                <a:r>
                  <a:rPr lang="en-US" sz="2200" dirty="0">
                    <a:solidFill>
                      <a:schemeClr val="tx1"/>
                    </a:solidFill>
                  </a:rPr>
                  <a:t> </a:t>
                </a:r>
                <a:r>
                  <a:rPr lang="en-US" sz="2200" dirty="0" err="1">
                    <a:solidFill>
                      <a:schemeClr val="tx1"/>
                    </a:solidFill>
                  </a:rPr>
                  <a:t>giả</a:t>
                </a:r>
                <a:r>
                  <a:rPr lang="en-US" sz="2200" dirty="0">
                    <a:solidFill>
                      <a:schemeClr val="tx1"/>
                    </a:solidFill>
                  </a:rPr>
                  <a:t> </a:t>
                </a:r>
                <a:r>
                  <a:rPr lang="en-US" sz="2200" dirty="0" err="1">
                    <a:solidFill>
                      <a:schemeClr val="tx1"/>
                    </a:solidFill>
                  </a:rPr>
                  <a:t>thiết</a:t>
                </a:r>
                <a:r>
                  <a:rPr lang="en-US" sz="2200" dirty="0">
                    <a:solidFill>
                      <a:schemeClr val="tx1"/>
                    </a:solidFill>
                  </a:rPr>
                  <a:t> </a:t>
                </a:r>
                <a14:m>
                  <m:oMath xmlns:m="http://schemas.openxmlformats.org/officeDocument/2006/math">
                    <m:r>
                      <a:rPr lang="en-US" sz="2200" i="1" smtClean="0">
                        <a:solidFill>
                          <a:schemeClr val="tx1"/>
                        </a:solidFill>
                        <a:latin typeface="Cambria Math" panose="02040503050406030204" pitchFamily="18" charset="0"/>
                        <a:ea typeface="Cambria Math" panose="02040503050406030204" pitchFamily="18" charset="0"/>
                      </a:rPr>
                      <m:t>ℋ</m:t>
                    </m:r>
                  </m:oMath>
                </a14:m>
                <a:r>
                  <a:rPr lang="en-US" sz="2200" dirty="0">
                    <a:solidFill>
                      <a:schemeClr val="tx1"/>
                    </a:solidFill>
                  </a:rPr>
                  <a:t>.</a:t>
                </a:r>
              </a:p>
              <a:p>
                <a:pPr marL="520700" indent="-342900">
                  <a:spcBef>
                    <a:spcPts val="0"/>
                  </a:spcBef>
                </a:pPr>
                <a:r>
                  <a:rPr lang="en-US" sz="2200" dirty="0" err="1">
                    <a:solidFill>
                      <a:schemeClr val="tx1"/>
                    </a:solidFill>
                  </a:rPr>
                  <a:t>Các</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phức</a:t>
                </a:r>
                <a:r>
                  <a:rPr lang="en-US" sz="2200" dirty="0">
                    <a:solidFill>
                      <a:schemeClr val="tx1"/>
                    </a:solidFill>
                  </a:rPr>
                  <a:t> </a:t>
                </a:r>
                <a:r>
                  <a:rPr lang="en-US" sz="2200" dirty="0" err="1">
                    <a:solidFill>
                      <a:schemeClr val="tx1"/>
                    </a:solidFill>
                  </a:rPr>
                  <a:t>tạp</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tính</a:t>
                </a:r>
                <a:r>
                  <a:rPr lang="en-US" sz="2200" dirty="0">
                    <a:solidFill>
                      <a:schemeClr val="tx1"/>
                    </a:solidFill>
                  </a:rPr>
                  <a:t> </a:t>
                </a:r>
                <a:r>
                  <a:rPr lang="en-US" sz="2200" dirty="0" err="1">
                    <a:solidFill>
                      <a:schemeClr val="tx1"/>
                    </a:solidFill>
                  </a:rPr>
                  <a:t>linh</a:t>
                </a:r>
                <a:r>
                  <a:rPr lang="en-US" sz="2200" dirty="0">
                    <a:solidFill>
                      <a:schemeClr val="tx1"/>
                    </a:solidFill>
                  </a:rPr>
                  <a:t> </a:t>
                </a:r>
                <a:r>
                  <a:rPr lang="en-US" sz="2200" dirty="0" err="1">
                    <a:solidFill>
                      <a:schemeClr val="tx1"/>
                    </a:solidFill>
                  </a:rPr>
                  <a:t>hoạt</a:t>
                </a:r>
                <a:r>
                  <a:rPr lang="en-US" sz="2200" dirty="0">
                    <a:solidFill>
                      <a:schemeClr val="tx1"/>
                    </a:solidFill>
                  </a:rPr>
                  <a:t> </a:t>
                </a:r>
                <a:r>
                  <a:rPr lang="en-US" sz="2200" dirty="0" err="1">
                    <a:solidFill>
                      <a:schemeClr val="tx1"/>
                    </a:solidFill>
                  </a:rPr>
                  <a:t>cao</a:t>
                </a:r>
                <a:r>
                  <a:rPr lang="en-US" sz="2200" dirty="0">
                    <a:solidFill>
                      <a:schemeClr val="tx1"/>
                    </a:solidFill>
                  </a:rPr>
                  <a:t>, </a:t>
                </a:r>
                <a:r>
                  <a:rPr lang="en-US" sz="2200" dirty="0" err="1">
                    <a:solidFill>
                      <a:schemeClr val="tx1"/>
                    </a:solidFill>
                  </a:rPr>
                  <a:t>thường</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rgbClr val="FF0000"/>
                    </a:solidFill>
                  </a:rPr>
                  <a:t>độ</a:t>
                </a:r>
                <a:r>
                  <a:rPr lang="en-US" sz="2200" dirty="0">
                    <a:solidFill>
                      <a:srgbClr val="FF0000"/>
                    </a:solidFill>
                  </a:rPr>
                  <a:t> </a:t>
                </a:r>
                <a:r>
                  <a:rPr lang="en-US" sz="2200" dirty="0" err="1">
                    <a:solidFill>
                      <a:srgbClr val="FF0000"/>
                    </a:solidFill>
                  </a:rPr>
                  <a:t>chệch</a:t>
                </a:r>
                <a:r>
                  <a:rPr lang="en-US" sz="2200" dirty="0">
                    <a:solidFill>
                      <a:srgbClr val="FF0000"/>
                    </a:solidFill>
                  </a:rPr>
                  <a:t> </a:t>
                </a:r>
                <a:r>
                  <a:rPr lang="en-US" sz="2200" dirty="0" err="1">
                    <a:solidFill>
                      <a:srgbClr val="FF0000"/>
                    </a:solidFill>
                  </a:rPr>
                  <a:t>thấp</a:t>
                </a:r>
                <a:r>
                  <a:rPr lang="en-US" sz="2200" dirty="0">
                    <a:solidFill>
                      <a:srgbClr val="FF0000"/>
                    </a:solidFill>
                  </a:rPr>
                  <a:t> (low bias)</a:t>
                </a:r>
                <a:r>
                  <a:rPr lang="en-US" sz="2200" dirty="0">
                    <a:solidFill>
                      <a:schemeClr val="tx1"/>
                    </a:solidFill>
                  </a:rPr>
                  <a:t>, </a:t>
                </a:r>
                <a:r>
                  <a:rPr lang="en-US" sz="2200" dirty="0" err="1">
                    <a:solidFill>
                      <a:schemeClr val="tx1"/>
                    </a:solidFill>
                  </a:rPr>
                  <a:t>và</a:t>
                </a:r>
                <a:r>
                  <a:rPr lang="en-US" sz="2200" dirty="0">
                    <a:solidFill>
                      <a:schemeClr val="tx1"/>
                    </a:solidFill>
                  </a:rPr>
                  <a:t> do </a:t>
                </a:r>
                <a:r>
                  <a:rPr lang="en-US" sz="2200" dirty="0" err="1">
                    <a:solidFill>
                      <a:schemeClr val="tx1"/>
                    </a:solidFill>
                  </a:rPr>
                  <a:t>đó</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tiềm</a:t>
                </a:r>
                <a:r>
                  <a:rPr lang="en-US" sz="2200" dirty="0">
                    <a:solidFill>
                      <a:schemeClr val="tx1"/>
                    </a:solidFill>
                  </a:rPr>
                  <a:t> </a:t>
                </a:r>
                <a:r>
                  <a:rPr lang="en-US" sz="2200" dirty="0" err="1">
                    <a:solidFill>
                      <a:schemeClr val="tx1"/>
                    </a:solidFill>
                  </a:rPr>
                  <a:t>năng</a:t>
                </a:r>
                <a:r>
                  <a:rPr lang="en-US" sz="2200" dirty="0">
                    <a:solidFill>
                      <a:schemeClr val="tx1"/>
                    </a:solidFill>
                  </a:rPr>
                  <a:t> </a:t>
                </a:r>
                <a:r>
                  <a:rPr lang="en-US" sz="2200" dirty="0" err="1">
                    <a:solidFill>
                      <a:schemeClr val="tx1"/>
                    </a:solidFill>
                  </a:rPr>
                  <a:t>xấp</a:t>
                </a:r>
                <a:r>
                  <a:rPr lang="en-US" sz="2200" dirty="0">
                    <a:solidFill>
                      <a:schemeClr val="tx1"/>
                    </a:solidFill>
                  </a:rPr>
                  <a:t> </a:t>
                </a:r>
                <a:r>
                  <a:rPr lang="en-US" sz="2200" dirty="0" err="1">
                    <a:solidFill>
                      <a:schemeClr val="tx1"/>
                    </a:solidFill>
                  </a:rPr>
                  <a:t>xỉ</a:t>
                </a:r>
                <a:r>
                  <a:rPr lang="en-US" sz="2200" dirty="0">
                    <a:solidFill>
                      <a:schemeClr val="tx1"/>
                    </a:solidFill>
                  </a:rPr>
                  <a:t> </a:t>
                </a:r>
                <a:r>
                  <a:rPr lang="en-US" sz="2200" dirty="0" err="1">
                    <a:solidFill>
                      <a:schemeClr val="tx1"/>
                    </a:solidFill>
                  </a:rPr>
                  <a:t>tốt</a:t>
                </a:r>
                <a:r>
                  <a:rPr lang="en-US" sz="2200" dirty="0">
                    <a:solidFill>
                      <a:schemeClr val="tx1"/>
                    </a:solidFill>
                  </a:rPr>
                  <a:t> </a:t>
                </a:r>
                <a:r>
                  <a:rPr lang="en-US" sz="2200" dirty="0" err="1">
                    <a:solidFill>
                      <a:schemeClr val="tx1"/>
                    </a:solidFill>
                  </a:rPr>
                  <a:t>hàm</a:t>
                </a:r>
                <a:r>
                  <a:rPr lang="en-US" sz="2200" dirty="0">
                    <a:solidFill>
                      <a:schemeClr val="tx1"/>
                    </a:solidFill>
                  </a:rPr>
                  <a:t> </a:t>
                </a:r>
                <a:r>
                  <a:rPr lang="en-US" sz="2200" dirty="0" err="1">
                    <a:solidFill>
                      <a:schemeClr val="tx1"/>
                    </a:solidFill>
                  </a:rPr>
                  <a:t>đích</a:t>
                </a:r>
                <a:r>
                  <a:rPr lang="en-US" sz="2200" dirty="0">
                    <a:solidFill>
                      <a:schemeClr val="tx1"/>
                    </a:solidFill>
                  </a:rPr>
                  <a:t> </a:t>
                </a:r>
                <a14:m>
                  <m:oMath xmlns:m="http://schemas.openxmlformats.org/officeDocument/2006/math">
                    <m:r>
                      <a:rPr lang="en-US" sz="2200" b="0" i="1" smtClean="0">
                        <a:solidFill>
                          <a:schemeClr val="tx1"/>
                        </a:solidFill>
                        <a:latin typeface="Cambria Math" panose="02040503050406030204" pitchFamily="18" charset="0"/>
                      </a:rPr>
                      <m:t>𝑓</m:t>
                    </m:r>
                    <m:r>
                      <a:rPr lang="en-US" sz="2200" b="0" i="1" smtClean="0">
                        <a:solidFill>
                          <a:schemeClr val="tx1"/>
                        </a:solidFill>
                        <a:latin typeface="Cambria Math" panose="02040503050406030204" pitchFamily="18" charset="0"/>
                      </a:rPr>
                      <m:t>(</m:t>
                    </m:r>
                    <m:r>
                      <a:rPr lang="en-US" sz="2200" b="1" i="1" smtClean="0">
                        <a:solidFill>
                          <a:schemeClr val="tx1"/>
                        </a:solidFill>
                        <a:latin typeface="Cambria Math" panose="02040503050406030204" pitchFamily="18" charset="0"/>
                      </a:rPr>
                      <m:t>𝒙</m:t>
                    </m:r>
                    <m:r>
                      <a:rPr lang="en-US" sz="2200" b="0" i="1" smtClean="0">
                        <a:solidFill>
                          <a:schemeClr val="tx1"/>
                        </a:solidFill>
                        <a:latin typeface="Cambria Math" panose="02040503050406030204" pitchFamily="18" charset="0"/>
                      </a:rPr>
                      <m:t>)</m:t>
                    </m:r>
                  </m:oMath>
                </a14:m>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phức</a:t>
                </a:r>
                <a:r>
                  <a:rPr lang="en-US" sz="2200" dirty="0">
                    <a:solidFill>
                      <a:schemeClr val="tx1"/>
                    </a:solidFill>
                  </a:rPr>
                  <a:t> </a:t>
                </a:r>
                <a:r>
                  <a:rPr lang="en-US" sz="2200" dirty="0" err="1">
                    <a:solidFill>
                      <a:schemeClr val="tx1"/>
                    </a:solidFill>
                  </a:rPr>
                  <a:t>tạp</a:t>
                </a:r>
                <a:r>
                  <a:rPr lang="en-US" sz="2200" dirty="0">
                    <a:solidFill>
                      <a:schemeClr val="tx1"/>
                    </a:solidFill>
                  </a:rPr>
                  <a:t> </a:t>
                </a:r>
                <a:r>
                  <a:rPr lang="en-US" sz="2200" dirty="0" err="1">
                    <a:solidFill>
                      <a:schemeClr val="tx1"/>
                    </a:solidFill>
                  </a:rPr>
                  <a:t>thường</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sai</a:t>
                </a:r>
                <a:r>
                  <a:rPr lang="en-US" sz="2200" dirty="0">
                    <a:solidFill>
                      <a:schemeClr val="tx1"/>
                    </a:solidFill>
                  </a:rPr>
                  <a:t> </a:t>
                </a:r>
                <a:r>
                  <a:rPr lang="en-US" sz="2200" dirty="0" err="1">
                    <a:solidFill>
                      <a:schemeClr val="tx1"/>
                    </a:solidFill>
                  </a:rPr>
                  <a:t>số</a:t>
                </a:r>
                <a:r>
                  <a:rPr lang="en-US" sz="2200" dirty="0">
                    <a:solidFill>
                      <a:schemeClr val="tx1"/>
                    </a:solidFill>
                  </a:rPr>
                  <a:t> </a:t>
                </a:r>
                <a:r>
                  <a:rPr lang="en-US" sz="2200" dirty="0" err="1">
                    <a:solidFill>
                      <a:schemeClr val="tx1"/>
                    </a:solidFill>
                  </a:rPr>
                  <a:t>trong</a:t>
                </a:r>
                <a:r>
                  <a:rPr lang="en-US" sz="2200" dirty="0">
                    <a:solidFill>
                      <a:schemeClr val="tx1"/>
                    </a:solidFill>
                  </a:rPr>
                  <a:t> </a:t>
                </a:r>
                <a:r>
                  <a:rPr lang="en-US" sz="2200" dirty="0" err="1">
                    <a:solidFill>
                      <a:schemeClr val="tx1"/>
                    </a:solidFill>
                  </a:rPr>
                  <a:t>mẫu</a:t>
                </a:r>
                <a:r>
                  <a:rPr lang="en-US" sz="2200" dirty="0">
                    <a:solidFill>
                      <a:schemeClr val="tx1"/>
                    </a:solidFill>
                  </a:rPr>
                  <a:t> (in-sample error) </a:t>
                </a:r>
                <a:r>
                  <a:rPr lang="en-US" sz="2200" dirty="0" err="1">
                    <a:solidFill>
                      <a:schemeClr val="tx1"/>
                    </a:solidFill>
                  </a:rPr>
                  <a:t>thấp</a:t>
                </a:r>
                <a:r>
                  <a:rPr lang="en-US" sz="2200" dirty="0">
                    <a:solidFill>
                      <a:schemeClr val="tx1"/>
                    </a:solidFill>
                  </a:rPr>
                  <a:t> </a:t>
                </a: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𝐸</m:t>
                        </m:r>
                      </m:e>
                      <m:sub>
                        <m:r>
                          <a:rPr lang="en-US" sz="2200" b="0" i="1" smtClean="0">
                            <a:solidFill>
                              <a:schemeClr val="tx1"/>
                            </a:solidFill>
                            <a:latin typeface="Cambria Math" panose="02040503050406030204" pitchFamily="18" charset="0"/>
                          </a:rPr>
                          <m:t>𝑖𝑛</m:t>
                        </m:r>
                      </m:sub>
                    </m:sSub>
                    <m:r>
                      <a:rPr lang="en-US" sz="2200" i="1" smtClean="0">
                        <a:solidFill>
                          <a:schemeClr val="tx1"/>
                        </a:solidFill>
                        <a:latin typeface="Cambria Math" panose="02040503050406030204" pitchFamily="18" charset="0"/>
                        <a:ea typeface="Cambria Math" panose="02040503050406030204" pitchFamily="18" charset="0"/>
                      </a:rPr>
                      <m:t>≈</m:t>
                    </m:r>
                    <m:r>
                      <a:rPr lang="en-US" sz="2200" b="0" i="1" smtClean="0">
                        <a:solidFill>
                          <a:schemeClr val="tx1"/>
                        </a:solidFill>
                        <a:latin typeface="Cambria Math" panose="02040503050406030204" pitchFamily="18" charset="0"/>
                        <a:ea typeface="Cambria Math" panose="02040503050406030204" pitchFamily="18" charset="0"/>
                      </a:rPr>
                      <m:t>0</m:t>
                    </m:r>
                  </m:oMath>
                </a14:m>
                <a:r>
                  <a:rPr lang="en-US" sz="2200" dirty="0">
                    <a:solidFill>
                      <a:schemeClr val="tx1"/>
                    </a:solidFill>
                  </a:rPr>
                  <a:t>.</a:t>
                </a:r>
              </a:p>
              <a:p>
                <a:pPr marL="520700" indent="-342900">
                  <a:spcBef>
                    <a:spcPts val="0"/>
                  </a:spcBef>
                </a:pPr>
                <a:r>
                  <a:rPr lang="en-US" sz="2200" dirty="0" err="1">
                    <a:solidFill>
                      <a:schemeClr val="tx1"/>
                    </a:solidFill>
                  </a:rPr>
                  <a:t>Các</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phức</a:t>
                </a:r>
                <a:r>
                  <a:rPr lang="en-US" sz="2200" dirty="0">
                    <a:solidFill>
                      <a:schemeClr val="tx1"/>
                    </a:solidFill>
                  </a:rPr>
                  <a:t> </a:t>
                </a:r>
                <a:r>
                  <a:rPr lang="en-US" sz="2200" dirty="0" err="1">
                    <a:solidFill>
                      <a:schemeClr val="tx1"/>
                    </a:solidFill>
                  </a:rPr>
                  <a:t>tạp</a:t>
                </a:r>
                <a:r>
                  <a:rPr lang="en-US" sz="2200" dirty="0">
                    <a:solidFill>
                      <a:schemeClr val="tx1"/>
                    </a:solidFill>
                  </a:rPr>
                  <a:t> </a:t>
                </a:r>
                <a:r>
                  <a:rPr lang="en-US" sz="2200" dirty="0" err="1">
                    <a:solidFill>
                      <a:schemeClr val="tx1"/>
                    </a:solidFill>
                  </a:rPr>
                  <a:t>thường</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rgbClr val="0072FF"/>
                    </a:solidFill>
                  </a:rPr>
                  <a:t>phương</a:t>
                </a:r>
                <a:r>
                  <a:rPr lang="en-US" sz="2200" dirty="0">
                    <a:solidFill>
                      <a:srgbClr val="0072FF"/>
                    </a:solidFill>
                  </a:rPr>
                  <a:t> </a:t>
                </a:r>
                <a:r>
                  <a:rPr lang="en-US" sz="2200" dirty="0" err="1">
                    <a:solidFill>
                      <a:srgbClr val="0072FF"/>
                    </a:solidFill>
                  </a:rPr>
                  <a:t>sai</a:t>
                </a:r>
                <a:r>
                  <a:rPr lang="en-US" sz="2200" dirty="0">
                    <a:solidFill>
                      <a:srgbClr val="0072FF"/>
                    </a:solidFill>
                  </a:rPr>
                  <a:t> </a:t>
                </a:r>
                <a:r>
                  <a:rPr lang="en-US" sz="2200" dirty="0" err="1">
                    <a:solidFill>
                      <a:srgbClr val="0072FF"/>
                    </a:solidFill>
                  </a:rPr>
                  <a:t>cao</a:t>
                </a:r>
                <a:r>
                  <a:rPr lang="en-US" sz="2200" dirty="0">
                    <a:solidFill>
                      <a:srgbClr val="0072FF"/>
                    </a:solidFill>
                  </a:rPr>
                  <a:t> (high variance). </a:t>
                </a:r>
                <a:r>
                  <a:rPr lang="en-US" sz="2200" dirty="0">
                    <a:solidFill>
                      <a:schemeClr val="tx1"/>
                    </a:solidFill>
                  </a:rPr>
                  <a:t>Do </a:t>
                </a:r>
                <a:r>
                  <a:rPr lang="en-US" sz="2200" dirty="0" err="1">
                    <a:solidFill>
                      <a:schemeClr val="tx1"/>
                    </a:solidFill>
                  </a:rPr>
                  <a:t>đó</a:t>
                </a:r>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này</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rủi</a:t>
                </a:r>
                <a:r>
                  <a:rPr lang="en-US" sz="2200" dirty="0">
                    <a:solidFill>
                      <a:schemeClr val="tx1"/>
                    </a:solidFill>
                  </a:rPr>
                  <a:t> </a:t>
                </a:r>
                <a:r>
                  <a:rPr lang="en-US" sz="2200" dirty="0" err="1">
                    <a:solidFill>
                      <a:schemeClr val="tx1"/>
                    </a:solidFill>
                  </a:rPr>
                  <a:t>ro</a:t>
                </a:r>
                <a:r>
                  <a:rPr lang="en-US" sz="2200" dirty="0">
                    <a:solidFill>
                      <a:schemeClr val="tx1"/>
                    </a:solidFill>
                  </a:rPr>
                  <a:t> </a:t>
                </a:r>
                <a:r>
                  <a:rPr lang="en-US" sz="2200" dirty="0" err="1">
                    <a:solidFill>
                      <a:schemeClr val="tx1"/>
                    </a:solidFill>
                  </a:rPr>
                  <a:t>sai</a:t>
                </a:r>
                <a:r>
                  <a:rPr lang="en-US" sz="2200" dirty="0">
                    <a:solidFill>
                      <a:schemeClr val="tx1"/>
                    </a:solidFill>
                  </a:rPr>
                  <a:t> </a:t>
                </a:r>
                <a:r>
                  <a:rPr lang="en-US" sz="2200" dirty="0" err="1">
                    <a:solidFill>
                      <a:schemeClr val="tx1"/>
                    </a:solidFill>
                  </a:rPr>
                  <a:t>số</a:t>
                </a:r>
                <a:r>
                  <a:rPr lang="en-US" sz="2200" dirty="0">
                    <a:solidFill>
                      <a:schemeClr val="tx1"/>
                    </a:solidFill>
                  </a:rPr>
                  <a:t> </a:t>
                </a:r>
                <a:r>
                  <a:rPr lang="en-US" sz="2200" dirty="0" err="1">
                    <a:solidFill>
                      <a:schemeClr val="tx1"/>
                    </a:solidFill>
                  </a:rPr>
                  <a:t>ngoài</a:t>
                </a:r>
                <a:r>
                  <a:rPr lang="en-US" sz="2200" dirty="0">
                    <a:solidFill>
                      <a:schemeClr val="tx1"/>
                    </a:solidFill>
                  </a:rPr>
                  <a:t> </a:t>
                </a:r>
                <a:r>
                  <a:rPr lang="en-US" sz="2200" dirty="0" err="1">
                    <a:solidFill>
                      <a:schemeClr val="tx1"/>
                    </a:solidFill>
                  </a:rPr>
                  <a:t>mẫu</a:t>
                </a:r>
                <a:r>
                  <a:rPr lang="en-US" sz="2200" dirty="0">
                    <a:solidFill>
                      <a:schemeClr val="tx1"/>
                    </a:solidFill>
                  </a:rPr>
                  <a:t> (out-of-sample error) </a:t>
                </a:r>
                <a:r>
                  <a:rPr lang="en-US" sz="2200" dirty="0" err="1">
                    <a:solidFill>
                      <a:schemeClr val="tx1"/>
                    </a:solidFill>
                  </a:rPr>
                  <a:t>lớn</a:t>
                </a:r>
                <a:r>
                  <a:rPr lang="en-US" sz="2200" dirty="0">
                    <a:solidFill>
                      <a:schemeClr val="tx1"/>
                    </a:solidFill>
                  </a:rPr>
                  <a:t> </a:t>
                </a: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𝐸</m:t>
                        </m:r>
                      </m:e>
                      <m:sub>
                        <m:r>
                          <a:rPr lang="en-US" sz="2200" b="0" i="1" smtClean="0">
                            <a:solidFill>
                              <a:schemeClr val="tx1"/>
                            </a:solidFill>
                            <a:latin typeface="Cambria Math" panose="02040503050406030204" pitchFamily="18" charset="0"/>
                          </a:rPr>
                          <m:t>𝑜𝑢𝑡</m:t>
                        </m:r>
                      </m:sub>
                    </m:sSub>
                    <m:r>
                      <a:rPr lang="en-US" sz="2200" i="1" smtClean="0">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0</m:t>
                    </m:r>
                  </m:oMath>
                </a14:m>
                <a:r>
                  <a:rPr lang="en-US" sz="2200" dirty="0">
                    <a:solidFill>
                      <a:schemeClr val="tx1"/>
                    </a:solidFill>
                  </a:rPr>
                  <a:t>. Ta </a:t>
                </a:r>
                <a:r>
                  <a:rPr lang="en-US" sz="2200" dirty="0" err="1">
                    <a:solidFill>
                      <a:schemeClr val="tx1"/>
                    </a:solidFill>
                  </a:rPr>
                  <a:t>cần</a:t>
                </a:r>
                <a:r>
                  <a:rPr lang="en-US" sz="2200" dirty="0">
                    <a:solidFill>
                      <a:schemeClr val="tx1"/>
                    </a:solidFill>
                  </a:rPr>
                  <a:t> </a:t>
                </a:r>
                <a:r>
                  <a:rPr lang="en-US" sz="2200" dirty="0" err="1">
                    <a:solidFill>
                      <a:schemeClr val="tx1"/>
                    </a:solidFill>
                  </a:rPr>
                  <a:t>nhiều</a:t>
                </a:r>
                <a:r>
                  <a:rPr lang="en-US" sz="2200" dirty="0">
                    <a:solidFill>
                      <a:schemeClr val="tx1"/>
                    </a:solidFill>
                  </a:rPr>
                  <a:t> </a:t>
                </a:r>
                <a:r>
                  <a:rPr lang="en-US" sz="2200" dirty="0" err="1">
                    <a:solidFill>
                      <a:schemeClr val="tx1"/>
                    </a:solidFill>
                  </a:rPr>
                  <a:t>tài</a:t>
                </a:r>
                <a:r>
                  <a:rPr lang="en-US" sz="2200" dirty="0">
                    <a:solidFill>
                      <a:schemeClr val="tx1"/>
                    </a:solidFill>
                  </a:rPr>
                  <a:t> </a:t>
                </a:r>
                <a:r>
                  <a:rPr lang="en-US" sz="2200" dirty="0" err="1">
                    <a:solidFill>
                      <a:schemeClr val="tx1"/>
                    </a:solidFill>
                  </a:rPr>
                  <a:t>nguyên</a:t>
                </a:r>
                <a:r>
                  <a:rPr lang="en-US" sz="2200" dirty="0">
                    <a:solidFill>
                      <a:schemeClr val="tx1"/>
                    </a:solidFill>
                  </a:rPr>
                  <a:t> </a:t>
                </a:r>
                <a:r>
                  <a:rPr lang="en-US" sz="2200" dirty="0" err="1">
                    <a:solidFill>
                      <a:schemeClr val="tx1"/>
                    </a:solidFill>
                  </a:rPr>
                  <a:t>để</a:t>
                </a:r>
                <a:r>
                  <a:rPr lang="en-US" sz="2200" dirty="0">
                    <a:solidFill>
                      <a:schemeClr val="tx1"/>
                    </a:solidFill>
                  </a:rPr>
                  <a:t> </a:t>
                </a:r>
                <a:r>
                  <a:rPr lang="en-US" sz="2200" dirty="0" err="1">
                    <a:solidFill>
                      <a:schemeClr val="tx1"/>
                    </a:solidFill>
                  </a:rPr>
                  <a:t>xử</a:t>
                </a:r>
                <a:r>
                  <a:rPr lang="en-US" sz="2200" dirty="0">
                    <a:solidFill>
                      <a:schemeClr val="tx1"/>
                    </a:solidFill>
                  </a:rPr>
                  <a:t> </a:t>
                </a:r>
                <a:r>
                  <a:rPr lang="en-US" sz="2200" dirty="0" err="1">
                    <a:solidFill>
                      <a:schemeClr val="tx1"/>
                    </a:solidFill>
                  </a:rPr>
                  <a:t>lý</a:t>
                </a:r>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phức</a:t>
                </a:r>
                <a:r>
                  <a:rPr lang="en-US" sz="2200" dirty="0">
                    <a:solidFill>
                      <a:schemeClr val="tx1"/>
                    </a:solidFill>
                  </a:rPr>
                  <a:t> </a:t>
                </a:r>
                <a:r>
                  <a:rPr lang="en-US" sz="2200" dirty="0" err="1">
                    <a:solidFill>
                      <a:schemeClr val="tx1"/>
                    </a:solidFill>
                  </a:rPr>
                  <a:t>tạp</a:t>
                </a:r>
                <a:r>
                  <a:rPr lang="en-US" sz="2200" dirty="0">
                    <a:solidFill>
                      <a:schemeClr val="tx1"/>
                    </a:solidFill>
                  </a:rPr>
                  <a:t> (</a:t>
                </a:r>
                <a:r>
                  <a:rPr lang="en-US" sz="2200" dirty="0" err="1">
                    <a:solidFill>
                      <a:schemeClr val="tx1"/>
                    </a:solidFill>
                  </a:rPr>
                  <a:t>nhiều</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huấn</a:t>
                </a:r>
                <a:r>
                  <a:rPr lang="en-US" sz="2200" dirty="0">
                    <a:solidFill>
                      <a:schemeClr val="tx1"/>
                    </a:solidFill>
                  </a:rPr>
                  <a:t> </a:t>
                </a:r>
                <a:r>
                  <a:rPr lang="en-US" sz="2200" dirty="0" err="1">
                    <a:solidFill>
                      <a:schemeClr val="tx1"/>
                    </a:solidFill>
                  </a:rPr>
                  <a:t>luyện</a:t>
                </a:r>
                <a:r>
                  <a:rPr lang="en-US" sz="2200" dirty="0">
                    <a:solidFill>
                      <a:schemeClr val="tx1"/>
                    </a:solidFill>
                  </a:rPr>
                  <a:t>, </a:t>
                </a:r>
                <a:r>
                  <a:rPr lang="en-US" sz="2200" dirty="0" err="1">
                    <a:solidFill>
                      <a:schemeClr val="tx1"/>
                    </a:solidFill>
                  </a:rPr>
                  <a:t>tài</a:t>
                </a:r>
                <a:r>
                  <a:rPr lang="en-US" sz="2200" dirty="0">
                    <a:solidFill>
                      <a:schemeClr val="tx1"/>
                    </a:solidFill>
                  </a:rPr>
                  <a:t> </a:t>
                </a:r>
                <a:r>
                  <a:rPr lang="en-US" sz="2200" dirty="0" err="1">
                    <a:solidFill>
                      <a:schemeClr val="tx1"/>
                    </a:solidFill>
                  </a:rPr>
                  <a:t>nguyên</a:t>
                </a:r>
                <a:r>
                  <a:rPr lang="en-US" sz="2200" dirty="0">
                    <a:solidFill>
                      <a:schemeClr val="tx1"/>
                    </a:solidFill>
                  </a:rPr>
                  <a:t> </a:t>
                </a:r>
                <a:r>
                  <a:rPr lang="en-US" sz="2200" dirty="0" err="1">
                    <a:solidFill>
                      <a:schemeClr val="tx1"/>
                    </a:solidFill>
                  </a:rPr>
                  <a:t>tính</a:t>
                </a:r>
                <a:r>
                  <a:rPr lang="en-US" sz="2200" dirty="0">
                    <a:solidFill>
                      <a:schemeClr val="tx1"/>
                    </a:solidFill>
                  </a:rPr>
                  <a:t> </a:t>
                </a:r>
                <a:r>
                  <a:rPr lang="en-US" sz="2200" dirty="0" err="1">
                    <a:solidFill>
                      <a:schemeClr val="tx1"/>
                    </a:solidFill>
                  </a:rPr>
                  <a:t>toán</a:t>
                </a:r>
                <a:r>
                  <a:rPr lang="en-US" sz="2200" dirty="0">
                    <a:solidFill>
                      <a:schemeClr val="tx1"/>
                    </a:solidFill>
                  </a:rPr>
                  <a:t>).</a:t>
                </a:r>
              </a:p>
              <a:p>
                <a:pPr marL="520700" indent="-342900">
                  <a:spcBef>
                    <a:spcPts val="0"/>
                  </a:spcBef>
                </a:pPr>
                <a:r>
                  <a:rPr lang="en-US" sz="2200" dirty="0" err="1">
                    <a:solidFill>
                      <a:schemeClr val="tx1"/>
                    </a:solidFill>
                  </a:rPr>
                  <a:t>Các</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đơn</a:t>
                </a:r>
                <a:r>
                  <a:rPr lang="en-US" sz="2200" dirty="0">
                    <a:solidFill>
                      <a:schemeClr val="tx1"/>
                    </a:solidFill>
                  </a:rPr>
                  <a:t> </a:t>
                </a:r>
                <a:r>
                  <a:rPr lang="en-US" sz="2200" dirty="0" err="1">
                    <a:solidFill>
                      <a:schemeClr val="tx1"/>
                    </a:solidFill>
                  </a:rPr>
                  <a:t>giản</a:t>
                </a:r>
                <a:r>
                  <a:rPr lang="en-US" sz="2200" dirty="0">
                    <a:solidFill>
                      <a:schemeClr val="tx1"/>
                    </a:solidFill>
                  </a:rPr>
                  <a:t> </a:t>
                </a:r>
                <a:r>
                  <a:rPr lang="en-US" sz="2200" dirty="0" err="1">
                    <a:solidFill>
                      <a:schemeClr val="tx1"/>
                    </a:solidFill>
                  </a:rPr>
                  <a:t>thường</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rgbClr val="0072FF"/>
                    </a:solidFill>
                  </a:rPr>
                  <a:t>phương</a:t>
                </a:r>
                <a:r>
                  <a:rPr lang="en-US" sz="2200" dirty="0">
                    <a:solidFill>
                      <a:srgbClr val="0072FF"/>
                    </a:solidFill>
                  </a:rPr>
                  <a:t> </a:t>
                </a:r>
                <a:r>
                  <a:rPr lang="en-US" sz="2200" dirty="0" err="1">
                    <a:solidFill>
                      <a:srgbClr val="0072FF"/>
                    </a:solidFill>
                  </a:rPr>
                  <a:t>sai</a:t>
                </a:r>
                <a:r>
                  <a:rPr lang="en-US" sz="2200" dirty="0">
                    <a:solidFill>
                      <a:srgbClr val="0072FF"/>
                    </a:solidFill>
                  </a:rPr>
                  <a:t> </a:t>
                </a:r>
                <a:r>
                  <a:rPr lang="en-US" sz="2200" dirty="0" err="1">
                    <a:solidFill>
                      <a:srgbClr val="0072FF"/>
                    </a:solidFill>
                  </a:rPr>
                  <a:t>thấp</a:t>
                </a:r>
                <a:r>
                  <a:rPr lang="en-US" sz="2200" dirty="0">
                    <a:solidFill>
                      <a:srgbClr val="0072FF"/>
                    </a:solidFill>
                  </a:rPr>
                  <a:t> (low variance)</a:t>
                </a:r>
                <a:r>
                  <a:rPr lang="en-US" sz="2200" dirty="0">
                    <a:solidFill>
                      <a:schemeClr val="tx1"/>
                    </a:solidFill>
                  </a:rPr>
                  <a:t>, </a:t>
                </a:r>
                <a:r>
                  <a:rPr lang="en-US" sz="2200" dirty="0" err="1">
                    <a:solidFill>
                      <a:schemeClr val="tx1"/>
                    </a:solidFill>
                  </a:rPr>
                  <a:t>nhưng</a:t>
                </a:r>
                <a:r>
                  <a:rPr lang="en-US" sz="2200" dirty="0">
                    <a:solidFill>
                      <a:schemeClr val="tx1"/>
                    </a:solidFill>
                  </a:rPr>
                  <a:t> </a:t>
                </a:r>
                <a:r>
                  <a:rPr lang="en-US" sz="2200" dirty="0" err="1">
                    <a:solidFill>
                      <a:srgbClr val="FF0000"/>
                    </a:solidFill>
                  </a:rPr>
                  <a:t>độ</a:t>
                </a:r>
                <a:r>
                  <a:rPr lang="en-US" sz="2200" dirty="0">
                    <a:solidFill>
                      <a:srgbClr val="FF0000"/>
                    </a:solidFill>
                  </a:rPr>
                  <a:t> </a:t>
                </a:r>
                <a:r>
                  <a:rPr lang="en-US" sz="2200" dirty="0" err="1">
                    <a:solidFill>
                      <a:srgbClr val="FF0000"/>
                    </a:solidFill>
                  </a:rPr>
                  <a:t>chệch</a:t>
                </a:r>
                <a:r>
                  <a:rPr lang="en-US" sz="2200" dirty="0">
                    <a:solidFill>
                      <a:srgbClr val="FF0000"/>
                    </a:solidFill>
                  </a:rPr>
                  <a:t> </a:t>
                </a:r>
                <a:r>
                  <a:rPr lang="en-US" sz="2200" dirty="0" err="1">
                    <a:solidFill>
                      <a:srgbClr val="FF0000"/>
                    </a:solidFill>
                  </a:rPr>
                  <a:t>cao</a:t>
                </a:r>
                <a:r>
                  <a:rPr lang="en-US" sz="2200" dirty="0">
                    <a:solidFill>
                      <a:srgbClr val="FF0000"/>
                    </a:solidFill>
                  </a:rPr>
                  <a:t> (high bias)</a:t>
                </a:r>
                <a:r>
                  <a:rPr lang="en-US" sz="2200" dirty="0">
                    <a:solidFill>
                      <a:schemeClr val="tx1"/>
                    </a:solidFill>
                  </a:rPr>
                  <a:t>.  </a:t>
                </a: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𝐸</m:t>
                        </m:r>
                      </m:e>
                      <m:sub>
                        <m:r>
                          <a:rPr lang="en-US" sz="2200" i="1">
                            <a:solidFill>
                              <a:schemeClr val="tx1"/>
                            </a:solidFill>
                            <a:latin typeface="Cambria Math" panose="02040503050406030204" pitchFamily="18" charset="0"/>
                          </a:rPr>
                          <m:t>𝑖𝑛</m:t>
                        </m:r>
                      </m:sub>
                    </m:sSub>
                    <m:r>
                      <a:rPr lang="en-US" sz="2200" i="1" smtClean="0">
                        <a:solidFill>
                          <a:schemeClr val="tx1"/>
                        </a:solidFill>
                        <a:latin typeface="Cambria Math" panose="02040503050406030204" pitchFamily="18" charset="0"/>
                        <a:ea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𝐸</m:t>
                        </m:r>
                      </m:e>
                      <m:sub>
                        <m:r>
                          <a:rPr lang="en-US" sz="2200" b="0" i="1" smtClean="0">
                            <a:solidFill>
                              <a:schemeClr val="tx1"/>
                            </a:solidFill>
                            <a:latin typeface="Cambria Math" panose="02040503050406030204" pitchFamily="18" charset="0"/>
                          </a:rPr>
                          <m:t>𝑜𝑢𝑡</m:t>
                        </m:r>
                      </m:sub>
                    </m:sSub>
                  </m:oMath>
                </a14:m>
                <a:r>
                  <a:rPr lang="en-US" sz="2200" dirty="0">
                    <a:solidFill>
                      <a:schemeClr val="tx1"/>
                    </a:solidFill>
                  </a:rPr>
                  <a:t> nhưng </a:t>
                </a: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𝐸</m:t>
                        </m:r>
                      </m:e>
                      <m:sub>
                        <m:r>
                          <a:rPr lang="en-US" sz="2200" i="1">
                            <a:solidFill>
                              <a:schemeClr val="tx1"/>
                            </a:solidFill>
                            <a:latin typeface="Cambria Math" panose="02040503050406030204" pitchFamily="18" charset="0"/>
                          </a:rPr>
                          <m:t>𝑖𝑛</m:t>
                        </m:r>
                      </m:sub>
                    </m:sSub>
                    <m:r>
                      <a:rPr lang="en-US" sz="2200" i="1">
                        <a:solidFill>
                          <a:schemeClr val="tx1"/>
                        </a:solidFill>
                        <a:latin typeface="Cambria Math" panose="02040503050406030204" pitchFamily="18" charset="0"/>
                        <a:ea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𝐸</m:t>
                        </m:r>
                      </m:e>
                      <m:sub>
                        <m:r>
                          <a:rPr lang="en-US" sz="2200" i="1">
                            <a:solidFill>
                              <a:schemeClr val="tx1"/>
                            </a:solidFill>
                            <a:latin typeface="Cambria Math" panose="02040503050406030204" pitchFamily="18" charset="0"/>
                          </a:rPr>
                          <m:t>𝑜𝑢𝑡</m:t>
                        </m:r>
                      </m:sub>
                    </m:sSub>
                    <m:r>
                      <a:rPr lang="en-US" sz="2200" i="1" smtClean="0">
                        <a:solidFill>
                          <a:schemeClr val="tx1"/>
                        </a:solidFill>
                        <a:latin typeface="Cambria Math" panose="02040503050406030204" pitchFamily="18" charset="0"/>
                        <a:ea typeface="Cambria Math" panose="02040503050406030204" pitchFamily="18" charset="0"/>
                      </a:rPr>
                      <m:t>≫</m:t>
                    </m:r>
                    <m:r>
                      <a:rPr lang="en-US" sz="2200" b="0" i="1" smtClean="0">
                        <a:solidFill>
                          <a:schemeClr val="tx1"/>
                        </a:solidFill>
                        <a:latin typeface="Cambria Math" panose="02040503050406030204" pitchFamily="18" charset="0"/>
                        <a:ea typeface="Cambria Math" panose="02040503050406030204" pitchFamily="18" charset="0"/>
                      </a:rPr>
                      <m:t>0</m:t>
                    </m:r>
                  </m:oMath>
                </a14:m>
                <a:r>
                  <a:rPr lang="en-US" sz="2200" dirty="0">
                    <a:solidFill>
                      <a:schemeClr val="tx1"/>
                    </a:solidFill>
                  </a:rPr>
                  <a:t>.</a:t>
                </a:r>
              </a:p>
              <a:p>
                <a:pPr marL="520700" indent="-342900">
                  <a:lnSpc>
                    <a:spcPct val="120000"/>
                  </a:lnSpc>
                  <a:spcBef>
                    <a:spcPts val="0"/>
                  </a:spcBef>
                </a:pPr>
                <a:endParaRPr lang="en-US" sz="2100" dirty="0">
                  <a:solidFill>
                    <a:schemeClr val="tx1"/>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A24189F7-9AAB-7014-38B9-E4917BDCD86E}"/>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t="-847" r="-68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8E78E85D-36E1-90E4-7734-440B9ADCFB46}"/>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8B2AFFF4-359E-BBB4-5865-E7EF2DB6690D}"/>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56</a:t>
            </a:fld>
            <a:endParaRPr/>
          </a:p>
        </p:txBody>
      </p:sp>
    </p:spTree>
    <p:extLst>
      <p:ext uri="{BB962C8B-B14F-4D97-AF65-F5344CB8AC3E}">
        <p14:creationId xmlns:p14="http://schemas.microsoft.com/office/powerpoint/2010/main" val="362466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2B8EDA7C-182F-035A-19F4-EEFEA0ADE3B0}"/>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FC0D74F5-B397-0B86-0171-37E2348146FD}"/>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Đánh</a:t>
            </a:r>
            <a:r>
              <a:rPr lang="en-US" dirty="0"/>
              <a:t> </a:t>
            </a:r>
            <a:r>
              <a:rPr lang="en-US" dirty="0" err="1"/>
              <a:t>đổi</a:t>
            </a:r>
            <a:r>
              <a:rPr lang="en-US" dirty="0"/>
              <a:t> </a:t>
            </a:r>
            <a:r>
              <a:rPr lang="en-US" dirty="0" err="1"/>
              <a:t>độ</a:t>
            </a:r>
            <a:r>
              <a:rPr lang="en-US" dirty="0"/>
              <a:t> </a:t>
            </a:r>
            <a:r>
              <a:rPr lang="en-US" dirty="0" err="1"/>
              <a:t>chệch</a:t>
            </a:r>
            <a:r>
              <a:rPr lang="en-US" dirty="0"/>
              <a:t> </a:t>
            </a:r>
            <a:r>
              <a:rPr lang="en-US" dirty="0" err="1"/>
              <a:t>và</a:t>
            </a:r>
            <a:r>
              <a:rPr lang="en-US" dirty="0"/>
              <a:t> </a:t>
            </a:r>
            <a:r>
              <a:rPr lang="en-US" dirty="0" err="1"/>
              <a:t>phương</a:t>
            </a:r>
            <a:r>
              <a:rPr lang="en-US" dirty="0"/>
              <a:t> </a:t>
            </a:r>
            <a:r>
              <a:rPr lang="en-US" dirty="0" err="1"/>
              <a:t>sai</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48E4E82A-E3DD-7F58-7EB2-BD965D318CCA}"/>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r>
                  <a:rPr lang="en-US" sz="2200" dirty="0">
                    <a:solidFill>
                      <a:schemeClr val="tx1"/>
                    </a:solidFill>
                  </a:rPr>
                  <a:t>Để </a:t>
                </a:r>
                <a:r>
                  <a:rPr lang="en-US" sz="2200" dirty="0" err="1">
                    <a:solidFill>
                      <a:schemeClr val="tx1"/>
                    </a:solidFill>
                  </a:rPr>
                  <a:t>thực</a:t>
                </a:r>
                <a:r>
                  <a:rPr lang="en-US" sz="2200" dirty="0">
                    <a:solidFill>
                      <a:schemeClr val="tx1"/>
                    </a:solidFill>
                  </a:rPr>
                  <a:t> </a:t>
                </a:r>
                <a:r>
                  <a:rPr lang="en-US" sz="2200" dirty="0" err="1">
                    <a:solidFill>
                      <a:schemeClr val="tx1"/>
                    </a:solidFill>
                  </a:rPr>
                  <a:t>sự</a:t>
                </a:r>
                <a:r>
                  <a:rPr lang="en-US" sz="2200" dirty="0">
                    <a:solidFill>
                      <a:schemeClr val="tx1"/>
                    </a:solidFill>
                  </a:rPr>
                  <a:t> </a:t>
                </a:r>
                <a:r>
                  <a:rPr lang="en-US" sz="2200" dirty="0" err="1">
                    <a:solidFill>
                      <a:schemeClr val="tx1"/>
                    </a:solidFill>
                  </a:rPr>
                  <a:t>giảm</a:t>
                </a:r>
                <a:r>
                  <a:rPr lang="en-US" sz="2200" dirty="0">
                    <a:solidFill>
                      <a:schemeClr val="tx1"/>
                    </a:solidFill>
                  </a:rPr>
                  <a:t> </a:t>
                </a:r>
                <a:r>
                  <a:rPr lang="en-US" sz="2200" dirty="0" err="1">
                    <a:solidFill>
                      <a:schemeClr val="tx1"/>
                    </a:solidFill>
                  </a:rPr>
                  <a:t>độ</a:t>
                </a:r>
                <a:r>
                  <a:rPr lang="en-US" sz="2200" dirty="0">
                    <a:solidFill>
                      <a:schemeClr val="tx1"/>
                    </a:solidFill>
                  </a:rPr>
                  <a:t> </a:t>
                </a:r>
                <a:r>
                  <a:rPr lang="en-US" sz="2200" dirty="0" err="1">
                    <a:solidFill>
                      <a:schemeClr val="tx1"/>
                    </a:solidFill>
                  </a:rPr>
                  <a:t>chệch</a:t>
                </a:r>
                <a:r>
                  <a:rPr lang="en-US" sz="2200" dirty="0">
                    <a:solidFill>
                      <a:schemeClr val="tx1"/>
                    </a:solidFill>
                  </a:rPr>
                  <a:t> (bias), ta </a:t>
                </a:r>
                <a:r>
                  <a:rPr lang="en-US" sz="2200" dirty="0" err="1">
                    <a:solidFill>
                      <a:schemeClr val="tx1"/>
                    </a:solidFill>
                  </a:rPr>
                  <a:t>cần</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thông</a:t>
                </a:r>
                <a:r>
                  <a:rPr lang="en-US" sz="2200" dirty="0">
                    <a:solidFill>
                      <a:schemeClr val="tx1"/>
                    </a:solidFill>
                  </a:rPr>
                  <a:t> tin </a:t>
                </a:r>
                <a:r>
                  <a:rPr lang="en-US" sz="2200" dirty="0" err="1">
                    <a:solidFill>
                      <a:schemeClr val="tx1"/>
                    </a:solidFill>
                  </a:rPr>
                  <a:t>về</a:t>
                </a:r>
                <a:r>
                  <a:rPr lang="en-US" sz="2200" dirty="0">
                    <a:solidFill>
                      <a:schemeClr val="tx1"/>
                    </a:solidFill>
                  </a:rPr>
                  <a:t> </a:t>
                </a:r>
                <a:r>
                  <a:rPr lang="en-US" sz="2200" dirty="0" err="1">
                    <a:solidFill>
                      <a:schemeClr val="tx1"/>
                    </a:solidFill>
                  </a:rPr>
                  <a:t>hàm</a:t>
                </a:r>
                <a:r>
                  <a:rPr lang="en-US" sz="2200" dirty="0">
                    <a:solidFill>
                      <a:schemeClr val="tx1"/>
                    </a:solidFill>
                  </a:rPr>
                  <a:t> </a:t>
                </a:r>
                <a:r>
                  <a:rPr lang="en-US" sz="2200" dirty="0" err="1">
                    <a:solidFill>
                      <a:schemeClr val="tx1"/>
                    </a:solidFill>
                  </a:rPr>
                  <a:t>đích</a:t>
                </a:r>
                <a:r>
                  <a:rPr lang="en-US" sz="2200" dirty="0">
                    <a:solidFill>
                      <a:schemeClr val="tx1"/>
                    </a:solidFill>
                  </a:rPr>
                  <a:t> (target function) </a:t>
                </a:r>
                <a14:m>
                  <m:oMath xmlns:m="http://schemas.openxmlformats.org/officeDocument/2006/math">
                    <m:r>
                      <a:rPr lang="en-US" sz="2200" b="0" i="1" smtClean="0">
                        <a:solidFill>
                          <a:schemeClr val="tx1"/>
                        </a:solidFill>
                        <a:latin typeface="Cambria Math" panose="02040503050406030204" pitchFamily="18" charset="0"/>
                      </a:rPr>
                      <m:t>𝑓</m:t>
                    </m:r>
                  </m:oMath>
                </a14:m>
                <a:r>
                  <a:rPr lang="en-US" sz="2200" dirty="0">
                    <a:solidFill>
                      <a:schemeClr val="tx1"/>
                    </a:solidFill>
                  </a:rPr>
                  <a:t>.</a:t>
                </a:r>
              </a:p>
              <a:p>
                <a:pPr marL="520700" indent="-342900">
                  <a:lnSpc>
                    <a:spcPct val="150000"/>
                  </a:lnSpc>
                  <a:spcBef>
                    <a:spcPts val="0"/>
                  </a:spcBef>
                </a:pPr>
                <a:r>
                  <a:rPr lang="en-US" sz="2200" dirty="0" err="1">
                    <a:solidFill>
                      <a:schemeClr val="tx1"/>
                    </a:solidFill>
                  </a:rPr>
                  <a:t>Nhưng</a:t>
                </a:r>
                <a:r>
                  <a:rPr lang="en-US" sz="2200" dirty="0">
                    <a:solidFill>
                      <a:schemeClr val="tx1"/>
                    </a:solidFill>
                  </a:rPr>
                  <a:t> </a:t>
                </a:r>
                <a:r>
                  <a:rPr lang="en-US" sz="2200" dirty="0" err="1">
                    <a:solidFill>
                      <a:schemeClr val="tx1"/>
                    </a:solidFill>
                  </a:rPr>
                  <a:t>hàm</a:t>
                </a:r>
                <a:r>
                  <a:rPr lang="en-US" sz="2200" dirty="0">
                    <a:solidFill>
                      <a:schemeClr val="tx1"/>
                    </a:solidFill>
                  </a:rPr>
                  <a:t> </a:t>
                </a:r>
                <a:r>
                  <a:rPr lang="en-US" sz="2200" dirty="0" err="1">
                    <a:solidFill>
                      <a:schemeClr val="tx1"/>
                    </a:solidFill>
                  </a:rPr>
                  <a:t>đích</a:t>
                </a:r>
                <a:r>
                  <a:rPr lang="en-US" sz="2200" dirty="0">
                    <a:solidFill>
                      <a:schemeClr val="tx1"/>
                    </a:solidFill>
                  </a:rPr>
                  <a:t> (target function ) </a:t>
                </a:r>
                <a14:m>
                  <m:oMath xmlns:m="http://schemas.openxmlformats.org/officeDocument/2006/math">
                    <m:r>
                      <a:rPr lang="en-US" sz="2200" b="0" i="1" smtClean="0">
                        <a:solidFill>
                          <a:schemeClr val="tx1"/>
                        </a:solidFill>
                        <a:latin typeface="Cambria Math" panose="02040503050406030204" pitchFamily="18" charset="0"/>
                      </a:rPr>
                      <m:t>𝑓</m:t>
                    </m:r>
                  </m:oMath>
                </a14:m>
                <a:r>
                  <a:rPr lang="en-US" sz="2200" dirty="0">
                    <a:solidFill>
                      <a:schemeClr val="tx1"/>
                    </a:solidFill>
                  </a:rPr>
                  <a:t> </a:t>
                </a:r>
                <a:r>
                  <a:rPr lang="en-US" sz="2200" dirty="0" err="1">
                    <a:solidFill>
                      <a:schemeClr val="tx1"/>
                    </a:solidFill>
                  </a:rPr>
                  <a:t>là</a:t>
                </a:r>
                <a:r>
                  <a:rPr lang="en-US" sz="2200" dirty="0">
                    <a:solidFill>
                      <a:schemeClr val="tx1"/>
                    </a:solidFill>
                  </a:rPr>
                  <a:t> </a:t>
                </a:r>
                <a:r>
                  <a:rPr lang="en-US" sz="2200" dirty="0" err="1">
                    <a:solidFill>
                      <a:schemeClr val="tx1"/>
                    </a:solidFill>
                  </a:rPr>
                  <a:t>gì</a:t>
                </a:r>
                <a:r>
                  <a:rPr lang="en-US" sz="2200" dirty="0">
                    <a:solidFill>
                      <a:schemeClr val="tx1"/>
                    </a:solidFill>
                  </a:rPr>
                  <a:t> </a:t>
                </a:r>
                <a:r>
                  <a:rPr lang="en-US" sz="2200" dirty="0" err="1">
                    <a:solidFill>
                      <a:schemeClr val="tx1"/>
                    </a:solidFill>
                  </a:rPr>
                  <a:t>thì</a:t>
                </a:r>
                <a:r>
                  <a:rPr lang="en-US" sz="2200" dirty="0">
                    <a:solidFill>
                      <a:schemeClr val="tx1"/>
                    </a:solidFill>
                  </a:rPr>
                  <a:t> ta </a:t>
                </a:r>
                <a:r>
                  <a:rPr lang="en-US" sz="2200" dirty="0" err="1">
                    <a:solidFill>
                      <a:schemeClr val="tx1"/>
                    </a:solidFill>
                  </a:rPr>
                  <a:t>không</a:t>
                </a:r>
                <a:r>
                  <a:rPr lang="en-US" sz="2200" dirty="0">
                    <a:solidFill>
                      <a:schemeClr val="tx1"/>
                    </a:solidFill>
                  </a:rPr>
                  <a:t> </a:t>
                </a:r>
                <a:r>
                  <a:rPr lang="en-US" sz="2200" dirty="0" err="1">
                    <a:solidFill>
                      <a:schemeClr val="tx1"/>
                    </a:solidFill>
                  </a:rPr>
                  <a:t>biết</a:t>
                </a:r>
                <a:r>
                  <a:rPr lang="en-US" sz="2200" dirty="0">
                    <a:solidFill>
                      <a:schemeClr val="tx1"/>
                    </a:solidFill>
                  </a:rPr>
                  <a:t> </a:t>
                </a:r>
                <a:r>
                  <a:rPr lang="en-US" sz="2200" dirty="0" err="1">
                    <a:solidFill>
                      <a:schemeClr val="tx1"/>
                    </a:solidFill>
                  </a:rPr>
                  <a:t>chính</a:t>
                </a:r>
                <a:r>
                  <a:rPr lang="en-US" sz="2200" dirty="0">
                    <a:solidFill>
                      <a:schemeClr val="tx1"/>
                    </a:solidFill>
                  </a:rPr>
                  <a:t> </a:t>
                </a:r>
                <a:r>
                  <a:rPr lang="en-US" sz="2200" dirty="0" err="1">
                    <a:solidFill>
                      <a:schemeClr val="tx1"/>
                    </a:solidFill>
                  </a:rPr>
                  <a:t>xác</a:t>
                </a:r>
                <a:r>
                  <a:rPr lang="en-US" sz="2200" dirty="0">
                    <a:solidFill>
                      <a:schemeClr val="tx1"/>
                    </a:solidFill>
                  </a:rPr>
                  <a:t> </a:t>
                </a:r>
                <a:r>
                  <a:rPr lang="en-US" sz="2200" dirty="0" err="1">
                    <a:solidFill>
                      <a:schemeClr val="tx1"/>
                    </a:solidFill>
                  </a:rPr>
                  <a:t>được</a:t>
                </a:r>
                <a:r>
                  <a:rPr lang="en-US" sz="2200" dirty="0">
                    <a:solidFill>
                      <a:schemeClr val="tx1"/>
                    </a:solidFill>
                  </a:rPr>
                  <a:t>. Do </a:t>
                </a:r>
                <a:r>
                  <a:rPr lang="en-US" sz="2200" dirty="0" err="1">
                    <a:solidFill>
                      <a:schemeClr val="tx1"/>
                    </a:solidFill>
                  </a:rPr>
                  <a:t>đó</a:t>
                </a:r>
                <a:r>
                  <a:rPr lang="en-US" sz="2200" dirty="0">
                    <a:solidFill>
                      <a:schemeClr val="tx1"/>
                    </a:solidFill>
                  </a:rPr>
                  <a:t>, </a:t>
                </a:r>
                <a:r>
                  <a:rPr lang="en-US" sz="2200" dirty="0" err="1">
                    <a:solidFill>
                      <a:schemeClr val="tx1"/>
                    </a:solidFill>
                  </a:rPr>
                  <a:t>gần</a:t>
                </a:r>
                <a:r>
                  <a:rPr lang="en-US" sz="2200" dirty="0">
                    <a:solidFill>
                      <a:schemeClr val="tx1"/>
                    </a:solidFill>
                  </a:rPr>
                  <a:t> </a:t>
                </a:r>
                <a:r>
                  <a:rPr lang="en-US" sz="2200" dirty="0" err="1">
                    <a:solidFill>
                      <a:schemeClr val="tx1"/>
                    </a:solidFill>
                  </a:rPr>
                  <a:t>như</a:t>
                </a:r>
                <a:r>
                  <a:rPr lang="en-US" sz="2200" dirty="0">
                    <a:solidFill>
                      <a:schemeClr val="tx1"/>
                    </a:solidFill>
                  </a:rPr>
                  <a:t> ta </a:t>
                </a:r>
                <a:r>
                  <a:rPr lang="en-US" sz="2200" dirty="0" err="1">
                    <a:solidFill>
                      <a:srgbClr val="FF00FF"/>
                    </a:solidFill>
                  </a:rPr>
                  <a:t>không</a:t>
                </a:r>
                <a:r>
                  <a:rPr lang="en-US" sz="2200" dirty="0">
                    <a:solidFill>
                      <a:srgbClr val="FF00FF"/>
                    </a:solidFill>
                  </a:rPr>
                  <a:t> </a:t>
                </a:r>
                <a:r>
                  <a:rPr lang="en-US" sz="2200" dirty="0" err="1">
                    <a:solidFill>
                      <a:srgbClr val="FF00FF"/>
                    </a:solidFill>
                  </a:rPr>
                  <a:t>thể</a:t>
                </a:r>
                <a:r>
                  <a:rPr lang="en-US" sz="2200" dirty="0">
                    <a:solidFill>
                      <a:srgbClr val="FF00FF"/>
                    </a:solidFill>
                  </a:rPr>
                  <a:t> </a:t>
                </a:r>
                <a:r>
                  <a:rPr lang="en-US" sz="2200" dirty="0" err="1">
                    <a:solidFill>
                      <a:srgbClr val="FF00FF"/>
                    </a:solidFill>
                  </a:rPr>
                  <a:t>có</a:t>
                </a:r>
                <a:r>
                  <a:rPr lang="en-US" sz="2200" dirty="0">
                    <a:solidFill>
                      <a:srgbClr val="FF00FF"/>
                    </a:solidFill>
                  </a:rPr>
                  <a:t> </a:t>
                </a:r>
                <a:r>
                  <a:rPr lang="en-US" sz="2200" dirty="0" err="1">
                    <a:solidFill>
                      <a:srgbClr val="FF00FF"/>
                    </a:solidFill>
                  </a:rPr>
                  <a:t>độ</a:t>
                </a:r>
                <a:r>
                  <a:rPr lang="en-US" sz="2200" dirty="0">
                    <a:solidFill>
                      <a:srgbClr val="FF00FF"/>
                    </a:solidFill>
                  </a:rPr>
                  <a:t> </a:t>
                </a:r>
                <a:r>
                  <a:rPr lang="en-US" sz="2200" dirty="0" err="1">
                    <a:solidFill>
                      <a:srgbClr val="FF00FF"/>
                    </a:solidFill>
                  </a:rPr>
                  <a:t>chệch</a:t>
                </a:r>
                <a:r>
                  <a:rPr lang="en-US" sz="2200" dirty="0">
                    <a:solidFill>
                      <a:srgbClr val="FF00FF"/>
                    </a:solidFill>
                  </a:rPr>
                  <a:t> </a:t>
                </a:r>
                <a:r>
                  <a:rPr lang="en-US" sz="2200" dirty="0" err="1">
                    <a:solidFill>
                      <a:srgbClr val="FF00FF"/>
                    </a:solidFill>
                  </a:rPr>
                  <a:t>bằng</a:t>
                </a:r>
                <a:r>
                  <a:rPr lang="en-US" sz="2200" dirty="0">
                    <a:solidFill>
                      <a:srgbClr val="FF00FF"/>
                    </a:solidFill>
                  </a:rPr>
                  <a:t> 0 </a:t>
                </a:r>
                <a:r>
                  <a:rPr lang="en-US" sz="2200" dirty="0">
                    <a:solidFill>
                      <a:schemeClr val="tx1"/>
                    </a:solidFill>
                  </a:rPr>
                  <a:t>(zero bias).</a:t>
                </a:r>
              </a:p>
              <a:p>
                <a:pPr marL="520700" indent="-342900">
                  <a:lnSpc>
                    <a:spcPct val="150000"/>
                  </a:lnSpc>
                  <a:spcBef>
                    <a:spcPts val="0"/>
                  </a:spcBef>
                </a:pPr>
                <a:r>
                  <a:rPr lang="en-US" sz="2200" dirty="0" err="1">
                    <a:solidFill>
                      <a:schemeClr val="tx1"/>
                    </a:solidFill>
                  </a:rPr>
                  <a:t>Để</a:t>
                </a:r>
                <a:r>
                  <a:rPr lang="en-US" sz="2200" dirty="0">
                    <a:solidFill>
                      <a:schemeClr val="tx1"/>
                    </a:solidFill>
                  </a:rPr>
                  <a:t> </a:t>
                </a:r>
                <a:r>
                  <a:rPr lang="en-US" sz="2200" dirty="0" err="1">
                    <a:solidFill>
                      <a:schemeClr val="tx1"/>
                    </a:solidFill>
                  </a:rPr>
                  <a:t>giảm</a:t>
                </a:r>
                <a:r>
                  <a:rPr lang="en-US" sz="2200" dirty="0">
                    <a:solidFill>
                      <a:schemeClr val="tx1"/>
                    </a:solidFill>
                  </a:rPr>
                  <a:t> </a:t>
                </a:r>
                <a:r>
                  <a:rPr lang="en-US" sz="2200" dirty="0" err="1">
                    <a:solidFill>
                      <a:srgbClr val="FF0000"/>
                    </a:solidFill>
                  </a:rPr>
                  <a:t>độ</a:t>
                </a:r>
                <a:r>
                  <a:rPr lang="en-US" sz="2200" dirty="0">
                    <a:solidFill>
                      <a:srgbClr val="FF0000"/>
                    </a:solidFill>
                  </a:rPr>
                  <a:t> </a:t>
                </a:r>
                <a:r>
                  <a:rPr lang="en-US" sz="2200" dirty="0" err="1">
                    <a:solidFill>
                      <a:srgbClr val="FF0000"/>
                    </a:solidFill>
                  </a:rPr>
                  <a:t>chệch</a:t>
                </a:r>
                <a:r>
                  <a:rPr lang="en-US" sz="2200" dirty="0">
                    <a:solidFill>
                      <a:srgbClr val="FF0000"/>
                    </a:solidFill>
                  </a:rPr>
                  <a:t> (bias)</a:t>
                </a:r>
                <a:r>
                  <a:rPr lang="en-US" sz="2200" dirty="0">
                    <a:solidFill>
                      <a:schemeClr val="tx1"/>
                    </a:solidFill>
                  </a:rPr>
                  <a:t>, ta </a:t>
                </a:r>
                <a:r>
                  <a:rPr lang="en-US" sz="2200" dirty="0" err="1">
                    <a:solidFill>
                      <a:schemeClr val="tx1"/>
                    </a:solidFill>
                  </a:rPr>
                  <a:t>thường</a:t>
                </a:r>
                <a:r>
                  <a:rPr lang="en-US" sz="2200" dirty="0">
                    <a:solidFill>
                      <a:schemeClr val="tx1"/>
                    </a:solidFill>
                  </a:rPr>
                  <a:t> </a:t>
                </a:r>
                <a:r>
                  <a:rPr lang="en-US" sz="2200" dirty="0" err="1">
                    <a:solidFill>
                      <a:schemeClr val="tx1"/>
                    </a:solidFill>
                  </a:rPr>
                  <a:t>cần</a:t>
                </a:r>
                <a:r>
                  <a:rPr lang="en-US" sz="2200" dirty="0">
                    <a:solidFill>
                      <a:schemeClr val="tx1"/>
                    </a:solidFill>
                  </a:rPr>
                  <a:t> </a:t>
                </a:r>
                <a:r>
                  <a:rPr lang="en-US" sz="2200" dirty="0" err="1">
                    <a:solidFill>
                      <a:schemeClr val="tx1"/>
                    </a:solidFill>
                  </a:rPr>
                  <a:t>phải</a:t>
                </a:r>
                <a:r>
                  <a:rPr lang="en-US" sz="2200" dirty="0">
                    <a:solidFill>
                      <a:schemeClr val="tx1"/>
                    </a:solidFill>
                  </a:rPr>
                  <a:t> </a:t>
                </a:r>
                <a:r>
                  <a:rPr lang="en-US" sz="2200" dirty="0" err="1">
                    <a:solidFill>
                      <a:schemeClr val="tx1"/>
                    </a:solidFill>
                  </a:rPr>
                  <a:t>sử</a:t>
                </a:r>
                <a:r>
                  <a:rPr lang="en-US" sz="2200" dirty="0">
                    <a:solidFill>
                      <a:schemeClr val="tx1"/>
                    </a:solidFill>
                  </a:rPr>
                  <a:t> </a:t>
                </a:r>
                <a:r>
                  <a:rPr lang="en-US" sz="2200" dirty="0" err="1">
                    <a:solidFill>
                      <a:schemeClr val="tx1"/>
                    </a:solidFill>
                  </a:rPr>
                  <a:t>dụng</a:t>
                </a:r>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phức</a:t>
                </a:r>
                <a:r>
                  <a:rPr lang="en-US" sz="2200" dirty="0">
                    <a:solidFill>
                      <a:schemeClr val="tx1"/>
                    </a:solidFill>
                  </a:rPr>
                  <a:t> </a:t>
                </a:r>
                <a:r>
                  <a:rPr lang="en-US" sz="2200" dirty="0" err="1">
                    <a:solidFill>
                      <a:schemeClr val="tx1"/>
                    </a:solidFill>
                  </a:rPr>
                  <a:t>tạp</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tính</a:t>
                </a:r>
                <a:r>
                  <a:rPr lang="en-US" sz="2200" dirty="0">
                    <a:solidFill>
                      <a:schemeClr val="tx1"/>
                    </a:solidFill>
                  </a:rPr>
                  <a:t> </a:t>
                </a:r>
                <a:r>
                  <a:rPr lang="en-US" sz="2200" dirty="0" err="1">
                    <a:solidFill>
                      <a:schemeClr val="tx1"/>
                    </a:solidFill>
                  </a:rPr>
                  <a:t>linh</a:t>
                </a:r>
                <a:r>
                  <a:rPr lang="en-US" sz="2200" dirty="0">
                    <a:solidFill>
                      <a:schemeClr val="tx1"/>
                    </a:solidFill>
                  </a:rPr>
                  <a:t> </a:t>
                </a:r>
                <a:r>
                  <a:rPr lang="en-US" sz="2200" dirty="0" err="1">
                    <a:solidFill>
                      <a:schemeClr val="tx1"/>
                    </a:solidFill>
                  </a:rPr>
                  <a:t>hoạt</a:t>
                </a:r>
                <a:r>
                  <a:rPr lang="en-US" sz="2200" dirty="0">
                    <a:solidFill>
                      <a:schemeClr val="tx1"/>
                    </a:solidFill>
                  </a:rPr>
                  <a:t> </a:t>
                </a:r>
                <a:r>
                  <a:rPr lang="en-US" sz="2200" dirty="0" err="1">
                    <a:solidFill>
                      <a:schemeClr val="tx1"/>
                    </a:solidFill>
                  </a:rPr>
                  <a:t>cao</a:t>
                </a:r>
                <a:r>
                  <a:rPr lang="en-US" sz="2200" dirty="0">
                    <a:solidFill>
                      <a:schemeClr val="tx1"/>
                    </a:solidFill>
                  </a:rPr>
                  <a:t>. Do </a:t>
                </a:r>
                <a:r>
                  <a:rPr lang="en-US" sz="2200" dirty="0" err="1">
                    <a:solidFill>
                      <a:schemeClr val="tx1"/>
                    </a:solidFill>
                  </a:rPr>
                  <a:t>đó</a:t>
                </a:r>
                <a:r>
                  <a:rPr lang="en-US" sz="2200" dirty="0">
                    <a:solidFill>
                      <a:schemeClr val="tx1"/>
                    </a:solidFill>
                  </a:rPr>
                  <a:t>, ta </a:t>
                </a:r>
                <a:r>
                  <a:rPr lang="en-US" sz="2200" dirty="0" err="1">
                    <a:solidFill>
                      <a:schemeClr val="tx1"/>
                    </a:solidFill>
                  </a:rPr>
                  <a:t>cần</a:t>
                </a:r>
                <a:r>
                  <a:rPr lang="en-US" sz="2200" dirty="0">
                    <a:solidFill>
                      <a:schemeClr val="tx1"/>
                    </a:solidFill>
                  </a:rPr>
                  <a:t> </a:t>
                </a:r>
                <a:r>
                  <a:rPr lang="en-US" sz="2200" dirty="0" err="1">
                    <a:solidFill>
                      <a:schemeClr val="tx1"/>
                    </a:solidFill>
                  </a:rPr>
                  <a:t>tìm</a:t>
                </a:r>
                <a:r>
                  <a:rPr lang="en-US" sz="2200" dirty="0">
                    <a:solidFill>
                      <a:schemeClr val="tx1"/>
                    </a:solidFill>
                  </a:rPr>
                  <a:t> </a:t>
                </a:r>
                <a:r>
                  <a:rPr lang="en-US" sz="2200" dirty="0" err="1">
                    <a:solidFill>
                      <a:schemeClr val="tx1"/>
                    </a:solidFill>
                  </a:rPr>
                  <a:t>cách</a:t>
                </a:r>
                <a:r>
                  <a:rPr lang="en-US" sz="2200" dirty="0">
                    <a:solidFill>
                      <a:schemeClr val="tx1"/>
                    </a:solidFill>
                  </a:rPr>
                  <a:t> </a:t>
                </a:r>
                <a:r>
                  <a:rPr lang="en-US" sz="2200" dirty="0" err="1">
                    <a:solidFill>
                      <a:schemeClr val="tx1"/>
                    </a:solidFill>
                  </a:rPr>
                  <a:t>giảm</a:t>
                </a:r>
                <a:r>
                  <a:rPr lang="en-US" sz="2200" dirty="0">
                    <a:solidFill>
                      <a:schemeClr val="tx1"/>
                    </a:solidFill>
                  </a:rPr>
                  <a:t> </a:t>
                </a:r>
                <a:r>
                  <a:rPr lang="en-US" sz="2200" dirty="0" err="1">
                    <a:solidFill>
                      <a:srgbClr val="0072FF"/>
                    </a:solidFill>
                  </a:rPr>
                  <a:t>phương</a:t>
                </a:r>
                <a:r>
                  <a:rPr lang="en-US" sz="2200" dirty="0">
                    <a:solidFill>
                      <a:srgbClr val="0072FF"/>
                    </a:solidFill>
                  </a:rPr>
                  <a:t> </a:t>
                </a:r>
                <a:r>
                  <a:rPr lang="en-US" sz="2200" dirty="0" err="1">
                    <a:solidFill>
                      <a:srgbClr val="0072FF"/>
                    </a:solidFill>
                  </a:rPr>
                  <a:t>sai</a:t>
                </a:r>
                <a:r>
                  <a:rPr lang="en-US" sz="2200" dirty="0">
                    <a:solidFill>
                      <a:srgbClr val="0072FF"/>
                    </a:solidFill>
                  </a:rPr>
                  <a:t> (variance)</a:t>
                </a:r>
                <a:r>
                  <a:rPr lang="en-US" sz="2200" dirty="0">
                    <a:solidFill>
                      <a:schemeClr val="tx1"/>
                    </a:solidFill>
                  </a:rPr>
                  <a:t>:</a:t>
                </a:r>
              </a:p>
              <a:p>
                <a:pPr marL="977900" lvl="1" indent="-342900">
                  <a:lnSpc>
                    <a:spcPct val="150000"/>
                  </a:lnSpc>
                  <a:spcBef>
                    <a:spcPts val="0"/>
                  </a:spcBef>
                  <a:buFont typeface="Wingdings" panose="05000000000000000000" pitchFamily="2" charset="2"/>
                  <a:buChar char="Ø"/>
                </a:pPr>
                <a:r>
                  <a:rPr lang="en-US" sz="2200" dirty="0" err="1">
                    <a:solidFill>
                      <a:schemeClr val="tx1"/>
                    </a:solidFill>
                  </a:rPr>
                  <a:t>Tăng</a:t>
                </a:r>
                <a:r>
                  <a:rPr lang="en-US" sz="2200" dirty="0">
                    <a:solidFill>
                      <a:schemeClr val="tx1"/>
                    </a:solidFill>
                  </a:rPr>
                  <a:t> </a:t>
                </a:r>
                <a:r>
                  <a:rPr lang="en-US" sz="2200" dirty="0" err="1">
                    <a:solidFill>
                      <a:schemeClr val="tx1"/>
                    </a:solidFill>
                  </a:rPr>
                  <a:t>cường</a:t>
                </a:r>
                <a:r>
                  <a:rPr lang="en-US" sz="2200" dirty="0">
                    <a:solidFill>
                      <a:schemeClr val="tx1"/>
                    </a:solidFill>
                  </a:rPr>
                  <a:t> </a:t>
                </a:r>
                <a:r>
                  <a:rPr lang="en-US" sz="2200" dirty="0" err="1">
                    <a:solidFill>
                      <a:schemeClr val="tx1"/>
                    </a:solidFill>
                  </a:rPr>
                  <a:t>thêm</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huấn</a:t>
                </a:r>
                <a:r>
                  <a:rPr lang="en-US" sz="2200" dirty="0">
                    <a:solidFill>
                      <a:schemeClr val="tx1"/>
                    </a:solidFill>
                  </a:rPr>
                  <a:t> </a:t>
                </a:r>
                <a:r>
                  <a:rPr lang="en-US" sz="2200" dirty="0" err="1">
                    <a:solidFill>
                      <a:schemeClr val="tx1"/>
                    </a:solidFill>
                  </a:rPr>
                  <a:t>luyện</a:t>
                </a:r>
                <a:r>
                  <a:rPr lang="en-US" sz="2200" dirty="0">
                    <a:solidFill>
                      <a:schemeClr val="tx1"/>
                    </a:solidFill>
                  </a:rPr>
                  <a:t> (more training data).</a:t>
                </a:r>
              </a:p>
              <a:p>
                <a:pPr marL="977900" lvl="1" indent="-342900">
                  <a:lnSpc>
                    <a:spcPct val="150000"/>
                  </a:lnSpc>
                  <a:spcBef>
                    <a:spcPts val="0"/>
                  </a:spcBef>
                  <a:buFont typeface="Wingdings" panose="05000000000000000000" pitchFamily="2" charset="2"/>
                  <a:buChar char="Ø"/>
                </a:pPr>
                <a:r>
                  <a:rPr lang="en-US" sz="2200" dirty="0" err="1">
                    <a:solidFill>
                      <a:schemeClr val="tx1"/>
                    </a:solidFill>
                  </a:rPr>
                  <a:t>Giảm</a:t>
                </a:r>
                <a:r>
                  <a:rPr lang="en-US" sz="2200" dirty="0">
                    <a:solidFill>
                      <a:schemeClr val="tx1"/>
                    </a:solidFill>
                  </a:rPr>
                  <a:t> </a:t>
                </a:r>
                <a:r>
                  <a:rPr lang="en-US" sz="2200" dirty="0" err="1">
                    <a:solidFill>
                      <a:schemeClr val="tx1"/>
                    </a:solidFill>
                  </a:rPr>
                  <a:t>chiều</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ví</a:t>
                </a:r>
                <a:r>
                  <a:rPr lang="en-US" sz="2200" dirty="0">
                    <a:solidFill>
                      <a:schemeClr val="tx1"/>
                    </a:solidFill>
                  </a:rPr>
                  <a:t> </a:t>
                </a:r>
                <a:r>
                  <a:rPr lang="en-US" sz="2200" dirty="0" err="1">
                    <a:solidFill>
                      <a:schemeClr val="tx1"/>
                    </a:solidFill>
                  </a:rPr>
                  <a:t>dụ</a:t>
                </a:r>
                <a:r>
                  <a:rPr lang="en-US" sz="2200" dirty="0">
                    <a:solidFill>
                      <a:schemeClr val="tx1"/>
                    </a:solidFill>
                  </a:rPr>
                  <a:t>: </a:t>
                </a:r>
                <a:r>
                  <a:rPr lang="en-US" sz="2200" dirty="0" err="1">
                    <a:solidFill>
                      <a:schemeClr val="tx1"/>
                    </a:solidFill>
                  </a:rPr>
                  <a:t>kỹ</a:t>
                </a:r>
                <a:r>
                  <a:rPr lang="en-US" sz="2200" dirty="0">
                    <a:solidFill>
                      <a:schemeClr val="tx1"/>
                    </a:solidFill>
                  </a:rPr>
                  <a:t> </a:t>
                </a:r>
                <a:r>
                  <a:rPr lang="en-US" sz="2200" dirty="0" err="1">
                    <a:solidFill>
                      <a:schemeClr val="tx1"/>
                    </a:solidFill>
                  </a:rPr>
                  <a:t>thuật</a:t>
                </a:r>
                <a:r>
                  <a:rPr lang="en-US" sz="2200" dirty="0">
                    <a:solidFill>
                      <a:schemeClr val="tx1"/>
                    </a:solidFill>
                  </a:rPr>
                  <a:t> </a:t>
                </a:r>
                <a:r>
                  <a:rPr lang="en-US" sz="2200" dirty="0" err="1">
                    <a:solidFill>
                      <a:schemeClr val="tx1"/>
                    </a:solidFill>
                  </a:rPr>
                  <a:t>phân</a:t>
                </a:r>
                <a:r>
                  <a:rPr lang="en-US" sz="2200" dirty="0">
                    <a:solidFill>
                      <a:schemeClr val="tx1"/>
                    </a:solidFill>
                  </a:rPr>
                  <a:t> </a:t>
                </a:r>
                <a:r>
                  <a:rPr lang="en-US" sz="2200" dirty="0" err="1">
                    <a:solidFill>
                      <a:schemeClr val="tx1"/>
                    </a:solidFill>
                  </a:rPr>
                  <a:t>tích</a:t>
                </a:r>
                <a:r>
                  <a:rPr lang="en-US" sz="2200" dirty="0">
                    <a:solidFill>
                      <a:schemeClr val="tx1"/>
                    </a:solidFill>
                  </a:rPr>
                  <a:t> </a:t>
                </a:r>
                <a:r>
                  <a:rPr lang="en-US" sz="2200" dirty="0" err="1">
                    <a:solidFill>
                      <a:schemeClr val="tx1"/>
                    </a:solidFill>
                  </a:rPr>
                  <a:t>thành</a:t>
                </a:r>
                <a:r>
                  <a:rPr lang="en-US" sz="2200" dirty="0">
                    <a:solidFill>
                      <a:schemeClr val="tx1"/>
                    </a:solidFill>
                  </a:rPr>
                  <a:t> </a:t>
                </a:r>
                <a:r>
                  <a:rPr lang="en-US" sz="2200" dirty="0" err="1">
                    <a:solidFill>
                      <a:schemeClr val="tx1"/>
                    </a:solidFill>
                  </a:rPr>
                  <a:t>phần</a:t>
                </a:r>
                <a:r>
                  <a:rPr lang="en-US" sz="2200" dirty="0">
                    <a:solidFill>
                      <a:schemeClr val="tx1"/>
                    </a:solidFill>
                  </a:rPr>
                  <a:t> </a:t>
                </a:r>
                <a:r>
                  <a:rPr lang="en-US" sz="2200" dirty="0" err="1">
                    <a:solidFill>
                      <a:schemeClr val="tx1"/>
                    </a:solidFill>
                  </a:rPr>
                  <a:t>chính</a:t>
                </a:r>
                <a:r>
                  <a:rPr lang="en-US" sz="2200" dirty="0">
                    <a:solidFill>
                      <a:schemeClr val="tx1"/>
                    </a:solidFill>
                  </a:rPr>
                  <a:t> – PCA).</a:t>
                </a:r>
              </a:p>
              <a:p>
                <a:pPr marL="977900" lvl="1" indent="-342900">
                  <a:lnSpc>
                    <a:spcPct val="150000"/>
                  </a:lnSpc>
                  <a:spcBef>
                    <a:spcPts val="0"/>
                  </a:spcBef>
                  <a:buFont typeface="Wingdings" panose="05000000000000000000" pitchFamily="2" charset="2"/>
                  <a:buChar char="Ø"/>
                </a:pPr>
                <a:r>
                  <a:rPr lang="en-US" sz="2200" dirty="0" err="1">
                    <a:solidFill>
                      <a:schemeClr val="tx1"/>
                    </a:solidFill>
                  </a:rPr>
                  <a:t>Áp</a:t>
                </a:r>
                <a:r>
                  <a:rPr lang="en-US" sz="2200" dirty="0">
                    <a:solidFill>
                      <a:schemeClr val="tx1"/>
                    </a:solidFill>
                  </a:rPr>
                  <a:t> </a:t>
                </a:r>
                <a:r>
                  <a:rPr lang="en-US" sz="2200" dirty="0" err="1">
                    <a:solidFill>
                      <a:schemeClr val="tx1"/>
                    </a:solidFill>
                  </a:rPr>
                  <a:t>dụng</a:t>
                </a:r>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kỹ</a:t>
                </a:r>
                <a:r>
                  <a:rPr lang="en-US" sz="2200" dirty="0">
                    <a:solidFill>
                      <a:schemeClr val="tx1"/>
                    </a:solidFill>
                  </a:rPr>
                  <a:t> </a:t>
                </a:r>
                <a:r>
                  <a:rPr lang="en-US" sz="2200" dirty="0" err="1">
                    <a:solidFill>
                      <a:schemeClr val="tx1"/>
                    </a:solidFill>
                  </a:rPr>
                  <a:t>thuật</a:t>
                </a:r>
                <a:r>
                  <a:rPr lang="en-US" sz="2200" dirty="0">
                    <a:solidFill>
                      <a:schemeClr val="tx1"/>
                    </a:solidFill>
                  </a:rPr>
                  <a:t> </a:t>
                </a:r>
                <a:r>
                  <a:rPr lang="en-US" sz="2200" dirty="0" err="1">
                    <a:solidFill>
                      <a:schemeClr val="tx1"/>
                    </a:solidFill>
                  </a:rPr>
                  <a:t>điều</a:t>
                </a:r>
                <a:r>
                  <a:rPr lang="en-US" sz="2200" dirty="0">
                    <a:solidFill>
                      <a:schemeClr val="tx1"/>
                    </a:solidFill>
                  </a:rPr>
                  <a:t> </a:t>
                </a:r>
                <a:r>
                  <a:rPr lang="en-US" sz="2200" dirty="0" err="1">
                    <a:solidFill>
                      <a:schemeClr val="tx1"/>
                    </a:solidFill>
                  </a:rPr>
                  <a:t>chuẩn</a:t>
                </a:r>
                <a:r>
                  <a:rPr lang="en-US" sz="2200" dirty="0">
                    <a:solidFill>
                      <a:schemeClr val="tx1"/>
                    </a:solidFill>
                  </a:rPr>
                  <a:t> (regularizations) </a:t>
                </a:r>
                <a:r>
                  <a:rPr lang="en-US" sz="2200" dirty="0" err="1">
                    <a:solidFill>
                      <a:schemeClr val="tx1"/>
                    </a:solidFill>
                  </a:rPr>
                  <a:t>để</a:t>
                </a:r>
                <a:r>
                  <a:rPr lang="en-US" sz="2200" dirty="0">
                    <a:solidFill>
                      <a:schemeClr val="tx1"/>
                    </a:solidFill>
                  </a:rPr>
                  <a:t> </a:t>
                </a:r>
                <a:r>
                  <a:rPr lang="en-US" sz="2200" dirty="0" err="1">
                    <a:solidFill>
                      <a:schemeClr val="tx1"/>
                    </a:solidFill>
                  </a:rPr>
                  <a:t>giảm</a:t>
                </a:r>
                <a:r>
                  <a:rPr lang="en-US" sz="2200" dirty="0">
                    <a:solidFill>
                      <a:schemeClr val="tx1"/>
                    </a:solidFill>
                  </a:rPr>
                  <a:t> </a:t>
                </a:r>
                <a:r>
                  <a:rPr lang="en-US" sz="2200" dirty="0" err="1">
                    <a:solidFill>
                      <a:schemeClr val="tx1"/>
                    </a:solidFill>
                  </a:rPr>
                  <a:t>độ</a:t>
                </a:r>
                <a:r>
                  <a:rPr lang="en-US" sz="2200" dirty="0">
                    <a:solidFill>
                      <a:schemeClr val="tx1"/>
                    </a:solidFill>
                  </a:rPr>
                  <a:t> </a:t>
                </a:r>
                <a:r>
                  <a:rPr lang="en-US" sz="2200" dirty="0" err="1">
                    <a:solidFill>
                      <a:schemeClr val="tx1"/>
                    </a:solidFill>
                  </a:rPr>
                  <a:t>lớn</a:t>
                </a:r>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tham</a:t>
                </a:r>
                <a:r>
                  <a:rPr lang="en-US" sz="2200" dirty="0">
                    <a:solidFill>
                      <a:schemeClr val="tx1"/>
                    </a:solidFill>
                  </a:rPr>
                  <a:t> </a:t>
                </a:r>
                <a:r>
                  <a:rPr lang="en-US" sz="2200" dirty="0" err="1">
                    <a:solidFill>
                      <a:schemeClr val="tx1"/>
                    </a:solidFill>
                  </a:rPr>
                  <a:t>số</a:t>
                </a:r>
                <a:r>
                  <a:rPr lang="en-US" sz="2200" dirty="0">
                    <a:solidFill>
                      <a:schemeClr val="tx1"/>
                    </a:solidFill>
                  </a:rPr>
                  <a:t> </a:t>
                </a:r>
                <a:r>
                  <a:rPr lang="en-US" sz="2200" dirty="0" err="1">
                    <a:solidFill>
                      <a:schemeClr val="tx1"/>
                    </a:solidFill>
                  </a:rPr>
                  <a:t>của</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a:t>
                </a:r>
              </a:p>
              <a:p>
                <a:pPr marL="977900" lvl="1" indent="-342900">
                  <a:lnSpc>
                    <a:spcPct val="150000"/>
                  </a:lnSpc>
                  <a:spcBef>
                    <a:spcPts val="0"/>
                  </a:spcBef>
                  <a:buFont typeface="Wingdings" panose="05000000000000000000" pitchFamily="2" charset="2"/>
                  <a:buChar char="Ø"/>
                </a:pPr>
                <a:r>
                  <a:rPr lang="en-US" sz="2200" dirty="0">
                    <a:solidFill>
                      <a:schemeClr val="tx1"/>
                    </a:solidFill>
                  </a:rPr>
                  <a:t>…</a:t>
                </a:r>
              </a:p>
              <a:p>
                <a:pPr marL="520700" indent="-342900">
                  <a:lnSpc>
                    <a:spcPct val="120000"/>
                  </a:lnSpc>
                  <a:spcBef>
                    <a:spcPts val="0"/>
                  </a:spcBef>
                </a:pPr>
                <a:endParaRPr lang="en-US" sz="2100" dirty="0">
                  <a:solidFill>
                    <a:schemeClr val="tx1"/>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48E4E82A-E3DD-7F58-7EB2-BD965D318CCA}"/>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r="-68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8785275D-484C-A97C-FB61-40DBDA80DDF9}"/>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3CD1393A-F155-3FC4-112F-0C6849858EEE}"/>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57</a:t>
            </a:fld>
            <a:endParaRPr/>
          </a:p>
        </p:txBody>
      </p:sp>
    </p:spTree>
    <p:extLst>
      <p:ext uri="{BB962C8B-B14F-4D97-AF65-F5344CB8AC3E}">
        <p14:creationId xmlns:p14="http://schemas.microsoft.com/office/powerpoint/2010/main" val="277120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3529EEAD-1F09-069D-F3EA-DA6F9A46DA65}"/>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665C092F-87CA-843E-8A5A-19ACB6FC856C}"/>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Đánh</a:t>
            </a:r>
            <a:r>
              <a:rPr lang="en-US" dirty="0"/>
              <a:t> </a:t>
            </a:r>
            <a:r>
              <a:rPr lang="en-US" dirty="0" err="1"/>
              <a:t>đổi</a:t>
            </a:r>
            <a:r>
              <a:rPr lang="en-US" dirty="0"/>
              <a:t> </a:t>
            </a:r>
            <a:r>
              <a:rPr lang="en-US" dirty="0" err="1"/>
              <a:t>độ</a:t>
            </a:r>
            <a:r>
              <a:rPr lang="en-US" dirty="0"/>
              <a:t> </a:t>
            </a:r>
            <a:r>
              <a:rPr lang="en-US" dirty="0" err="1"/>
              <a:t>chệch</a:t>
            </a:r>
            <a:r>
              <a:rPr lang="en-US" dirty="0"/>
              <a:t> </a:t>
            </a:r>
            <a:r>
              <a:rPr lang="en-US" dirty="0" err="1"/>
              <a:t>và</a:t>
            </a:r>
            <a:r>
              <a:rPr lang="en-US" dirty="0"/>
              <a:t> </a:t>
            </a:r>
            <a:r>
              <a:rPr lang="en-US" dirty="0" err="1"/>
              <a:t>phương</a:t>
            </a:r>
            <a:r>
              <a:rPr lang="en-US" dirty="0"/>
              <a:t> </a:t>
            </a:r>
            <a:r>
              <a:rPr lang="en-US" dirty="0" err="1"/>
              <a:t>sai</a:t>
            </a:r>
            <a:r>
              <a:rPr lang="en-US" dirty="0"/>
              <a:t> – </a:t>
            </a:r>
            <a:r>
              <a:rPr lang="en-US" dirty="0" err="1"/>
              <a:t>Tóm</a:t>
            </a:r>
            <a:r>
              <a:rPr lang="en-US" dirty="0"/>
              <a:t> </a:t>
            </a:r>
            <a:r>
              <a:rPr lang="en-US" dirty="0" err="1"/>
              <a:t>tắt</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574B8683-F857-0BC0-77B2-CBD45B295BAD}"/>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r>
                  <a:rPr lang="en-US" sz="2200" dirty="0">
                    <a:solidFill>
                      <a:schemeClr val="tx1"/>
                    </a:solidFill>
                  </a:rPr>
                  <a:t>Dữ </a:t>
                </a:r>
                <a:r>
                  <a:rPr lang="en-US" sz="2200" dirty="0" err="1">
                    <a:solidFill>
                      <a:schemeClr val="tx1"/>
                    </a:solidFill>
                  </a:rPr>
                  <a:t>liệu</a:t>
                </a:r>
                <a:r>
                  <a:rPr lang="en-US" sz="2200" dirty="0">
                    <a:solidFill>
                      <a:schemeClr val="tx1"/>
                    </a:solidFill>
                  </a:rPr>
                  <a:t> </a:t>
                </a:r>
                <a:r>
                  <a:rPr lang="en-US" sz="2200" dirty="0" err="1">
                    <a:solidFill>
                      <a:schemeClr val="tx1"/>
                    </a:solidFill>
                  </a:rPr>
                  <a:t>mà</a:t>
                </a:r>
                <a:r>
                  <a:rPr lang="en-US" sz="2200" dirty="0">
                    <a:solidFill>
                      <a:schemeClr val="tx1"/>
                    </a:solidFill>
                  </a:rPr>
                  <a:t> ta </a:t>
                </a:r>
                <a:r>
                  <a:rPr lang="en-US" sz="2200" dirty="0" err="1">
                    <a:solidFill>
                      <a:schemeClr val="tx1"/>
                    </a:solidFill>
                  </a:rPr>
                  <a:t>thu</a:t>
                </a:r>
                <a:r>
                  <a:rPr lang="en-US" sz="2200" dirty="0">
                    <a:solidFill>
                      <a:schemeClr val="tx1"/>
                    </a:solidFill>
                  </a:rPr>
                  <a:t> </a:t>
                </a:r>
                <a:r>
                  <a:rPr lang="en-US" sz="2200" dirty="0" err="1">
                    <a:solidFill>
                      <a:schemeClr val="tx1"/>
                    </a:solidFill>
                  </a:rPr>
                  <a:t>thập</a:t>
                </a:r>
                <a:r>
                  <a:rPr lang="en-US" sz="2200" dirty="0">
                    <a:solidFill>
                      <a:schemeClr val="tx1"/>
                    </a:solidFill>
                  </a:rPr>
                  <a:t> </a:t>
                </a:r>
                <a:r>
                  <a:rPr lang="en-US" sz="2200" dirty="0" err="1">
                    <a:solidFill>
                      <a:schemeClr val="tx1"/>
                    </a:solidFill>
                  </a:rPr>
                  <a:t>được</a:t>
                </a:r>
                <a:r>
                  <a:rPr lang="en-US" sz="2200" dirty="0">
                    <a:solidFill>
                      <a:schemeClr val="tx1"/>
                    </a:solidFill>
                  </a:rPr>
                  <a:t> </a:t>
                </a:r>
                <a:r>
                  <a:rPr lang="en-US" sz="2200" dirty="0" err="1">
                    <a:solidFill>
                      <a:schemeClr val="tx1"/>
                    </a:solidFill>
                  </a:rPr>
                  <a:t>thường</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nhiễu</a:t>
                </a:r>
                <a:r>
                  <a:rPr lang="en-US" sz="2200" dirty="0">
                    <a:solidFill>
                      <a:schemeClr val="tx1"/>
                    </a:solidFill>
                  </a:rPr>
                  <a:t> </a:t>
                </a:r>
                <a14:m>
                  <m:oMath xmlns:m="http://schemas.openxmlformats.org/officeDocument/2006/math">
                    <m:r>
                      <a:rPr lang="en-US" sz="2200" b="0" i="1" smtClean="0">
                        <a:solidFill>
                          <a:schemeClr val="tx1"/>
                        </a:solidFill>
                        <a:latin typeface="Cambria Math" panose="02040503050406030204" pitchFamily="18" charset="0"/>
                      </a:rPr>
                      <m:t>𝑦</m:t>
                    </m:r>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𝑓</m:t>
                    </m:r>
                    <m:d>
                      <m:dPr>
                        <m:ctrlPr>
                          <a:rPr lang="en-US" sz="2200" b="0" i="1" smtClean="0">
                            <a:solidFill>
                              <a:schemeClr val="tx1"/>
                            </a:solidFill>
                            <a:latin typeface="Cambria Math" panose="02040503050406030204" pitchFamily="18" charset="0"/>
                          </a:rPr>
                        </m:ctrlPr>
                      </m:dPr>
                      <m:e>
                        <m:r>
                          <a:rPr lang="en-US" sz="2200" b="0" i="1" smtClean="0">
                            <a:solidFill>
                              <a:schemeClr val="tx1"/>
                            </a:solidFill>
                            <a:latin typeface="Cambria Math" panose="02040503050406030204" pitchFamily="18" charset="0"/>
                          </a:rPr>
                          <m:t>𝑥</m:t>
                        </m:r>
                      </m:e>
                    </m:d>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ea typeface="Cambria Math" panose="02040503050406030204" pitchFamily="18" charset="0"/>
                      </a:rPr>
                      <m:t>𝜀</m:t>
                    </m:r>
                  </m:oMath>
                </a14:m>
                <a:r>
                  <a:rPr lang="en-US" sz="2200" dirty="0">
                    <a:solidFill>
                      <a:schemeClr val="tx1"/>
                    </a:solidFill>
                  </a:rPr>
                  <a:t>.</a:t>
                </a:r>
              </a:p>
              <a:p>
                <a:pPr marL="520700" indent="-342900">
                  <a:lnSpc>
                    <a:spcPct val="150000"/>
                  </a:lnSpc>
                  <a:spcBef>
                    <a:spcPts val="0"/>
                  </a:spcBef>
                </a:pPr>
                <a:r>
                  <a:rPr lang="en-US" sz="2200" dirty="0">
                    <a:solidFill>
                      <a:schemeClr val="tx1"/>
                    </a:solidFill>
                  </a:rPr>
                  <a:t>Ta </a:t>
                </a:r>
                <a:r>
                  <a:rPr lang="en-US" sz="2200" dirty="0" err="1">
                    <a:solidFill>
                      <a:schemeClr val="tx1"/>
                    </a:solidFill>
                  </a:rPr>
                  <a:t>cần</a:t>
                </a:r>
                <a:r>
                  <a:rPr lang="en-US" sz="2200" dirty="0">
                    <a:solidFill>
                      <a:schemeClr val="tx1"/>
                    </a:solidFill>
                  </a:rPr>
                  <a:t> </a:t>
                </a:r>
                <a:r>
                  <a:rPr lang="en-US" sz="2200" dirty="0" err="1">
                    <a:solidFill>
                      <a:schemeClr val="tx1"/>
                    </a:solidFill>
                  </a:rPr>
                  <a:t>tìm</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14:m>
                  <m:oMath xmlns:m="http://schemas.openxmlformats.org/officeDocument/2006/math">
                    <m:r>
                      <a:rPr lang="en-US" sz="2200" b="0" i="1" smtClean="0">
                        <a:solidFill>
                          <a:schemeClr val="tx1"/>
                        </a:solidFill>
                        <a:latin typeface="Cambria Math" panose="02040503050406030204" pitchFamily="18" charset="0"/>
                      </a:rPr>
                      <m:t>h</m:t>
                    </m:r>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𝑥</m:t>
                    </m:r>
                    <m:r>
                      <a:rPr lang="en-US" sz="2200" b="0" i="1" smtClean="0">
                        <a:solidFill>
                          <a:schemeClr val="tx1"/>
                        </a:solidFill>
                        <a:latin typeface="Cambria Math" panose="02040503050406030204" pitchFamily="18" charset="0"/>
                      </a:rPr>
                      <m:t>)</m:t>
                    </m:r>
                  </m:oMath>
                </a14:m>
                <a:r>
                  <a:rPr lang="en-US" sz="2200" dirty="0">
                    <a:solidFill>
                      <a:schemeClr val="tx1"/>
                    </a:solidFill>
                  </a:rPr>
                  <a:t> </a:t>
                </a:r>
                <a:r>
                  <a:rPr lang="en-US" sz="2200" dirty="0" err="1">
                    <a:solidFill>
                      <a:schemeClr val="tx1"/>
                    </a:solidFill>
                  </a:rPr>
                  <a:t>xấp</a:t>
                </a:r>
                <a:r>
                  <a:rPr lang="en-US" sz="2200" dirty="0">
                    <a:solidFill>
                      <a:schemeClr val="tx1"/>
                    </a:solidFill>
                  </a:rPr>
                  <a:t> </a:t>
                </a:r>
                <a:r>
                  <a:rPr lang="en-US" sz="2200" dirty="0" err="1">
                    <a:solidFill>
                      <a:schemeClr val="tx1"/>
                    </a:solidFill>
                  </a:rPr>
                  <a:t>xỉ</a:t>
                </a:r>
                <a:r>
                  <a:rPr lang="en-US" sz="2200" dirty="0">
                    <a:solidFill>
                      <a:schemeClr val="tx1"/>
                    </a:solidFill>
                  </a:rPr>
                  <a:t> </a:t>
                </a:r>
                <a:r>
                  <a:rPr lang="en-US" sz="2200" dirty="0" err="1">
                    <a:solidFill>
                      <a:schemeClr val="tx1"/>
                    </a:solidFill>
                  </a:rPr>
                  <a:t>tốt</a:t>
                </a:r>
                <a:r>
                  <a:rPr lang="en-US" sz="2200" dirty="0">
                    <a:solidFill>
                      <a:schemeClr val="tx1"/>
                    </a:solidFill>
                  </a:rPr>
                  <a:t> </a:t>
                </a:r>
                <a:r>
                  <a:rPr lang="en-US" sz="2200" dirty="0" err="1">
                    <a:solidFill>
                      <a:schemeClr val="tx1"/>
                    </a:solidFill>
                  </a:rPr>
                  <a:t>hàm</a:t>
                </a:r>
                <a:r>
                  <a:rPr lang="en-US" sz="2200" dirty="0">
                    <a:solidFill>
                      <a:schemeClr val="tx1"/>
                    </a:solidFill>
                  </a:rPr>
                  <a:t> </a:t>
                </a:r>
                <a:r>
                  <a:rPr lang="en-US" sz="2200" dirty="0" err="1">
                    <a:solidFill>
                      <a:schemeClr val="tx1"/>
                    </a:solidFill>
                  </a:rPr>
                  <a:t>mục</a:t>
                </a:r>
                <a:r>
                  <a:rPr lang="en-US" sz="2200" dirty="0">
                    <a:solidFill>
                      <a:schemeClr val="tx1"/>
                    </a:solidFill>
                  </a:rPr>
                  <a:t> </a:t>
                </a:r>
                <a:r>
                  <a:rPr lang="en-US" sz="2200" dirty="0" err="1">
                    <a:solidFill>
                      <a:schemeClr val="tx1"/>
                    </a:solidFill>
                  </a:rPr>
                  <a:t>tiêu</a:t>
                </a:r>
                <a:r>
                  <a:rPr lang="en-US" sz="2200" dirty="0">
                    <a:solidFill>
                      <a:schemeClr val="tx1"/>
                    </a:solidFill>
                  </a:rPr>
                  <a:t> (target function) </a:t>
                </a:r>
                <a14:m>
                  <m:oMath xmlns:m="http://schemas.openxmlformats.org/officeDocument/2006/math">
                    <m:r>
                      <a:rPr lang="en-US" sz="2200" b="0" i="1" smtClean="0">
                        <a:solidFill>
                          <a:schemeClr val="tx1"/>
                        </a:solidFill>
                        <a:latin typeface="Cambria Math" panose="02040503050406030204" pitchFamily="18" charset="0"/>
                      </a:rPr>
                      <m:t>𝑓</m:t>
                    </m:r>
                  </m:oMath>
                </a14:m>
                <a:r>
                  <a:rPr lang="en-US" sz="2200" dirty="0">
                    <a:solidFill>
                      <a:schemeClr val="tx1"/>
                    </a:solidFill>
                  </a:rPr>
                  <a:t>.</a:t>
                </a:r>
              </a:p>
              <a:p>
                <a:pPr marL="520700" indent="-342900">
                  <a:lnSpc>
                    <a:spcPct val="150000"/>
                  </a:lnSpc>
                  <a:spcBef>
                    <a:spcPts val="0"/>
                  </a:spcBef>
                </a:pPr>
                <a:r>
                  <a:rPr lang="en-US" sz="2200" dirty="0" err="1">
                    <a:solidFill>
                      <a:schemeClr val="tx1"/>
                    </a:solidFill>
                  </a:rPr>
                  <a:t>Với</a:t>
                </a:r>
                <a:r>
                  <a:rPr lang="en-US" sz="2200" dirty="0">
                    <a:solidFill>
                      <a:schemeClr val="tx1"/>
                    </a:solidFill>
                  </a:rPr>
                  <a:t> </a:t>
                </a:r>
                <a:r>
                  <a:rPr lang="en-US" sz="2200" dirty="0" err="1">
                    <a:solidFill>
                      <a:schemeClr val="tx1"/>
                    </a:solidFill>
                  </a:rPr>
                  <a:t>mỗi</a:t>
                </a:r>
                <a:r>
                  <a:rPr lang="en-US" sz="2200" dirty="0">
                    <a:solidFill>
                      <a:schemeClr val="tx1"/>
                    </a:solidFill>
                  </a:rPr>
                  <a:t> </a:t>
                </a:r>
                <a:r>
                  <a:rPr lang="en-US" sz="2200" dirty="0" err="1">
                    <a:solidFill>
                      <a:schemeClr val="tx1"/>
                    </a:solidFill>
                  </a:rPr>
                  <a:t>tập</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huấn</a:t>
                </a:r>
                <a:r>
                  <a:rPr lang="en-US" sz="2200" dirty="0">
                    <a:solidFill>
                      <a:schemeClr val="tx1"/>
                    </a:solidFill>
                  </a:rPr>
                  <a:t> </a:t>
                </a:r>
                <a:r>
                  <a:rPr lang="en-US" sz="2200" dirty="0" err="1">
                    <a:solidFill>
                      <a:schemeClr val="tx1"/>
                    </a:solidFill>
                  </a:rPr>
                  <a:t>luyện</a:t>
                </a:r>
                <a:r>
                  <a:rPr lang="en-US" sz="2200" dirty="0">
                    <a:solidFill>
                      <a:schemeClr val="tx1"/>
                    </a:solidFill>
                  </a:rPr>
                  <a:t> </a:t>
                </a:r>
                <a14:m>
                  <m:oMath xmlns:m="http://schemas.openxmlformats.org/officeDocument/2006/math">
                    <m:r>
                      <a:rPr lang="en-US" sz="2200" b="0" i="1" smtClean="0">
                        <a:solidFill>
                          <a:schemeClr val="tx1"/>
                        </a:solidFill>
                        <a:latin typeface="Cambria Math" panose="02040503050406030204" pitchFamily="18" charset="0"/>
                      </a:rPr>
                      <m:t>𝐷</m:t>
                    </m:r>
                  </m:oMath>
                </a14:m>
                <a:r>
                  <a:rPr lang="en-US" sz="2200" dirty="0">
                    <a:solidFill>
                      <a:schemeClr val="tx1"/>
                    </a:solidFill>
                  </a:rPr>
                  <a:t> </a:t>
                </a:r>
                <a:r>
                  <a:rPr lang="en-US" sz="2200" dirty="0" err="1">
                    <a:solidFill>
                      <a:schemeClr val="tx1"/>
                    </a:solidFill>
                  </a:rPr>
                  <a:t>gồm</a:t>
                </a:r>
                <a:r>
                  <a:rPr lang="en-US" sz="2200" dirty="0">
                    <a:solidFill>
                      <a:schemeClr val="tx1"/>
                    </a:solidFill>
                  </a:rPr>
                  <a:t> </a:t>
                </a:r>
                <a14:m>
                  <m:oMath xmlns:m="http://schemas.openxmlformats.org/officeDocument/2006/math">
                    <m:r>
                      <a:rPr lang="en-US" sz="2200" b="0" i="1" smtClean="0">
                        <a:solidFill>
                          <a:schemeClr val="tx1"/>
                        </a:solidFill>
                        <a:latin typeface="Cambria Math" panose="02040503050406030204" pitchFamily="18" charset="0"/>
                      </a:rPr>
                      <m:t>𝑛</m:t>
                    </m:r>
                  </m:oMath>
                </a14:m>
                <a:r>
                  <a:rPr lang="en-US" sz="2200" dirty="0">
                    <a:solidFill>
                      <a:schemeClr val="tx1"/>
                    </a:solidFill>
                  </a:rPr>
                  <a:t> </a:t>
                </a:r>
                <a:r>
                  <a:rPr lang="en-US" sz="2200" dirty="0" err="1">
                    <a:solidFill>
                      <a:schemeClr val="tx1"/>
                    </a:solidFill>
                  </a:rPr>
                  <a:t>điểm</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và</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giả</a:t>
                </a:r>
                <a:r>
                  <a:rPr lang="en-US" sz="2200" dirty="0">
                    <a:solidFill>
                      <a:schemeClr val="tx1"/>
                    </a:solidFill>
                  </a:rPr>
                  <a:t> </a:t>
                </a:r>
                <a:r>
                  <a:rPr lang="en-US" sz="2200" dirty="0" err="1">
                    <a:solidFill>
                      <a:schemeClr val="tx1"/>
                    </a:solidFill>
                  </a:rPr>
                  <a:t>thiết</a:t>
                </a:r>
                <a:r>
                  <a:rPr lang="en-US" sz="2200" dirty="0">
                    <a:solidFill>
                      <a:schemeClr val="tx1"/>
                    </a:solidFill>
                  </a:rPr>
                  <a:t>) </a:t>
                </a:r>
                <a14:m>
                  <m:oMath xmlns:m="http://schemas.openxmlformats.org/officeDocument/2006/math">
                    <m:r>
                      <a:rPr lang="en-US" sz="2200" b="0" i="1" smtClean="0">
                        <a:solidFill>
                          <a:schemeClr val="tx1"/>
                        </a:solidFill>
                        <a:latin typeface="Cambria Math" panose="02040503050406030204" pitchFamily="18" charset="0"/>
                      </a:rPr>
                      <m:t>h</m:t>
                    </m:r>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𝑥</m:t>
                    </m:r>
                    <m:r>
                      <a:rPr lang="en-US" sz="2200" b="0" i="1" smtClean="0">
                        <a:solidFill>
                          <a:schemeClr val="tx1"/>
                        </a:solidFill>
                        <a:latin typeface="Cambria Math" panose="02040503050406030204" pitchFamily="18" charset="0"/>
                      </a:rPr>
                      <m:t>)</m:t>
                    </m:r>
                  </m:oMath>
                </a14:m>
                <a:r>
                  <a:rPr lang="en-US" sz="2200" dirty="0">
                    <a:solidFill>
                      <a:schemeClr val="tx1"/>
                    </a:solidFill>
                  </a:rPr>
                  <a:t>, </a:t>
                </a:r>
                <a:r>
                  <a:rPr lang="en-US" sz="2200" dirty="0" err="1">
                    <a:solidFill>
                      <a:srgbClr val="FF00FF"/>
                    </a:solidFill>
                  </a:rPr>
                  <a:t>kỳ</a:t>
                </a:r>
                <a:r>
                  <a:rPr lang="en-US" sz="2200" dirty="0">
                    <a:solidFill>
                      <a:srgbClr val="FF00FF"/>
                    </a:solidFill>
                  </a:rPr>
                  <a:t> </a:t>
                </a:r>
                <a:r>
                  <a:rPr lang="en-US" sz="2200" dirty="0" err="1">
                    <a:solidFill>
                      <a:srgbClr val="FF00FF"/>
                    </a:solidFill>
                  </a:rPr>
                  <a:t>vọng</a:t>
                </a:r>
                <a:r>
                  <a:rPr lang="en-US" sz="2200" dirty="0">
                    <a:solidFill>
                      <a:srgbClr val="FF00FF"/>
                    </a:solidFill>
                  </a:rPr>
                  <a:t> </a:t>
                </a:r>
                <a:r>
                  <a:rPr lang="en-US" sz="2200" dirty="0" err="1">
                    <a:solidFill>
                      <a:srgbClr val="FF00FF"/>
                    </a:solidFill>
                  </a:rPr>
                  <a:t>của</a:t>
                </a:r>
                <a:r>
                  <a:rPr lang="en-US" sz="2200" dirty="0">
                    <a:solidFill>
                      <a:srgbClr val="FF00FF"/>
                    </a:solidFill>
                  </a:rPr>
                  <a:t> </a:t>
                </a:r>
                <a:r>
                  <a:rPr lang="en-US" sz="2200" dirty="0" err="1">
                    <a:solidFill>
                      <a:srgbClr val="FF00FF"/>
                    </a:solidFill>
                  </a:rPr>
                  <a:t>bình</a:t>
                </a:r>
                <a:r>
                  <a:rPr lang="en-US" sz="2200" dirty="0">
                    <a:solidFill>
                      <a:srgbClr val="FF00FF"/>
                    </a:solidFill>
                  </a:rPr>
                  <a:t> </a:t>
                </a:r>
                <a:r>
                  <a:rPr lang="en-US" sz="2200" dirty="0" err="1">
                    <a:solidFill>
                      <a:srgbClr val="FF00FF"/>
                    </a:solidFill>
                  </a:rPr>
                  <a:t>phương</a:t>
                </a:r>
                <a:r>
                  <a:rPr lang="en-US" sz="2200" dirty="0">
                    <a:solidFill>
                      <a:srgbClr val="FF00FF"/>
                    </a:solidFill>
                  </a:rPr>
                  <a:t> </a:t>
                </a:r>
                <a:r>
                  <a:rPr lang="en-US" sz="2200" dirty="0" err="1">
                    <a:solidFill>
                      <a:srgbClr val="FF00FF"/>
                    </a:solidFill>
                  </a:rPr>
                  <a:t>sai</a:t>
                </a:r>
                <a:r>
                  <a:rPr lang="en-US" sz="2200" dirty="0">
                    <a:solidFill>
                      <a:srgbClr val="FF00FF"/>
                    </a:solidFill>
                  </a:rPr>
                  <a:t> </a:t>
                </a:r>
                <a:r>
                  <a:rPr lang="en-US" sz="2200" dirty="0" err="1">
                    <a:solidFill>
                      <a:srgbClr val="FF00FF"/>
                    </a:solidFill>
                  </a:rPr>
                  <a:t>số</a:t>
                </a:r>
                <a:r>
                  <a:rPr lang="en-US" sz="2200" dirty="0">
                    <a:solidFill>
                      <a:srgbClr val="FF00FF"/>
                    </a:solidFill>
                  </a:rPr>
                  <a:t> </a:t>
                </a:r>
                <a:r>
                  <a:rPr lang="en-US" sz="2200" dirty="0" err="1">
                    <a:solidFill>
                      <a:schemeClr val="tx1"/>
                    </a:solidFill>
                  </a:rPr>
                  <a:t>của</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trên</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chemeClr val="tx1"/>
                    </a:solidFill>
                  </a:rPr>
                  <a:t>điểm</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tổng</a:t>
                </a:r>
                <a:r>
                  <a:rPr lang="en-US" sz="2200" dirty="0">
                    <a:solidFill>
                      <a:schemeClr val="tx1"/>
                    </a:solidFill>
                  </a:rPr>
                  <a:t> </a:t>
                </a:r>
                <a:r>
                  <a:rPr lang="en-US" sz="2200" dirty="0" err="1">
                    <a:solidFill>
                      <a:schemeClr val="tx1"/>
                    </a:solidFill>
                  </a:rPr>
                  <a:t>quát</a:t>
                </a:r>
                <a:r>
                  <a:rPr lang="en-US" sz="2200" dirty="0">
                    <a:solidFill>
                      <a:schemeClr val="tx1"/>
                    </a:solidFill>
                  </a:rPr>
                  <a:t> (out-of-sample) </a:t>
                </a: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b="1" i="1" smtClean="0">
                            <a:solidFill>
                              <a:schemeClr val="tx1"/>
                            </a:solidFill>
                            <a:latin typeface="Cambria Math" panose="02040503050406030204" pitchFamily="18" charset="0"/>
                          </a:rPr>
                          <m:t>𝒙</m:t>
                        </m:r>
                      </m:e>
                      <m:sub>
                        <m:r>
                          <a:rPr lang="en-US" sz="2200" b="0" i="1" smtClean="0">
                            <a:solidFill>
                              <a:schemeClr val="tx1"/>
                            </a:solidFill>
                            <a:latin typeface="Cambria Math" panose="02040503050406030204" pitchFamily="18" charset="0"/>
                          </a:rPr>
                          <m:t>0</m:t>
                        </m:r>
                      </m:sub>
                    </m:sSub>
                  </m:oMath>
                </a14:m>
                <a:r>
                  <a:rPr lang="en-US" sz="2200" dirty="0">
                    <a:solidFill>
                      <a:schemeClr val="tx1"/>
                    </a:solidFill>
                  </a:rPr>
                  <a:t>, </a:t>
                </a:r>
                <a:r>
                  <a:rPr lang="en-US" sz="2200" dirty="0" err="1">
                    <a:solidFill>
                      <a:schemeClr val="tx1"/>
                    </a:solidFill>
                  </a:rPr>
                  <a:t>xét</a:t>
                </a:r>
                <a:r>
                  <a:rPr lang="en-US" sz="2200" dirty="0">
                    <a:solidFill>
                      <a:schemeClr val="tx1"/>
                    </a:solidFill>
                  </a:rPr>
                  <a:t> </a:t>
                </a:r>
                <a:r>
                  <a:rPr lang="en-US" sz="2200" dirty="0" err="1">
                    <a:solidFill>
                      <a:schemeClr val="tx1"/>
                    </a:solidFill>
                  </a:rPr>
                  <a:t>trên</a:t>
                </a:r>
                <a:r>
                  <a:rPr lang="en-US" sz="2200" dirty="0">
                    <a:solidFill>
                      <a:schemeClr val="tx1"/>
                    </a:solidFill>
                  </a:rPr>
                  <a:t> </a:t>
                </a:r>
                <a:r>
                  <a:rPr lang="en-US" sz="2200" dirty="0" err="1">
                    <a:solidFill>
                      <a:schemeClr val="tx1"/>
                    </a:solidFill>
                  </a:rPr>
                  <a:t>tất</a:t>
                </a:r>
                <a:r>
                  <a:rPr lang="en-US" sz="2200" dirty="0">
                    <a:solidFill>
                      <a:schemeClr val="tx1"/>
                    </a:solidFill>
                  </a:rPr>
                  <a:t> </a:t>
                </a:r>
                <a:r>
                  <a:rPr lang="en-US" sz="2200" dirty="0" err="1">
                    <a:solidFill>
                      <a:schemeClr val="tx1"/>
                    </a:solidFill>
                  </a:rPr>
                  <a:t>cả</a:t>
                </a:r>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tập</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thể</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là</a:t>
                </a:r>
                <a:r>
                  <a:rPr lang="en-US" sz="2200" dirty="0">
                    <a:solidFill>
                      <a:schemeClr val="tx1"/>
                    </a:solidFill>
                  </a:rPr>
                  <a:t>:</a:t>
                </a:r>
              </a:p>
              <a:p>
                <a:pPr marL="177800" indent="0">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𝔼</m:t>
                          </m:r>
                        </m:e>
                        <m:sub>
                          <m:r>
                            <a:rPr lang="en-US" sz="2400" i="1">
                              <a:solidFill>
                                <a:schemeClr val="tx1"/>
                              </a:solidFill>
                              <a:latin typeface="Cambria Math" panose="02040503050406030204" pitchFamily="18" charset="0"/>
                            </a:rPr>
                            <m:t>𝐷</m:t>
                          </m:r>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sSup>
                            <m:sSupPr>
                              <m:ctrlPr>
                                <a:rPr lang="en-US" sz="2400" i="1">
                                  <a:solidFill>
                                    <a:schemeClr val="tx1"/>
                                  </a:solidFill>
                                  <a:latin typeface="Cambria Math" panose="02040503050406030204" pitchFamily="18" charset="0"/>
                                  <a:ea typeface="Cambria Math" panose="02040503050406030204" pitchFamily="18" charset="0"/>
                                </a:rPr>
                              </m:ctrlPr>
                            </m:sSupPr>
                            <m:e>
                              <m:d>
                                <m:dPr>
                                  <m:ctrlPr>
                                    <a:rPr lang="en-US" sz="2400" i="1">
                                      <a:solidFill>
                                        <a:schemeClr val="tx1"/>
                                      </a:solidFill>
                                      <a:latin typeface="Cambria Math" panose="02040503050406030204" pitchFamily="18" charset="0"/>
                                      <a:ea typeface="Cambria Math" panose="02040503050406030204" pitchFamily="18" charset="0"/>
                                    </a:rPr>
                                  </m:ctrlPr>
                                </m:dPr>
                                <m:e>
                                  <m:sSup>
                                    <m:sSupPr>
                                      <m:ctrlPr>
                                        <a:rPr lang="en-US" sz="2400" i="1">
                                          <a:solidFill>
                                            <a:schemeClr val="tx1"/>
                                          </a:solidFill>
                                          <a:latin typeface="Cambria Math" panose="02040503050406030204" pitchFamily="18" charset="0"/>
                                          <a:ea typeface="Cambria Math" panose="02040503050406030204" pitchFamily="18" charset="0"/>
                                        </a:rPr>
                                      </m:ctrlPr>
                                    </m:sSupPr>
                                    <m:e>
                                      <m:r>
                                        <a:rPr lang="en-US" sz="2400" i="1">
                                          <a:solidFill>
                                            <a:schemeClr val="tx1"/>
                                          </a:solidFill>
                                          <a:latin typeface="Cambria Math" panose="02040503050406030204" pitchFamily="18" charset="0"/>
                                          <a:ea typeface="Cambria Math" panose="02040503050406030204" pitchFamily="18" charset="0"/>
                                        </a:rPr>
                                        <m:t>h</m:t>
                                      </m:r>
                                    </m:e>
                                    <m:sup>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𝐷</m:t>
                                      </m:r>
                                      <m:r>
                                        <a:rPr lang="en-US" sz="2400" i="1">
                                          <a:solidFill>
                                            <a:schemeClr val="tx1"/>
                                          </a:solidFill>
                                          <a:latin typeface="Cambria Math" panose="02040503050406030204" pitchFamily="18" charset="0"/>
                                          <a:ea typeface="Cambria Math" panose="02040503050406030204" pitchFamily="18" charset="0"/>
                                        </a:rPr>
                                        <m:t>)</m:t>
                                      </m:r>
                                    </m:sup>
                                  </m:sSup>
                                  <m:d>
                                    <m:dPr>
                                      <m:ctrlPr>
                                        <a:rPr lang="en-US" sz="2400" i="1">
                                          <a:solidFill>
                                            <a:schemeClr val="tx1"/>
                                          </a:solidFill>
                                          <a:latin typeface="Cambria Math" panose="02040503050406030204" pitchFamily="18" charset="0"/>
                                          <a:ea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0</m:t>
                                          </m:r>
                                        </m:sub>
                                      </m:sSub>
                                    </m:e>
                                  </m:d>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𝑓</m:t>
                                  </m:r>
                                  <m:d>
                                    <m:dPr>
                                      <m:ctrlPr>
                                        <a:rPr lang="en-US" sz="2400" i="1">
                                          <a:solidFill>
                                            <a:schemeClr val="tx1"/>
                                          </a:solidFill>
                                          <a:latin typeface="Cambria Math" panose="02040503050406030204" pitchFamily="18" charset="0"/>
                                          <a:ea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0</m:t>
                                          </m:r>
                                        </m:sub>
                                      </m:sSub>
                                    </m:e>
                                  </m:d>
                                </m:e>
                              </m:d>
                            </m:e>
                            <m:sup>
                              <m:r>
                                <a:rPr lang="en-US" sz="2400" i="1">
                                  <a:solidFill>
                                    <a:schemeClr val="tx1"/>
                                  </a:solidFill>
                                  <a:latin typeface="Cambria Math" panose="02040503050406030204" pitchFamily="18" charset="0"/>
                                  <a:ea typeface="Cambria Math" panose="02040503050406030204" pitchFamily="18" charset="0"/>
                                </a:rPr>
                                <m:t>2</m:t>
                              </m:r>
                            </m:sup>
                          </m:sSup>
                        </m:e>
                      </m:d>
                      <m:r>
                        <a:rPr lang="en-US" sz="2400" b="0" i="1" smtClean="0">
                          <a:solidFill>
                            <a:schemeClr val="tx1"/>
                          </a:solidFill>
                          <a:latin typeface="Cambria Math" panose="02040503050406030204" pitchFamily="18" charset="0"/>
                          <a:ea typeface="Cambria Math" panose="02040503050406030204" pitchFamily="18" charset="0"/>
                        </a:rPr>
                        <m:t>=</m:t>
                      </m:r>
                      <m:limLow>
                        <m:limLowPr>
                          <m:ctrlPr>
                            <a:rPr lang="en-US" sz="2400" b="0" i="1" smtClean="0">
                              <a:solidFill>
                                <a:schemeClr val="tx1"/>
                              </a:solidFill>
                              <a:latin typeface="Cambria Math" panose="02040503050406030204" pitchFamily="18" charset="0"/>
                              <a:ea typeface="Cambria Math" panose="02040503050406030204" pitchFamily="18" charset="0"/>
                            </a:rPr>
                          </m:ctrlPr>
                        </m:limLowPr>
                        <m:e>
                          <m:groupChr>
                            <m:groupChrPr>
                              <m:chr m:val="⏟"/>
                              <m:ctrlPr>
                                <a:rPr lang="en-US" sz="2400" b="0" i="1" smtClean="0">
                                  <a:solidFill>
                                    <a:schemeClr val="tx1"/>
                                  </a:solidFill>
                                  <a:latin typeface="Cambria Math" panose="02040503050406030204" pitchFamily="18" charset="0"/>
                                  <a:ea typeface="Cambria Math" panose="02040503050406030204" pitchFamily="18" charset="0"/>
                                </a:rPr>
                              </m:ctrlPr>
                            </m:groupChr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𝔼</m:t>
                                  </m:r>
                                </m:e>
                                <m:sub>
                                  <m:r>
                                    <a:rPr lang="en-US" sz="2400" i="1">
                                      <a:solidFill>
                                        <a:schemeClr val="tx1"/>
                                      </a:solidFill>
                                      <a:latin typeface="Cambria Math" panose="02040503050406030204" pitchFamily="18" charset="0"/>
                                    </a:rPr>
                                    <m:t>𝐷</m:t>
                                  </m:r>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sSup>
                                    <m:sSupPr>
                                      <m:ctrlPr>
                                        <a:rPr lang="en-US" sz="2400" i="1">
                                          <a:solidFill>
                                            <a:schemeClr val="tx1"/>
                                          </a:solidFill>
                                          <a:latin typeface="Cambria Math" panose="02040503050406030204" pitchFamily="18" charset="0"/>
                                          <a:ea typeface="Cambria Math" panose="02040503050406030204" pitchFamily="18" charset="0"/>
                                        </a:rPr>
                                      </m:ctrlPr>
                                    </m:sSupPr>
                                    <m:e>
                                      <m:d>
                                        <m:dPr>
                                          <m:ctrlPr>
                                            <a:rPr lang="en-US" sz="2400" i="1">
                                              <a:solidFill>
                                                <a:schemeClr val="tx1"/>
                                              </a:solidFill>
                                              <a:latin typeface="Cambria Math" panose="02040503050406030204" pitchFamily="18" charset="0"/>
                                              <a:ea typeface="Cambria Math" panose="02040503050406030204" pitchFamily="18" charset="0"/>
                                            </a:rPr>
                                          </m:ctrlPr>
                                        </m:dPr>
                                        <m:e>
                                          <m:sSup>
                                            <m:sSupPr>
                                              <m:ctrlPr>
                                                <a:rPr lang="en-US" sz="2400" i="1">
                                                  <a:solidFill>
                                                    <a:schemeClr val="tx1"/>
                                                  </a:solidFill>
                                                  <a:latin typeface="Cambria Math" panose="02040503050406030204" pitchFamily="18" charset="0"/>
                                                  <a:ea typeface="Cambria Math" panose="02040503050406030204" pitchFamily="18" charset="0"/>
                                                </a:rPr>
                                              </m:ctrlPr>
                                            </m:sSupPr>
                                            <m:e>
                                              <m:r>
                                                <a:rPr lang="en-US" sz="2400" i="1">
                                                  <a:solidFill>
                                                    <a:schemeClr val="tx1"/>
                                                  </a:solidFill>
                                                  <a:latin typeface="Cambria Math" panose="02040503050406030204" pitchFamily="18" charset="0"/>
                                                  <a:ea typeface="Cambria Math" panose="02040503050406030204" pitchFamily="18" charset="0"/>
                                                </a:rPr>
                                                <m:t>h</m:t>
                                              </m:r>
                                            </m:e>
                                            <m:sup>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𝐷</m:t>
                                              </m:r>
                                              <m:r>
                                                <a:rPr lang="en-US" sz="2400" i="1">
                                                  <a:solidFill>
                                                    <a:schemeClr val="tx1"/>
                                                  </a:solidFill>
                                                  <a:latin typeface="Cambria Math" panose="02040503050406030204" pitchFamily="18" charset="0"/>
                                                  <a:ea typeface="Cambria Math" panose="02040503050406030204" pitchFamily="18" charset="0"/>
                                                </a:rPr>
                                                <m:t>)</m:t>
                                              </m:r>
                                            </m:sup>
                                          </m:sSup>
                                          <m:d>
                                            <m:dPr>
                                              <m:ctrlPr>
                                                <a:rPr lang="en-US" sz="2400" i="1">
                                                  <a:solidFill>
                                                    <a:schemeClr val="tx1"/>
                                                  </a:solidFill>
                                                  <a:latin typeface="Cambria Math" panose="02040503050406030204" pitchFamily="18" charset="0"/>
                                                  <a:ea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0</m:t>
                                                  </m:r>
                                                </m:sub>
                                              </m:sSub>
                                            </m:e>
                                          </m:d>
                                          <m:r>
                                            <a:rPr lang="en-US" sz="2400" i="1">
                                              <a:solidFill>
                                                <a:schemeClr val="tx1"/>
                                              </a:solidFill>
                                              <a:latin typeface="Cambria Math" panose="02040503050406030204" pitchFamily="18" charset="0"/>
                                              <a:ea typeface="Cambria Math" panose="02040503050406030204" pitchFamily="18" charset="0"/>
                                            </a:rPr>
                                            <m:t>−</m:t>
                                          </m:r>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h</m:t>
                                              </m:r>
                                            </m:e>
                                          </m:acc>
                                          <m:d>
                                            <m:dPr>
                                              <m:ctrlPr>
                                                <a:rPr lang="en-US" sz="2400" i="1">
                                                  <a:solidFill>
                                                    <a:schemeClr val="tx1"/>
                                                  </a:solidFill>
                                                  <a:latin typeface="Cambria Math" panose="02040503050406030204" pitchFamily="18" charset="0"/>
                                                  <a:ea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0</m:t>
                                                  </m:r>
                                                </m:sub>
                                              </m:sSub>
                                            </m:e>
                                          </m:d>
                                        </m:e>
                                      </m:d>
                                    </m:e>
                                    <m:sup>
                                      <m:r>
                                        <a:rPr lang="en-US" sz="2400" i="1">
                                          <a:solidFill>
                                            <a:schemeClr val="tx1"/>
                                          </a:solidFill>
                                          <a:latin typeface="Cambria Math" panose="02040503050406030204" pitchFamily="18" charset="0"/>
                                          <a:ea typeface="Cambria Math" panose="02040503050406030204" pitchFamily="18" charset="0"/>
                                        </a:rPr>
                                        <m:t>2</m:t>
                                      </m:r>
                                    </m:sup>
                                  </m:sSup>
                                </m:e>
                              </m:d>
                            </m:e>
                          </m:groupChr>
                        </m:e>
                        <m:lim>
                          <m:r>
                            <m:rPr>
                              <m:sty m:val="p"/>
                            </m:rPr>
                            <a:rPr lang="en-US" sz="2400" b="0" i="0" smtClean="0">
                              <a:solidFill>
                                <a:schemeClr val="tx1"/>
                              </a:solidFill>
                              <a:latin typeface="Cambria Math" panose="02040503050406030204" pitchFamily="18" charset="0"/>
                              <a:ea typeface="Cambria Math" panose="02040503050406030204" pitchFamily="18" charset="0"/>
                            </a:rPr>
                            <m:t>variance</m:t>
                          </m:r>
                        </m:lim>
                      </m:limLow>
                      <m:r>
                        <a:rPr lang="en-US" sz="2400" b="0" i="1" smtClean="0">
                          <a:solidFill>
                            <a:schemeClr val="tx1"/>
                          </a:solidFill>
                          <a:latin typeface="Cambria Math" panose="02040503050406030204" pitchFamily="18" charset="0"/>
                          <a:ea typeface="Cambria Math" panose="02040503050406030204" pitchFamily="18" charset="0"/>
                        </a:rPr>
                        <m:t>+</m:t>
                      </m:r>
                      <m:limLow>
                        <m:limLowPr>
                          <m:ctrlPr>
                            <a:rPr lang="en-US" sz="2400" i="1">
                              <a:solidFill>
                                <a:schemeClr val="tx1"/>
                              </a:solidFill>
                              <a:latin typeface="Cambria Math" panose="02040503050406030204" pitchFamily="18" charset="0"/>
                              <a:ea typeface="Cambria Math" panose="02040503050406030204" pitchFamily="18" charset="0"/>
                            </a:rPr>
                          </m:ctrlPr>
                        </m:limLowPr>
                        <m:e>
                          <m:groupChr>
                            <m:groupChrPr>
                              <m:chr m:val="⏟"/>
                              <m:ctrlPr>
                                <a:rPr lang="en-US" sz="2400" i="1" smtClean="0">
                                  <a:solidFill>
                                    <a:schemeClr val="tx1"/>
                                  </a:solidFill>
                                  <a:latin typeface="Cambria Math" panose="02040503050406030204" pitchFamily="18" charset="0"/>
                                  <a:ea typeface="Cambria Math" panose="02040503050406030204" pitchFamily="18" charset="0"/>
                                </a:rPr>
                              </m:ctrlPr>
                            </m:groupChrPr>
                            <m:e>
                              <m:sSup>
                                <m:sSupPr>
                                  <m:ctrlPr>
                                    <a:rPr lang="en-US" sz="2400" i="1">
                                      <a:solidFill>
                                        <a:schemeClr val="tx1"/>
                                      </a:solidFill>
                                      <a:latin typeface="Cambria Math" panose="02040503050406030204" pitchFamily="18" charset="0"/>
                                      <a:ea typeface="Cambria Math" panose="02040503050406030204" pitchFamily="18" charset="0"/>
                                    </a:rPr>
                                  </m:ctrlPr>
                                </m:sSupPr>
                                <m:e>
                                  <m:d>
                                    <m:dPr>
                                      <m:ctrlPr>
                                        <a:rPr lang="en-US" sz="2400" i="1">
                                          <a:solidFill>
                                            <a:schemeClr val="tx1"/>
                                          </a:solidFill>
                                          <a:latin typeface="Cambria Math" panose="02040503050406030204" pitchFamily="18" charset="0"/>
                                          <a:ea typeface="Cambria Math" panose="02040503050406030204" pitchFamily="18" charset="0"/>
                                        </a:rPr>
                                      </m:ctrlPr>
                                    </m:d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h</m:t>
                                          </m:r>
                                        </m:e>
                                      </m:acc>
                                      <m:d>
                                        <m:dPr>
                                          <m:ctrlPr>
                                            <a:rPr lang="en-US" sz="2400" i="1">
                                              <a:solidFill>
                                                <a:schemeClr val="tx1"/>
                                              </a:solidFill>
                                              <a:latin typeface="Cambria Math" panose="02040503050406030204" pitchFamily="18" charset="0"/>
                                              <a:ea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0</m:t>
                                              </m:r>
                                            </m:sub>
                                          </m:sSub>
                                        </m:e>
                                      </m:d>
                                      <m:r>
                                        <a:rPr lang="en-US" sz="2400" i="1">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rPr>
                                        <m:t>𝑓</m:t>
                                      </m:r>
                                      <m:d>
                                        <m:dPr>
                                          <m:ctrlPr>
                                            <a:rPr lang="en-US" sz="2400" i="1">
                                              <a:solidFill>
                                                <a:schemeClr val="tx1"/>
                                              </a:solidFill>
                                              <a:latin typeface="Cambria Math" panose="02040503050406030204" pitchFamily="18" charset="0"/>
                                              <a:ea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0</m:t>
                                              </m:r>
                                            </m:sub>
                                          </m:sSub>
                                        </m:e>
                                      </m:d>
                                    </m:e>
                                  </m:d>
                                </m:e>
                                <m:sup>
                                  <m:r>
                                    <a:rPr lang="en-US" sz="2400" i="1">
                                      <a:solidFill>
                                        <a:schemeClr val="tx1"/>
                                      </a:solidFill>
                                      <a:latin typeface="Cambria Math" panose="02040503050406030204" pitchFamily="18" charset="0"/>
                                      <a:ea typeface="Cambria Math" panose="02040503050406030204" pitchFamily="18" charset="0"/>
                                    </a:rPr>
                                    <m:t>2</m:t>
                                  </m:r>
                                </m:sup>
                              </m:sSup>
                            </m:e>
                          </m:groupChr>
                        </m:e>
                        <m:lim>
                          <m:sSup>
                            <m:sSupPr>
                              <m:ctrlPr>
                                <a:rPr lang="en-US" sz="2400" i="1" smtClean="0">
                                  <a:solidFill>
                                    <a:schemeClr val="tx1"/>
                                  </a:solidFill>
                                  <a:latin typeface="Cambria Math" panose="02040503050406030204" pitchFamily="18" charset="0"/>
                                  <a:ea typeface="Cambria Math" panose="02040503050406030204" pitchFamily="18" charset="0"/>
                                </a:rPr>
                              </m:ctrlPr>
                            </m:sSupPr>
                            <m:e>
                              <m:r>
                                <m:rPr>
                                  <m:sty m:val="p"/>
                                </m:rPr>
                                <a:rPr lang="en-US" sz="2400" b="0" i="0" smtClean="0">
                                  <a:solidFill>
                                    <a:schemeClr val="tx1"/>
                                  </a:solidFill>
                                  <a:latin typeface="Cambria Math" panose="02040503050406030204" pitchFamily="18" charset="0"/>
                                  <a:ea typeface="Cambria Math" panose="02040503050406030204" pitchFamily="18" charset="0"/>
                                </a:rPr>
                                <m:t>bias</m:t>
                              </m:r>
                            </m:e>
                            <m:sup>
                              <m:r>
                                <a:rPr lang="en-US" sz="2400" b="0" i="1" smtClean="0">
                                  <a:solidFill>
                                    <a:schemeClr val="tx1"/>
                                  </a:solidFill>
                                  <a:latin typeface="Cambria Math" panose="02040503050406030204" pitchFamily="18" charset="0"/>
                                  <a:ea typeface="Cambria Math" panose="02040503050406030204" pitchFamily="18" charset="0"/>
                                </a:rPr>
                                <m:t>2</m:t>
                              </m:r>
                            </m:sup>
                          </m:sSup>
                        </m:lim>
                      </m:limLow>
                      <m:r>
                        <a:rPr lang="en-US" sz="2400" b="0" i="1" smtClean="0">
                          <a:solidFill>
                            <a:schemeClr val="tx1"/>
                          </a:solidFill>
                          <a:latin typeface="Cambria Math" panose="02040503050406030204" pitchFamily="18" charset="0"/>
                          <a:ea typeface="Cambria Math" panose="02040503050406030204" pitchFamily="18" charset="0"/>
                        </a:rPr>
                        <m:t>+</m:t>
                      </m:r>
                      <m:limLow>
                        <m:limLowPr>
                          <m:ctrlPr>
                            <a:rPr lang="en-US" i="1">
                              <a:solidFill>
                                <a:schemeClr val="tx1"/>
                              </a:solidFill>
                              <a:latin typeface="Cambria Math" panose="02040503050406030204" pitchFamily="18" charset="0"/>
                              <a:ea typeface="Cambria Math" panose="02040503050406030204" pitchFamily="18" charset="0"/>
                            </a:rPr>
                          </m:ctrlPr>
                        </m:limLowPr>
                        <m:e>
                          <m:groupChr>
                            <m:groupChrPr>
                              <m:chr m:val="⏟"/>
                              <m:ctrlPr>
                                <a:rPr lang="en-US" i="1" smtClean="0">
                                  <a:solidFill>
                                    <a:schemeClr val="tx1"/>
                                  </a:solidFill>
                                  <a:latin typeface="Cambria Math" panose="02040503050406030204" pitchFamily="18" charset="0"/>
                                  <a:ea typeface="Cambria Math" panose="02040503050406030204" pitchFamily="18" charset="0"/>
                                </a:rPr>
                              </m:ctrlPr>
                            </m:groupChrPr>
                            <m:e>
                              <m:sSup>
                                <m:sSupPr>
                                  <m:ctrlPr>
                                    <a:rPr lang="en-US" i="1">
                                      <a:solidFill>
                                        <a:schemeClr val="tx1"/>
                                      </a:solidFill>
                                      <a:latin typeface="Cambria Math" panose="02040503050406030204" pitchFamily="18" charset="0"/>
                                      <a:ea typeface="Cambria Math" panose="02040503050406030204" pitchFamily="18" charset="0"/>
                                    </a:rPr>
                                  </m:ctrlPr>
                                </m:sSupPr>
                                <m:e>
                                  <m:r>
                                    <a:rPr lang="en-US" i="1" smtClean="0">
                                      <a:solidFill>
                                        <a:schemeClr val="tx1"/>
                                      </a:solidFill>
                                      <a:latin typeface="Cambria Math" panose="02040503050406030204" pitchFamily="18" charset="0"/>
                                      <a:ea typeface="Cambria Math" panose="02040503050406030204" pitchFamily="18" charset="0"/>
                                    </a:rPr>
                                    <m:t>𝜎</m:t>
                                  </m:r>
                                </m:e>
                                <m:sup>
                                  <m:r>
                                    <a:rPr lang="en-US" i="1">
                                      <a:solidFill>
                                        <a:schemeClr val="tx1"/>
                                      </a:solidFill>
                                      <a:latin typeface="Cambria Math" panose="02040503050406030204" pitchFamily="18" charset="0"/>
                                      <a:ea typeface="Cambria Math" panose="02040503050406030204" pitchFamily="18" charset="0"/>
                                    </a:rPr>
                                    <m:t>2</m:t>
                                  </m:r>
                                </m:sup>
                              </m:sSup>
                            </m:e>
                          </m:groupChr>
                        </m:e>
                        <m:lim>
                          <m:r>
                            <m:rPr>
                              <m:sty m:val="p"/>
                            </m:rPr>
                            <a:rPr lang="en-US" b="0" i="0" smtClean="0">
                              <a:solidFill>
                                <a:schemeClr val="tx1"/>
                              </a:solidFill>
                              <a:latin typeface="Cambria Math" panose="02040503050406030204" pitchFamily="18" charset="0"/>
                              <a:ea typeface="Cambria Math" panose="02040503050406030204" pitchFamily="18" charset="0"/>
                            </a:rPr>
                            <m:t>noise</m:t>
                          </m:r>
                        </m:lim>
                      </m:limLow>
                    </m:oMath>
                  </m:oMathPara>
                </a14:m>
                <a:endParaRPr lang="en-US" sz="3200" dirty="0">
                  <a:solidFill>
                    <a:schemeClr val="tx1"/>
                  </a:solidFill>
                </a:endParaRPr>
              </a:p>
              <a:p>
                <a:pPr marL="177800" indent="0">
                  <a:lnSpc>
                    <a:spcPct val="150000"/>
                  </a:lnSpc>
                  <a:spcBef>
                    <a:spcPts val="0"/>
                  </a:spcBef>
                  <a:buNone/>
                </a:pPr>
                <a:r>
                  <a:rPr lang="en-US" sz="2200" dirty="0" err="1">
                    <a:solidFill>
                      <a:schemeClr val="tx1"/>
                    </a:solidFill>
                  </a:rPr>
                  <a:t>với</a:t>
                </a:r>
                <a:r>
                  <a:rPr lang="en-US" sz="2200" dirty="0">
                    <a:solidFill>
                      <a:schemeClr val="tx1"/>
                    </a:solidFill>
                  </a:rPr>
                  <a:t> </a:t>
                </a:r>
                <a14:m>
                  <m:oMath xmlns:m="http://schemas.openxmlformats.org/officeDocument/2006/math">
                    <m:acc>
                      <m:accPr>
                        <m:chr m:val="̅"/>
                        <m:ctrlPr>
                          <a:rPr lang="en-US" sz="2200" i="1">
                            <a:solidFill>
                              <a:schemeClr val="tx1"/>
                            </a:solidFill>
                            <a:latin typeface="Cambria Math" panose="02040503050406030204" pitchFamily="18" charset="0"/>
                          </a:rPr>
                        </m:ctrlPr>
                      </m:accPr>
                      <m:e>
                        <m:r>
                          <a:rPr lang="en-US" sz="2200" i="1">
                            <a:solidFill>
                              <a:schemeClr val="tx1"/>
                            </a:solidFill>
                            <a:latin typeface="Cambria Math" panose="02040503050406030204" pitchFamily="18" charset="0"/>
                          </a:rPr>
                          <m:t>h</m:t>
                        </m:r>
                      </m:e>
                    </m:acc>
                    <m:d>
                      <m:dPr>
                        <m:ctrlPr>
                          <a:rPr lang="en-US" sz="2200" i="1">
                            <a:solidFill>
                              <a:schemeClr val="tx1"/>
                            </a:solidFill>
                            <a:latin typeface="Cambria Math" panose="02040503050406030204" pitchFamily="18" charset="0"/>
                            <a:ea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𝒙</m:t>
                            </m:r>
                          </m:e>
                          <m:sub>
                            <m:r>
                              <a:rPr lang="en-US" sz="2200" i="1">
                                <a:solidFill>
                                  <a:schemeClr val="tx1"/>
                                </a:solidFill>
                                <a:latin typeface="Cambria Math" panose="02040503050406030204" pitchFamily="18" charset="0"/>
                              </a:rPr>
                              <m:t>0</m:t>
                            </m:r>
                          </m:sub>
                        </m:sSub>
                      </m:e>
                    </m:d>
                    <m:r>
                      <a:rPr lang="en-US" sz="2200" b="0" i="1" smtClean="0">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𝔼</m:t>
                        </m:r>
                      </m:e>
                      <m:sub>
                        <m:r>
                          <a:rPr lang="en-US" sz="2200" i="1">
                            <a:solidFill>
                              <a:schemeClr val="tx1"/>
                            </a:solidFill>
                            <a:latin typeface="Cambria Math" panose="02040503050406030204" pitchFamily="18" charset="0"/>
                          </a:rPr>
                          <m:t>𝐷</m:t>
                        </m:r>
                      </m:sub>
                    </m:sSub>
                    <m:d>
                      <m:dPr>
                        <m:begChr m:val="["/>
                        <m:endChr m:val="]"/>
                        <m:ctrlPr>
                          <a:rPr lang="en-US" sz="2200" i="1">
                            <a:solidFill>
                              <a:schemeClr val="tx1"/>
                            </a:solidFill>
                            <a:latin typeface="Cambria Math" panose="02040503050406030204" pitchFamily="18" charset="0"/>
                            <a:ea typeface="Cambria Math" panose="02040503050406030204" pitchFamily="18" charset="0"/>
                          </a:rPr>
                        </m:ctrlPr>
                      </m:dPr>
                      <m:e>
                        <m:sSup>
                          <m:sSupPr>
                            <m:ctrlPr>
                              <a:rPr lang="en-US" sz="2200" i="1">
                                <a:solidFill>
                                  <a:schemeClr val="tx1"/>
                                </a:solidFill>
                                <a:latin typeface="Cambria Math" panose="02040503050406030204" pitchFamily="18" charset="0"/>
                                <a:ea typeface="Cambria Math" panose="02040503050406030204" pitchFamily="18" charset="0"/>
                              </a:rPr>
                            </m:ctrlPr>
                          </m:sSupPr>
                          <m:e>
                            <m:r>
                              <a:rPr lang="en-US" sz="2200" i="1">
                                <a:solidFill>
                                  <a:schemeClr val="tx1"/>
                                </a:solidFill>
                                <a:latin typeface="Cambria Math" panose="02040503050406030204" pitchFamily="18" charset="0"/>
                                <a:ea typeface="Cambria Math" panose="02040503050406030204" pitchFamily="18" charset="0"/>
                              </a:rPr>
                              <m:t>h</m:t>
                            </m:r>
                          </m:e>
                          <m:sup>
                            <m:r>
                              <a:rPr lang="en-US" sz="2200" i="1">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𝐷</m:t>
                            </m:r>
                            <m:r>
                              <a:rPr lang="en-US" sz="2200" i="1">
                                <a:solidFill>
                                  <a:schemeClr val="tx1"/>
                                </a:solidFill>
                                <a:latin typeface="Cambria Math" panose="02040503050406030204" pitchFamily="18" charset="0"/>
                                <a:ea typeface="Cambria Math" panose="02040503050406030204" pitchFamily="18" charset="0"/>
                              </a:rPr>
                              <m:t>)</m:t>
                            </m:r>
                          </m:sup>
                        </m:sSup>
                        <m:d>
                          <m:dPr>
                            <m:ctrlPr>
                              <a:rPr lang="en-US" sz="2200" i="1">
                                <a:solidFill>
                                  <a:schemeClr val="tx1"/>
                                </a:solidFill>
                                <a:latin typeface="Cambria Math" panose="02040503050406030204" pitchFamily="18" charset="0"/>
                                <a:ea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b="1" i="1">
                                    <a:solidFill>
                                      <a:schemeClr val="tx1"/>
                                    </a:solidFill>
                                    <a:latin typeface="Cambria Math" panose="02040503050406030204" pitchFamily="18" charset="0"/>
                                  </a:rPr>
                                  <m:t>𝒙</m:t>
                                </m:r>
                              </m:e>
                              <m:sub>
                                <m:r>
                                  <a:rPr lang="en-US" sz="2200" i="1">
                                    <a:solidFill>
                                      <a:schemeClr val="tx1"/>
                                    </a:solidFill>
                                    <a:latin typeface="Cambria Math" panose="02040503050406030204" pitchFamily="18" charset="0"/>
                                  </a:rPr>
                                  <m:t>0</m:t>
                                </m:r>
                              </m:sub>
                            </m:sSub>
                          </m:e>
                        </m:d>
                      </m:e>
                    </m:d>
                  </m:oMath>
                </a14:m>
                <a:r>
                  <a:rPr lang="en-US" sz="2200" dirty="0">
                    <a:solidFill>
                      <a:schemeClr val="tx1"/>
                    </a:solidFill>
                  </a:rPr>
                  <a:t> </a:t>
                </a:r>
                <a:r>
                  <a:rPr lang="en-US" sz="2200" dirty="0" err="1">
                    <a:solidFill>
                      <a:schemeClr val="tx1"/>
                    </a:solidFill>
                  </a:rPr>
                  <a:t>là</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trung</a:t>
                </a:r>
                <a:r>
                  <a:rPr lang="en-US" sz="2200" dirty="0">
                    <a:solidFill>
                      <a:schemeClr val="tx1"/>
                    </a:solidFill>
                  </a:rPr>
                  <a:t> </a:t>
                </a:r>
                <a:r>
                  <a:rPr lang="en-US" sz="2200" dirty="0" err="1">
                    <a:solidFill>
                      <a:schemeClr val="tx1"/>
                    </a:solidFill>
                  </a:rPr>
                  <a:t>bình</a:t>
                </a:r>
                <a:r>
                  <a:rPr lang="en-US" sz="2200" dirty="0">
                    <a:solidFill>
                      <a:schemeClr val="tx1"/>
                    </a:solidFill>
                  </a:rPr>
                  <a:t> (average hypothesis).</a:t>
                </a:r>
              </a:p>
              <a:p>
                <a:pPr marL="177800" indent="0">
                  <a:lnSpc>
                    <a:spcPct val="150000"/>
                  </a:lnSpc>
                  <a:spcBef>
                    <a:spcPts val="0"/>
                  </a:spcBef>
                  <a:buNone/>
                </a:pPr>
                <a:endParaRPr lang="en-US" dirty="0">
                  <a:solidFill>
                    <a:schemeClr val="tx1"/>
                  </a:solidFill>
                </a:endParaRPr>
              </a:p>
              <a:p>
                <a:pPr marL="177800" indent="0">
                  <a:lnSpc>
                    <a:spcPct val="150000"/>
                  </a:lnSpc>
                  <a:spcBef>
                    <a:spcPts val="0"/>
                  </a:spcBef>
                  <a:buNone/>
                </a:pPr>
                <a:br>
                  <a:rPr lang="en-US" sz="2400" b="0" dirty="0">
                    <a:solidFill>
                      <a:schemeClr val="tx1"/>
                    </a:solidFill>
                    <a:ea typeface="Cambria Math" panose="02040503050406030204" pitchFamily="18" charset="0"/>
                  </a:rPr>
                </a:br>
                <a:endParaRPr lang="en-US" sz="2100" dirty="0">
                  <a:solidFill>
                    <a:schemeClr val="tx1"/>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574B8683-F857-0BC0-77B2-CBD45B295BAD}"/>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r="-68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B51C9C13-EE69-3A1B-375A-E785A057F16A}"/>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8F31D25C-BE04-6294-34AD-FC2AA34926E2}"/>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58</a:t>
            </a:fld>
            <a:endParaRPr/>
          </a:p>
        </p:txBody>
      </p:sp>
    </p:spTree>
    <p:extLst>
      <p:ext uri="{BB962C8B-B14F-4D97-AF65-F5344CB8AC3E}">
        <p14:creationId xmlns:p14="http://schemas.microsoft.com/office/powerpoint/2010/main" val="268265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AB74E35D-B230-0FAE-33D7-F639B704D47F}"/>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B7BA548F-304B-FB03-8699-25E7D5B066F8}"/>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Đánh</a:t>
            </a:r>
            <a:r>
              <a:rPr lang="en-US" dirty="0"/>
              <a:t> </a:t>
            </a:r>
            <a:r>
              <a:rPr lang="en-US" dirty="0" err="1"/>
              <a:t>đổi</a:t>
            </a:r>
            <a:r>
              <a:rPr lang="en-US" dirty="0"/>
              <a:t> </a:t>
            </a:r>
            <a:r>
              <a:rPr lang="en-US" dirty="0" err="1"/>
              <a:t>độ</a:t>
            </a:r>
            <a:r>
              <a:rPr lang="en-US" dirty="0"/>
              <a:t> </a:t>
            </a:r>
            <a:r>
              <a:rPr lang="en-US" dirty="0" err="1"/>
              <a:t>chệch</a:t>
            </a:r>
            <a:r>
              <a:rPr lang="en-US" dirty="0"/>
              <a:t> </a:t>
            </a:r>
            <a:r>
              <a:rPr lang="en-US" dirty="0" err="1"/>
              <a:t>và</a:t>
            </a:r>
            <a:r>
              <a:rPr lang="en-US" dirty="0"/>
              <a:t> </a:t>
            </a:r>
            <a:r>
              <a:rPr lang="en-US" dirty="0" err="1"/>
              <a:t>phương</a:t>
            </a:r>
            <a:r>
              <a:rPr lang="en-US" dirty="0"/>
              <a:t> </a:t>
            </a:r>
            <a:r>
              <a:rPr lang="en-US" dirty="0" err="1"/>
              <a:t>sai</a:t>
            </a:r>
            <a:r>
              <a:rPr lang="en-US" dirty="0"/>
              <a:t> – </a:t>
            </a:r>
            <a:r>
              <a:rPr lang="en-US" dirty="0" err="1"/>
              <a:t>Tóm</a:t>
            </a:r>
            <a:r>
              <a:rPr lang="en-US" dirty="0"/>
              <a:t> </a:t>
            </a:r>
            <a:r>
              <a:rPr lang="en-US" dirty="0" err="1"/>
              <a:t>tắt</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4E25FE78-3536-0D8C-2413-50649F9263EF}"/>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r>
                  <a:rPr lang="en-US" sz="2200" b="1" dirty="0" err="1">
                    <a:solidFill>
                      <a:srgbClr val="FF0000"/>
                    </a:solidFill>
                  </a:rPr>
                  <a:t>Độ</a:t>
                </a:r>
                <a:r>
                  <a:rPr lang="en-US" sz="2200" b="1" dirty="0">
                    <a:solidFill>
                      <a:srgbClr val="FF0000"/>
                    </a:solidFill>
                  </a:rPr>
                  <a:t> </a:t>
                </a:r>
                <a:r>
                  <a:rPr lang="en-US" sz="2200" b="1" dirty="0" err="1">
                    <a:solidFill>
                      <a:srgbClr val="FF0000"/>
                    </a:solidFill>
                  </a:rPr>
                  <a:t>chệch</a:t>
                </a:r>
                <a:r>
                  <a:rPr lang="en-US" sz="2200" b="1" dirty="0">
                    <a:solidFill>
                      <a:srgbClr val="FF0000"/>
                    </a:solidFill>
                  </a:rPr>
                  <a:t> (bias) </a:t>
                </a:r>
                <a:r>
                  <a:rPr lang="en-US" sz="2200" b="1" dirty="0" err="1">
                    <a:solidFill>
                      <a:srgbClr val="FF0000"/>
                    </a:solidFill>
                  </a:rPr>
                  <a:t>lớn</a:t>
                </a:r>
                <a:r>
                  <a:rPr lang="en-US" sz="2200" b="1" dirty="0">
                    <a:solidFill>
                      <a:srgbClr val="FF0000"/>
                    </a:solidFill>
                  </a:rPr>
                  <a:t>: </a:t>
                </a:r>
                <a:r>
                  <a:rPr lang="en-US" sz="2200" dirty="0" err="1">
                    <a:solidFill>
                      <a:schemeClr val="tx1"/>
                    </a:solidFill>
                  </a:rPr>
                  <a:t>Lớp</a:t>
                </a:r>
                <a:r>
                  <a:rPr lang="en-US" sz="2200" dirty="0">
                    <a:solidFill>
                      <a:schemeClr val="tx1"/>
                    </a:solidFill>
                  </a:rPr>
                  <a:t> </a:t>
                </a:r>
                <a:r>
                  <a:rPr lang="en-US" sz="2200" dirty="0" err="1">
                    <a:solidFill>
                      <a:schemeClr val="tx1"/>
                    </a:solidFill>
                  </a:rPr>
                  <a:t>giả</a:t>
                </a:r>
                <a:r>
                  <a:rPr lang="en-US" sz="2200" dirty="0">
                    <a:solidFill>
                      <a:schemeClr val="tx1"/>
                    </a:solidFill>
                  </a:rPr>
                  <a:t> </a:t>
                </a:r>
                <a:r>
                  <a:rPr lang="en-US" sz="2200" dirty="0" err="1">
                    <a:solidFill>
                      <a:schemeClr val="tx1"/>
                    </a:solidFill>
                  </a:rPr>
                  <a:t>thiết</a:t>
                </a:r>
                <a:r>
                  <a:rPr lang="en-US" sz="2200" dirty="0">
                    <a:solidFill>
                      <a:schemeClr val="tx1"/>
                    </a:solidFill>
                  </a:rPr>
                  <a:t> </a:t>
                </a:r>
                <a14:m>
                  <m:oMath xmlns:m="http://schemas.openxmlformats.org/officeDocument/2006/math">
                    <m:r>
                      <a:rPr lang="en-US" sz="2200" i="1" smtClean="0">
                        <a:solidFill>
                          <a:schemeClr val="tx1"/>
                        </a:solidFill>
                        <a:latin typeface="Cambria Math" panose="02040503050406030204" pitchFamily="18" charset="0"/>
                        <a:ea typeface="Cambria Math" panose="02040503050406030204" pitchFamily="18" charset="0"/>
                      </a:rPr>
                      <m:t>ℋ</m:t>
                    </m:r>
                  </m:oMath>
                </a14:m>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đơn</a:t>
                </a:r>
                <a:r>
                  <a:rPr lang="en-US" sz="2200" dirty="0">
                    <a:solidFill>
                      <a:schemeClr val="tx1"/>
                    </a:solidFill>
                  </a:rPr>
                  <a:t> </a:t>
                </a:r>
                <a:r>
                  <a:rPr lang="en-US" sz="2200" dirty="0" err="1">
                    <a:solidFill>
                      <a:schemeClr val="tx1"/>
                    </a:solidFill>
                  </a:rPr>
                  <a:t>giản</a:t>
                </a:r>
                <a:r>
                  <a:rPr lang="en-US" sz="2200" dirty="0">
                    <a:solidFill>
                      <a:schemeClr val="tx1"/>
                    </a:solidFill>
                  </a:rPr>
                  <a:t>, </a:t>
                </a:r>
                <a:r>
                  <a:rPr lang="en-US" sz="2200" dirty="0" err="1">
                    <a:solidFill>
                      <a:schemeClr val="tx1"/>
                    </a:solidFill>
                  </a:rPr>
                  <a:t>khả</a:t>
                </a:r>
                <a:r>
                  <a:rPr lang="en-US" sz="2200" dirty="0">
                    <a:solidFill>
                      <a:schemeClr val="tx1"/>
                    </a:solidFill>
                  </a:rPr>
                  <a:t> </a:t>
                </a:r>
                <a:r>
                  <a:rPr lang="en-US" sz="2200" dirty="0" err="1">
                    <a:solidFill>
                      <a:schemeClr val="tx1"/>
                    </a:solidFill>
                  </a:rPr>
                  <a:t>năng</a:t>
                </a:r>
                <a:r>
                  <a:rPr lang="en-US" sz="2200" dirty="0">
                    <a:solidFill>
                      <a:schemeClr val="tx1"/>
                    </a:solidFill>
                  </a:rPr>
                  <a:t> </a:t>
                </a:r>
                <a:r>
                  <a:rPr lang="en-US" sz="2200" dirty="0" err="1">
                    <a:solidFill>
                      <a:schemeClr val="tx1"/>
                    </a:solidFill>
                  </a:rPr>
                  <a:t>hạn</a:t>
                </a:r>
                <a:r>
                  <a:rPr lang="en-US" sz="2200" dirty="0">
                    <a:solidFill>
                      <a:schemeClr val="tx1"/>
                    </a:solidFill>
                  </a:rPr>
                  <a:t> </a:t>
                </a:r>
                <a:r>
                  <a:rPr lang="en-US" sz="2200" dirty="0" err="1">
                    <a:solidFill>
                      <a:schemeClr val="tx1"/>
                    </a:solidFill>
                  </a:rPr>
                  <a:t>chế</a:t>
                </a:r>
                <a:r>
                  <a:rPr lang="en-US" sz="2200" dirty="0">
                    <a:solidFill>
                      <a:schemeClr val="tx1"/>
                    </a:solidFill>
                  </a:rPr>
                  <a:t> </a:t>
                </a:r>
                <a:r>
                  <a:rPr lang="en-US" sz="2200" dirty="0" err="1">
                    <a:solidFill>
                      <a:schemeClr val="tx1"/>
                    </a:solidFill>
                  </a:rPr>
                  <a:t>trong</a:t>
                </a:r>
                <a:r>
                  <a:rPr lang="en-US" sz="2200" dirty="0">
                    <a:solidFill>
                      <a:schemeClr val="tx1"/>
                    </a:solidFill>
                  </a:rPr>
                  <a:t> </a:t>
                </a:r>
                <a:r>
                  <a:rPr lang="en-US" sz="2200" dirty="0" err="1">
                    <a:solidFill>
                      <a:schemeClr val="tx1"/>
                    </a:solidFill>
                  </a:rPr>
                  <a:t>việc</a:t>
                </a:r>
                <a:r>
                  <a:rPr lang="en-US" sz="2200" dirty="0">
                    <a:solidFill>
                      <a:schemeClr val="tx1"/>
                    </a:solidFill>
                  </a:rPr>
                  <a:t> </a:t>
                </a:r>
                <a:r>
                  <a:rPr lang="en-US" sz="2200" dirty="0" err="1">
                    <a:solidFill>
                      <a:schemeClr val="tx1"/>
                    </a:solidFill>
                  </a:rPr>
                  <a:t>xấp</a:t>
                </a:r>
                <a:r>
                  <a:rPr lang="en-US" sz="2200" dirty="0">
                    <a:solidFill>
                      <a:schemeClr val="tx1"/>
                    </a:solidFill>
                  </a:rPr>
                  <a:t> </a:t>
                </a:r>
                <a:r>
                  <a:rPr lang="en-US" sz="2200" dirty="0" err="1">
                    <a:solidFill>
                      <a:schemeClr val="tx1"/>
                    </a:solidFill>
                  </a:rPr>
                  <a:t>xỉ</a:t>
                </a:r>
                <a:r>
                  <a:rPr lang="en-US" sz="2200" dirty="0">
                    <a:solidFill>
                      <a:schemeClr val="tx1"/>
                    </a:solidFill>
                  </a:rPr>
                  <a:t> </a:t>
                </a:r>
                <a:r>
                  <a:rPr lang="en-US" sz="2200" dirty="0" err="1">
                    <a:solidFill>
                      <a:schemeClr val="tx1"/>
                    </a:solidFill>
                  </a:rPr>
                  <a:t>hàm</a:t>
                </a:r>
                <a:r>
                  <a:rPr lang="en-US" sz="2200" dirty="0">
                    <a:solidFill>
                      <a:schemeClr val="tx1"/>
                    </a:solidFill>
                  </a:rPr>
                  <a:t> </a:t>
                </a:r>
                <a:r>
                  <a:rPr lang="en-US" sz="2200" dirty="0" err="1">
                    <a:solidFill>
                      <a:schemeClr val="tx1"/>
                    </a:solidFill>
                  </a:rPr>
                  <a:t>đích</a:t>
                </a:r>
                <a:r>
                  <a:rPr lang="en-US" sz="2200" dirty="0">
                    <a:solidFill>
                      <a:schemeClr val="tx1"/>
                    </a:solidFill>
                  </a:rPr>
                  <a:t> (target function).</a:t>
                </a:r>
              </a:p>
              <a:p>
                <a:pPr marL="520700" indent="-342900">
                  <a:lnSpc>
                    <a:spcPct val="150000"/>
                  </a:lnSpc>
                  <a:spcBef>
                    <a:spcPts val="0"/>
                  </a:spcBef>
                </a:pPr>
                <a:r>
                  <a:rPr lang="en-US" sz="2200" b="1" dirty="0" err="1">
                    <a:solidFill>
                      <a:srgbClr val="0072FF"/>
                    </a:solidFill>
                  </a:rPr>
                  <a:t>Phương</a:t>
                </a:r>
                <a:r>
                  <a:rPr lang="en-US" sz="2200" b="1" dirty="0">
                    <a:solidFill>
                      <a:srgbClr val="0072FF"/>
                    </a:solidFill>
                  </a:rPr>
                  <a:t> </a:t>
                </a:r>
                <a:r>
                  <a:rPr lang="en-US" sz="2200" b="1" dirty="0" err="1">
                    <a:solidFill>
                      <a:srgbClr val="0072FF"/>
                    </a:solidFill>
                  </a:rPr>
                  <a:t>sai</a:t>
                </a:r>
                <a:r>
                  <a:rPr lang="en-US" sz="2200" b="1" dirty="0">
                    <a:solidFill>
                      <a:srgbClr val="0072FF"/>
                    </a:solidFill>
                  </a:rPr>
                  <a:t> (variance) </a:t>
                </a:r>
                <a:r>
                  <a:rPr lang="en-US" sz="2200" b="1" dirty="0" err="1">
                    <a:solidFill>
                      <a:srgbClr val="0072FF"/>
                    </a:solidFill>
                  </a:rPr>
                  <a:t>lớn</a:t>
                </a:r>
                <a:r>
                  <a:rPr lang="en-US" sz="2200" b="1" dirty="0">
                    <a:solidFill>
                      <a:srgbClr val="0072FF"/>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độ</a:t>
                </a:r>
                <a:r>
                  <a:rPr lang="en-US" sz="2200" dirty="0">
                    <a:solidFill>
                      <a:schemeClr val="tx1"/>
                    </a:solidFill>
                  </a:rPr>
                  <a:t> </a:t>
                </a:r>
                <a:r>
                  <a:rPr lang="en-US" sz="2200" dirty="0" err="1">
                    <a:solidFill>
                      <a:schemeClr val="tx1"/>
                    </a:solidFill>
                  </a:rPr>
                  <a:t>phức</a:t>
                </a:r>
                <a:r>
                  <a:rPr lang="en-US" sz="2200" dirty="0">
                    <a:solidFill>
                      <a:schemeClr val="tx1"/>
                    </a:solidFill>
                  </a:rPr>
                  <a:t> </a:t>
                </a:r>
                <a:r>
                  <a:rPr lang="en-US" sz="2200" dirty="0" err="1">
                    <a:solidFill>
                      <a:schemeClr val="tx1"/>
                    </a:solidFill>
                  </a:rPr>
                  <a:t>tạp</a:t>
                </a:r>
                <a:r>
                  <a:rPr lang="en-US" sz="2200" dirty="0">
                    <a:solidFill>
                      <a:schemeClr val="tx1"/>
                    </a:solidFill>
                  </a:rPr>
                  <a:t> </a:t>
                </a:r>
                <a:r>
                  <a:rPr lang="en-US" sz="2200" dirty="0" err="1">
                    <a:solidFill>
                      <a:schemeClr val="tx1"/>
                    </a:solidFill>
                  </a:rPr>
                  <a:t>quá</a:t>
                </a:r>
                <a:r>
                  <a:rPr lang="en-US" sz="2200" dirty="0">
                    <a:solidFill>
                      <a:schemeClr val="tx1"/>
                    </a:solidFill>
                  </a:rPr>
                  <a:t> </a:t>
                </a:r>
                <a:r>
                  <a:rPr lang="en-US" sz="2200" dirty="0" err="1">
                    <a:solidFill>
                      <a:schemeClr val="tx1"/>
                    </a:solidFill>
                  </a:rPr>
                  <a:t>cao</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khả</a:t>
                </a:r>
                <a:r>
                  <a:rPr lang="en-US" sz="2200" dirty="0">
                    <a:solidFill>
                      <a:schemeClr val="tx1"/>
                    </a:solidFill>
                  </a:rPr>
                  <a:t> </a:t>
                </a:r>
                <a:r>
                  <a:rPr lang="en-US" sz="2200" dirty="0" err="1">
                    <a:solidFill>
                      <a:schemeClr val="tx1"/>
                    </a:solidFill>
                  </a:rPr>
                  <a:t>năng</a:t>
                </a:r>
                <a:r>
                  <a:rPr lang="en-US" sz="2200" dirty="0">
                    <a:solidFill>
                      <a:schemeClr val="tx1"/>
                    </a:solidFill>
                  </a:rPr>
                  <a:t> </a:t>
                </a:r>
                <a:r>
                  <a:rPr lang="en-US" sz="2200" dirty="0" err="1">
                    <a:solidFill>
                      <a:schemeClr val="tx1"/>
                    </a:solidFill>
                  </a:rPr>
                  <a:t>tập</a:t>
                </a:r>
                <a:r>
                  <a:rPr lang="en-US" sz="2200" dirty="0">
                    <a:solidFill>
                      <a:schemeClr val="tx1"/>
                    </a:solidFill>
                  </a:rPr>
                  <a:t> </a:t>
                </a:r>
                <a:r>
                  <a:rPr lang="en-US" sz="2200" dirty="0" err="1">
                    <a:solidFill>
                      <a:schemeClr val="tx1"/>
                    </a:solidFill>
                  </a:rPr>
                  <a:t>trung</a:t>
                </a:r>
                <a:r>
                  <a:rPr lang="en-US" sz="2200" dirty="0">
                    <a:solidFill>
                      <a:schemeClr val="tx1"/>
                    </a:solidFill>
                  </a:rPr>
                  <a:t> </a:t>
                </a:r>
                <a:r>
                  <a:rPr lang="en-US" sz="2200" dirty="0" err="1">
                    <a:solidFill>
                      <a:schemeClr val="tx1"/>
                    </a:solidFill>
                  </a:rPr>
                  <a:t>quá</a:t>
                </a:r>
                <a:r>
                  <a:rPr lang="en-US" sz="2200" dirty="0">
                    <a:solidFill>
                      <a:schemeClr val="tx1"/>
                    </a:solidFill>
                  </a:rPr>
                  <a:t> </a:t>
                </a:r>
                <a:r>
                  <a:rPr lang="en-US" sz="2200" dirty="0" err="1">
                    <a:solidFill>
                      <a:schemeClr val="tx1"/>
                    </a:solidFill>
                  </a:rPr>
                  <a:t>nhiều</a:t>
                </a:r>
                <a:r>
                  <a:rPr lang="en-US" sz="2200" dirty="0">
                    <a:solidFill>
                      <a:schemeClr val="tx1"/>
                    </a:solidFill>
                  </a:rPr>
                  <a:t> </a:t>
                </a:r>
                <a:r>
                  <a:rPr lang="en-US" sz="2200" dirty="0" err="1">
                    <a:solidFill>
                      <a:schemeClr val="tx1"/>
                    </a:solidFill>
                  </a:rPr>
                  <a:t>vào</a:t>
                </a:r>
                <a:r>
                  <a:rPr lang="en-US" sz="2200" dirty="0">
                    <a:solidFill>
                      <a:schemeClr val="tx1"/>
                    </a:solidFill>
                  </a:rPr>
                  <a:t> </a:t>
                </a:r>
                <a:r>
                  <a:rPr lang="en-US" sz="2200" dirty="0" err="1">
                    <a:solidFill>
                      <a:schemeClr val="tx1"/>
                    </a:solidFill>
                  </a:rPr>
                  <a:t>các</a:t>
                </a:r>
                <a:r>
                  <a:rPr lang="en-US" sz="2200" dirty="0">
                    <a:solidFill>
                      <a:schemeClr val="tx1"/>
                    </a:solidFill>
                  </a:rPr>
                  <a:t> chi </a:t>
                </a:r>
                <a:r>
                  <a:rPr lang="en-US" sz="2200" dirty="0" err="1">
                    <a:solidFill>
                      <a:schemeClr val="tx1"/>
                    </a:solidFill>
                  </a:rPr>
                  <a:t>tiết</a:t>
                </a:r>
                <a:r>
                  <a:rPr lang="en-US" sz="2200" dirty="0">
                    <a:solidFill>
                      <a:schemeClr val="tx1"/>
                    </a:solidFill>
                  </a:rPr>
                  <a:t> </a:t>
                </a:r>
                <a:r>
                  <a:rPr lang="en-US" sz="2200" dirty="0" err="1">
                    <a:solidFill>
                      <a:schemeClr val="tx1"/>
                    </a:solidFill>
                  </a:rPr>
                  <a:t>trong</a:t>
                </a:r>
                <a:r>
                  <a:rPr lang="en-US" sz="2200" dirty="0">
                    <a:solidFill>
                      <a:schemeClr val="tx1"/>
                    </a:solidFill>
                  </a:rPr>
                  <a:t> </a:t>
                </a:r>
                <a:r>
                  <a:rPr lang="en-US" sz="2200" dirty="0" err="1">
                    <a:solidFill>
                      <a:schemeClr val="tx1"/>
                    </a:solidFill>
                  </a:rPr>
                  <a:t>tập</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và</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rủi</a:t>
                </a:r>
                <a:r>
                  <a:rPr lang="en-US" sz="2200" dirty="0">
                    <a:solidFill>
                      <a:schemeClr val="tx1"/>
                    </a:solidFill>
                  </a:rPr>
                  <a:t> </a:t>
                </a:r>
                <a:r>
                  <a:rPr lang="en-US" sz="2200" dirty="0" err="1">
                    <a:solidFill>
                      <a:schemeClr val="tx1"/>
                    </a:solidFill>
                  </a:rPr>
                  <a:t>ro</a:t>
                </a:r>
                <a:r>
                  <a:rPr lang="en-US" sz="2200" dirty="0">
                    <a:solidFill>
                      <a:schemeClr val="tx1"/>
                    </a:solidFill>
                  </a:rPr>
                  <a:t> </a:t>
                </a:r>
                <a:r>
                  <a:rPr lang="en-US" sz="2200" dirty="0" err="1">
                    <a:solidFill>
                      <a:schemeClr val="tx1"/>
                    </a:solidFill>
                  </a:rPr>
                  <a:t>học</a:t>
                </a:r>
                <a:r>
                  <a:rPr lang="en-US" sz="2200" dirty="0">
                    <a:solidFill>
                      <a:schemeClr val="tx1"/>
                    </a:solidFill>
                  </a:rPr>
                  <a:t> </a:t>
                </a:r>
                <a:r>
                  <a:rPr lang="en-US" sz="2200" dirty="0" err="1">
                    <a:solidFill>
                      <a:schemeClr val="tx1"/>
                    </a:solidFill>
                  </a:rPr>
                  <a:t>thuộc</a:t>
                </a:r>
                <a:r>
                  <a:rPr lang="en-US" sz="2200" dirty="0">
                    <a:solidFill>
                      <a:schemeClr val="tx1"/>
                    </a:solidFill>
                  </a:rPr>
                  <a:t> </a:t>
                </a:r>
                <a:r>
                  <a:rPr lang="en-US" sz="2200" dirty="0" err="1">
                    <a:solidFill>
                      <a:schemeClr val="tx1"/>
                    </a:solidFill>
                  </a:rPr>
                  <a:t>lòng</a:t>
                </a:r>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giá</a:t>
                </a:r>
                <a:r>
                  <a:rPr lang="en-US" sz="2200" dirty="0">
                    <a:solidFill>
                      <a:schemeClr val="tx1"/>
                    </a:solidFill>
                  </a:rPr>
                  <a:t> </a:t>
                </a:r>
                <a:r>
                  <a:rPr lang="en-US" sz="2200" dirty="0" err="1">
                    <a:solidFill>
                      <a:schemeClr val="tx1"/>
                    </a:solidFill>
                  </a:rPr>
                  <a:t>trị</a:t>
                </a:r>
                <a:r>
                  <a:rPr lang="en-US" sz="2200" dirty="0">
                    <a:solidFill>
                      <a:schemeClr val="tx1"/>
                    </a:solidFill>
                  </a:rPr>
                  <a:t> </a:t>
                </a:r>
                <a:r>
                  <a:rPr lang="en-US" sz="2200" dirty="0" err="1">
                    <a:solidFill>
                      <a:schemeClr val="tx1"/>
                    </a:solidFill>
                  </a:rPr>
                  <a:t>nhiễu</a:t>
                </a:r>
                <a:r>
                  <a:rPr lang="en-US" sz="2200" dirty="0">
                    <a:solidFill>
                      <a:schemeClr val="tx1"/>
                    </a:solidFill>
                  </a:rPr>
                  <a:t> </a:t>
                </a:r>
                <a:r>
                  <a:rPr lang="en-US" sz="2200" dirty="0" err="1">
                    <a:solidFill>
                      <a:schemeClr val="tx1"/>
                    </a:solidFill>
                  </a:rPr>
                  <a:t>hơn</a:t>
                </a:r>
                <a:r>
                  <a:rPr lang="en-US" sz="2200" dirty="0">
                    <a:solidFill>
                      <a:schemeClr val="tx1"/>
                    </a:solidFill>
                  </a:rPr>
                  <a:t> </a:t>
                </a:r>
                <a:r>
                  <a:rPr lang="en-US" sz="2200" dirty="0" err="1">
                    <a:solidFill>
                      <a:schemeClr val="tx1"/>
                    </a:solidFill>
                  </a:rPr>
                  <a:t>là</a:t>
                </a:r>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quy</a:t>
                </a:r>
                <a:r>
                  <a:rPr lang="en-US" sz="2200" dirty="0">
                    <a:solidFill>
                      <a:schemeClr val="tx1"/>
                    </a:solidFill>
                  </a:rPr>
                  <a:t> </a:t>
                </a:r>
                <a:r>
                  <a:rPr lang="en-US" sz="2200" dirty="0" err="1">
                    <a:solidFill>
                      <a:schemeClr val="tx1"/>
                    </a:solidFill>
                  </a:rPr>
                  <a:t>luật</a:t>
                </a:r>
                <a:r>
                  <a:rPr lang="en-US" sz="2200" dirty="0">
                    <a:solidFill>
                      <a:schemeClr val="tx1"/>
                    </a:solidFill>
                  </a:rPr>
                  <a:t> </a:t>
                </a:r>
                <a:r>
                  <a:rPr lang="en-US" sz="2200" dirty="0" err="1">
                    <a:solidFill>
                      <a:schemeClr val="tx1"/>
                    </a:solidFill>
                  </a:rPr>
                  <a:t>quan</a:t>
                </a:r>
                <a:r>
                  <a:rPr lang="en-US" sz="2200" dirty="0">
                    <a:solidFill>
                      <a:schemeClr val="tx1"/>
                    </a:solidFill>
                  </a:rPr>
                  <a:t> </a:t>
                </a:r>
                <a:r>
                  <a:rPr lang="en-US" sz="2200" dirty="0" err="1">
                    <a:solidFill>
                      <a:schemeClr val="tx1"/>
                    </a:solidFill>
                  </a:rPr>
                  <a:t>trọng</a:t>
                </a:r>
                <a:r>
                  <a:rPr lang="en-US" sz="2200" dirty="0">
                    <a:solidFill>
                      <a:schemeClr val="tx1"/>
                    </a:solidFill>
                  </a:rPr>
                  <a:t>, </a:t>
                </a:r>
                <a:r>
                  <a:rPr lang="en-US" sz="2200" dirty="0" err="1">
                    <a:solidFill>
                      <a:schemeClr val="tx1"/>
                    </a:solidFill>
                  </a:rPr>
                  <a:t>dẫn</a:t>
                </a:r>
                <a:r>
                  <a:rPr lang="en-US" sz="2200" dirty="0">
                    <a:solidFill>
                      <a:schemeClr val="tx1"/>
                    </a:solidFill>
                  </a:rPr>
                  <a:t> </a:t>
                </a:r>
                <a:r>
                  <a:rPr lang="en-US" sz="2200" dirty="0" err="1">
                    <a:solidFill>
                      <a:schemeClr val="tx1"/>
                    </a:solidFill>
                  </a:rPr>
                  <a:t>đến</a:t>
                </a:r>
                <a:r>
                  <a:rPr lang="en-US" sz="2200" dirty="0">
                    <a:solidFill>
                      <a:schemeClr val="tx1"/>
                    </a:solidFill>
                  </a:rPr>
                  <a:t> </a:t>
                </a:r>
                <a:r>
                  <a:rPr lang="en-US" sz="2200" dirty="0" err="1">
                    <a:solidFill>
                      <a:schemeClr val="tx1"/>
                    </a:solidFill>
                  </a:rPr>
                  <a:t>tình</a:t>
                </a:r>
                <a:r>
                  <a:rPr lang="en-US" sz="2200" dirty="0">
                    <a:solidFill>
                      <a:schemeClr val="tx1"/>
                    </a:solidFill>
                  </a:rPr>
                  <a:t> </a:t>
                </a:r>
                <a:r>
                  <a:rPr lang="en-US" sz="2200" dirty="0" err="1">
                    <a:solidFill>
                      <a:schemeClr val="tx1"/>
                    </a:solidFill>
                  </a:rPr>
                  <a:t>trạng</a:t>
                </a:r>
                <a:r>
                  <a:rPr lang="en-US" sz="2200" dirty="0">
                    <a:solidFill>
                      <a:schemeClr val="tx1"/>
                    </a:solidFill>
                  </a:rPr>
                  <a:t> </a:t>
                </a:r>
                <a:r>
                  <a:rPr lang="en-US" sz="2200" dirty="0" err="1">
                    <a:solidFill>
                      <a:schemeClr val="tx1"/>
                    </a:solidFill>
                  </a:rPr>
                  <a:t>quá</a:t>
                </a:r>
                <a:r>
                  <a:rPr lang="en-US" sz="2200" dirty="0">
                    <a:solidFill>
                      <a:schemeClr val="tx1"/>
                    </a:solidFill>
                  </a:rPr>
                  <a:t> </a:t>
                </a:r>
                <a:r>
                  <a:rPr lang="en-US" sz="2200" dirty="0" err="1">
                    <a:solidFill>
                      <a:schemeClr val="tx1"/>
                    </a:solidFill>
                  </a:rPr>
                  <a:t>khớp</a:t>
                </a:r>
                <a:r>
                  <a:rPr lang="en-US" sz="2200" dirty="0">
                    <a:solidFill>
                      <a:schemeClr val="tx1"/>
                    </a:solidFill>
                  </a:rPr>
                  <a:t>.</a:t>
                </a:r>
              </a:p>
              <a:p>
                <a:pPr marL="520700" indent="-342900">
                  <a:lnSpc>
                    <a:spcPct val="150000"/>
                  </a:lnSpc>
                  <a:spcBef>
                    <a:spcPts val="0"/>
                  </a:spcBef>
                </a:pPr>
                <a:r>
                  <a:rPr lang="en-US" sz="2200" b="1" dirty="0" err="1">
                    <a:solidFill>
                      <a:srgbClr val="FF00FF"/>
                    </a:solidFill>
                  </a:rPr>
                  <a:t>Nhiễu</a:t>
                </a:r>
                <a:r>
                  <a:rPr lang="en-US" sz="2200" b="1" dirty="0">
                    <a:solidFill>
                      <a:srgbClr val="FF00FF"/>
                    </a:solidFill>
                  </a:rPr>
                  <a:t> (noise) </a:t>
                </a:r>
                <a:r>
                  <a:rPr lang="en-US" sz="2200" b="1" dirty="0" err="1">
                    <a:solidFill>
                      <a:srgbClr val="FF00FF"/>
                    </a:solidFill>
                  </a:rPr>
                  <a:t>lớn</a:t>
                </a:r>
                <a:r>
                  <a:rPr lang="en-US" sz="2200" b="1" dirty="0">
                    <a:solidFill>
                      <a:srgbClr val="FF00FF"/>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dùng</a:t>
                </a:r>
                <a:r>
                  <a:rPr lang="en-US" sz="2200" dirty="0">
                    <a:solidFill>
                      <a:schemeClr val="tx1"/>
                    </a:solidFill>
                  </a:rPr>
                  <a:t> </a:t>
                </a:r>
                <a:r>
                  <a:rPr lang="en-US" sz="2200" dirty="0" err="1">
                    <a:solidFill>
                      <a:schemeClr val="tx1"/>
                    </a:solidFill>
                  </a:rPr>
                  <a:t>để</a:t>
                </a:r>
                <a:r>
                  <a:rPr lang="en-US" sz="2200" dirty="0">
                    <a:solidFill>
                      <a:schemeClr val="tx1"/>
                    </a:solidFill>
                  </a:rPr>
                  <a:t> </a:t>
                </a:r>
                <a:r>
                  <a:rPr lang="en-US" sz="2200" dirty="0" err="1">
                    <a:solidFill>
                      <a:schemeClr val="tx1"/>
                    </a:solidFill>
                  </a:rPr>
                  <a:t>huấn</a:t>
                </a:r>
                <a:r>
                  <a:rPr lang="en-US" sz="2200" dirty="0">
                    <a:solidFill>
                      <a:schemeClr val="tx1"/>
                    </a:solidFill>
                  </a:rPr>
                  <a:t> </a:t>
                </a:r>
                <a:r>
                  <a:rPr lang="en-US" sz="2200" dirty="0" err="1">
                    <a:solidFill>
                      <a:schemeClr val="tx1"/>
                    </a:solidFill>
                  </a:rPr>
                  <a:t>luyện</a:t>
                </a:r>
                <a:r>
                  <a:rPr lang="en-US" sz="2200" dirty="0">
                    <a:solidFill>
                      <a:schemeClr val="tx1"/>
                    </a:solidFill>
                  </a:rPr>
                  <a:t> </a:t>
                </a:r>
                <a:r>
                  <a:rPr lang="en-US" sz="2200" dirty="0" err="1">
                    <a:solidFill>
                      <a:schemeClr val="tx1"/>
                    </a:solidFill>
                  </a:rPr>
                  <a:t>tạo</a:t>
                </a:r>
                <a:r>
                  <a:rPr lang="en-US" sz="2200" dirty="0">
                    <a:solidFill>
                      <a:schemeClr val="tx1"/>
                    </a:solidFill>
                  </a:rPr>
                  <a:t> </a:t>
                </a:r>
                <a:r>
                  <a:rPr lang="en-US" sz="2200" dirty="0" err="1">
                    <a:solidFill>
                      <a:schemeClr val="tx1"/>
                    </a:solidFill>
                  </a:rPr>
                  <a:t>ra</a:t>
                </a:r>
                <a:r>
                  <a:rPr lang="en-US" sz="2200" dirty="0">
                    <a:solidFill>
                      <a:schemeClr val="tx1"/>
                    </a:solidFill>
                  </a:rPr>
                  <a:t>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rPr>
                        </m:ctrlPr>
                      </m:sSupPr>
                      <m:e>
                        <m:r>
                          <a:rPr lang="en-US" sz="2000" i="1">
                            <a:solidFill>
                              <a:schemeClr val="tx1"/>
                            </a:solidFill>
                            <a:latin typeface="Cambria Math" panose="02040503050406030204" pitchFamily="18" charset="0"/>
                            <a:ea typeface="Cambria Math" panose="02040503050406030204" pitchFamily="18" charset="0"/>
                          </a:rPr>
                          <m:t>h</m:t>
                        </m:r>
                      </m:e>
                      <m:sup>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𝐷</m:t>
                        </m:r>
                        <m:r>
                          <a:rPr lang="en-US" sz="2000" i="1">
                            <a:solidFill>
                              <a:schemeClr val="tx1"/>
                            </a:solidFill>
                            <a:latin typeface="Cambria Math" panose="02040503050406030204" pitchFamily="18" charset="0"/>
                            <a:ea typeface="Cambria Math" panose="02040503050406030204" pitchFamily="18" charset="0"/>
                          </a:rPr>
                          <m:t>)</m:t>
                        </m:r>
                      </m:sup>
                    </m:sSup>
                  </m:oMath>
                </a14:m>
                <a:r>
                  <a:rPr lang="en-US" sz="2200" dirty="0">
                    <a:solidFill>
                      <a:schemeClr val="tx1"/>
                    </a:solidFill>
                  </a:rPr>
                  <a:t> </a:t>
                </a:r>
                <a:r>
                  <a:rPr lang="en-US" sz="2200" dirty="0" err="1">
                    <a:solidFill>
                      <a:schemeClr val="tx1"/>
                    </a:solidFill>
                  </a:rPr>
                  <a:t>chất</a:t>
                </a:r>
                <a:r>
                  <a:rPr lang="en-US" sz="2200" dirty="0">
                    <a:solidFill>
                      <a:schemeClr val="tx1"/>
                    </a:solidFill>
                  </a:rPr>
                  <a:t> </a:t>
                </a:r>
                <a:r>
                  <a:rPr lang="en-US" sz="2200" dirty="0" err="1">
                    <a:solidFill>
                      <a:schemeClr val="tx1"/>
                    </a:solidFill>
                  </a:rPr>
                  <a:t>lượng</a:t>
                </a:r>
                <a:r>
                  <a:rPr lang="en-US" sz="2200" dirty="0">
                    <a:solidFill>
                      <a:schemeClr val="tx1"/>
                    </a:solidFill>
                  </a:rPr>
                  <a:t> </a:t>
                </a:r>
                <a:r>
                  <a:rPr lang="en-US" sz="2200" dirty="0" err="1">
                    <a:solidFill>
                      <a:schemeClr val="tx1"/>
                    </a:solidFill>
                  </a:rPr>
                  <a:t>không</a:t>
                </a:r>
                <a:r>
                  <a:rPr lang="en-US" sz="2200" dirty="0">
                    <a:solidFill>
                      <a:schemeClr val="tx1"/>
                    </a:solidFill>
                  </a:rPr>
                  <a:t> </a:t>
                </a:r>
                <a:r>
                  <a:rPr lang="en-US" sz="2200" dirty="0" err="1">
                    <a:solidFill>
                      <a:schemeClr val="tx1"/>
                    </a:solidFill>
                  </a:rPr>
                  <a:t>tốt</a:t>
                </a:r>
                <a:r>
                  <a:rPr lang="en-US" sz="2200" dirty="0">
                    <a:solidFill>
                      <a:schemeClr val="tx1"/>
                    </a:solidFill>
                  </a:rPr>
                  <a:t>, </a:t>
                </a:r>
                <a:r>
                  <a:rPr lang="en-US" sz="2200" dirty="0" err="1">
                    <a:solidFill>
                      <a:schemeClr val="tx1"/>
                    </a:solidFill>
                  </a:rPr>
                  <a:t>chứa</a:t>
                </a:r>
                <a:r>
                  <a:rPr lang="en-US" sz="2200" dirty="0">
                    <a:solidFill>
                      <a:schemeClr val="tx1"/>
                    </a:solidFill>
                  </a:rPr>
                  <a:t> </a:t>
                </a:r>
                <a:r>
                  <a:rPr lang="en-US" sz="2200" dirty="0" err="1">
                    <a:solidFill>
                      <a:schemeClr val="tx1"/>
                    </a:solidFill>
                  </a:rPr>
                  <a:t>nhiều</a:t>
                </a:r>
                <a:r>
                  <a:rPr lang="en-US" sz="2200" dirty="0">
                    <a:solidFill>
                      <a:schemeClr val="tx1"/>
                    </a:solidFill>
                  </a:rPr>
                  <a:t> </a:t>
                </a:r>
                <a:r>
                  <a:rPr lang="en-US" sz="2200" dirty="0" err="1">
                    <a:solidFill>
                      <a:schemeClr val="tx1"/>
                    </a:solidFill>
                  </a:rPr>
                  <a:t>thông</a:t>
                </a:r>
                <a:r>
                  <a:rPr lang="en-US" sz="2200" dirty="0">
                    <a:solidFill>
                      <a:schemeClr val="tx1"/>
                    </a:solidFill>
                  </a:rPr>
                  <a:t> tin </a:t>
                </a:r>
                <a:r>
                  <a:rPr lang="en-US" sz="2200" dirty="0" err="1">
                    <a:solidFill>
                      <a:schemeClr val="tx1"/>
                    </a:solidFill>
                  </a:rPr>
                  <a:t>sai</a:t>
                </a:r>
                <a:r>
                  <a:rPr lang="en-US" sz="2200" dirty="0">
                    <a:solidFill>
                      <a:schemeClr val="tx1"/>
                    </a:solidFill>
                  </a:rPr>
                  <a:t>, </a:t>
                </a:r>
                <a:r>
                  <a:rPr lang="en-US" sz="2200" dirty="0" err="1">
                    <a:solidFill>
                      <a:schemeClr val="tx1"/>
                    </a:solidFill>
                  </a:rPr>
                  <a:t>bị</a:t>
                </a:r>
                <a:r>
                  <a:rPr lang="en-US" sz="2200" dirty="0">
                    <a:solidFill>
                      <a:schemeClr val="tx1"/>
                    </a:solidFill>
                  </a:rPr>
                  <a:t> </a:t>
                </a:r>
                <a:r>
                  <a:rPr lang="en-US" sz="2200" dirty="0" err="1">
                    <a:solidFill>
                      <a:schemeClr val="tx1"/>
                    </a:solidFill>
                  </a:rPr>
                  <a:t>thiếu</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a:t>
                </a:r>
              </a:p>
              <a:p>
                <a:pPr marL="177800" indent="0">
                  <a:lnSpc>
                    <a:spcPct val="150000"/>
                  </a:lnSpc>
                  <a:spcBef>
                    <a:spcPts val="0"/>
                  </a:spcBef>
                  <a:buNone/>
                </a:pPr>
                <a:endParaRPr lang="en-US" dirty="0">
                  <a:solidFill>
                    <a:schemeClr val="tx1"/>
                  </a:solidFill>
                </a:endParaRPr>
              </a:p>
              <a:p>
                <a:pPr marL="177800" indent="0">
                  <a:lnSpc>
                    <a:spcPct val="150000"/>
                  </a:lnSpc>
                  <a:spcBef>
                    <a:spcPts val="0"/>
                  </a:spcBef>
                  <a:buNone/>
                </a:pPr>
                <a:br>
                  <a:rPr lang="en-US" sz="2400" b="0" dirty="0">
                    <a:solidFill>
                      <a:schemeClr val="tx1"/>
                    </a:solidFill>
                    <a:ea typeface="Cambria Math" panose="02040503050406030204" pitchFamily="18" charset="0"/>
                  </a:rPr>
                </a:br>
                <a:endParaRPr lang="en-US" sz="2100" dirty="0">
                  <a:solidFill>
                    <a:schemeClr val="tx1"/>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4E25FE78-3536-0D8C-2413-50649F9263EF}"/>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r="-68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3871B2F3-6523-E8BC-255C-644D37E36AEA}"/>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6B2D3EDC-0DCB-304F-F780-7282BA991562}"/>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59</a:t>
            </a:fld>
            <a:endParaRPr/>
          </a:p>
        </p:txBody>
      </p:sp>
    </p:spTree>
    <p:extLst>
      <p:ext uri="{BB962C8B-B14F-4D97-AF65-F5344CB8AC3E}">
        <p14:creationId xmlns:p14="http://schemas.microsoft.com/office/powerpoint/2010/main" val="153823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1243F56A-3C51-9955-A458-89D3FD8A41CF}"/>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5C728B7F-3EFC-35F1-3B70-85BFB3FAB527}"/>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Bộ khung lý thuyết</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38B3C733-B0F8-F479-409C-C1F177E37D0F}"/>
                  </a:ext>
                </a:extLst>
              </p:cNvPr>
              <p:cNvSpPr txBox="1">
                <a:spLocks noGrp="1"/>
              </p:cNvSpPr>
              <p:nvPr>
                <p:ph type="body" idx="1"/>
              </p:nvPr>
            </p:nvSpPr>
            <p:spPr>
              <a:xfrm>
                <a:off x="512953" y="877508"/>
                <a:ext cx="11419019" cy="5763924"/>
              </a:xfrm>
              <a:prstGeom prst="rect">
                <a:avLst/>
              </a:prstGeom>
              <a:noFill/>
              <a:ln>
                <a:noFill/>
              </a:ln>
            </p:spPr>
            <p:txBody>
              <a:bodyPr spcFirstLastPara="1" wrap="square" lIns="91425" tIns="45700" rIns="91425" bIns="45700" anchor="t" anchorCtr="0">
                <a:noAutofit/>
              </a:bodyPr>
              <a:lstStyle/>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b="1"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r>
                  <a:rPr lang="en-US" sz="2200" dirty="0" err="1">
                    <a:solidFill>
                      <a:srgbClr val="FF0000"/>
                    </a:solidFill>
                  </a:rPr>
                  <a:t>Hàm</a:t>
                </a:r>
                <a:r>
                  <a:rPr lang="en-US" sz="2200" dirty="0">
                    <a:solidFill>
                      <a:srgbClr val="FF0000"/>
                    </a:solidFill>
                  </a:rPr>
                  <a:t> </a:t>
                </a:r>
                <a:r>
                  <a:rPr lang="en-US" sz="2200" dirty="0" err="1">
                    <a:solidFill>
                      <a:srgbClr val="FF0000"/>
                    </a:solidFill>
                  </a:rPr>
                  <a:t>đích</a:t>
                </a:r>
                <a:r>
                  <a:rPr lang="en-US" sz="2200" dirty="0">
                    <a:solidFill>
                      <a:srgbClr val="FF0000"/>
                    </a:solidFill>
                  </a:rPr>
                  <a:t> (target function) </a:t>
                </a:r>
                <a14:m>
                  <m:oMath xmlns:m="http://schemas.openxmlformats.org/officeDocument/2006/math">
                    <m:r>
                      <a:rPr lang="en-US" sz="2200" b="0" i="1" smtClean="0">
                        <a:latin typeface="Cambria Math" panose="02040503050406030204" pitchFamily="18" charset="0"/>
                      </a:rPr>
                      <m:t>𝑓</m:t>
                    </m:r>
                  </m:oMath>
                </a14:m>
                <a:r>
                  <a:rPr lang="en-US" sz="2200" dirty="0"/>
                  <a:t> </a:t>
                </a:r>
                <a:r>
                  <a:rPr lang="en-US" sz="2200" dirty="0" err="1"/>
                  <a:t>là</a:t>
                </a:r>
                <a:r>
                  <a:rPr lang="en-US" sz="2200" dirty="0"/>
                  <a:t> </a:t>
                </a:r>
                <a:r>
                  <a:rPr lang="en-US" sz="2200" dirty="0" err="1"/>
                  <a:t>thông</a:t>
                </a:r>
                <a:r>
                  <a:rPr lang="en-US" sz="2200" dirty="0"/>
                  <a:t> tin ta </a:t>
                </a:r>
                <a:r>
                  <a:rPr lang="en-US" sz="2200" dirty="0" err="1"/>
                  <a:t>không</a:t>
                </a:r>
                <a:r>
                  <a:rPr lang="en-US" sz="2200" dirty="0"/>
                  <a:t> </a:t>
                </a:r>
                <a:r>
                  <a:rPr lang="en-US" sz="2200" dirty="0" err="1"/>
                  <a:t>có</a:t>
                </a:r>
                <a:r>
                  <a:rPr lang="en-US" sz="2200" dirty="0"/>
                  <a:t>, </a:t>
                </a:r>
                <a:r>
                  <a:rPr lang="en-US" sz="2200" dirty="0" err="1"/>
                  <a:t>và</a:t>
                </a:r>
                <a:r>
                  <a:rPr lang="en-US" sz="2200" dirty="0"/>
                  <a:t> ta </a:t>
                </a:r>
                <a:r>
                  <a:rPr lang="en-US" sz="2200" dirty="0" err="1"/>
                  <a:t>không</a:t>
                </a:r>
                <a:r>
                  <a:rPr lang="en-US" sz="2200" dirty="0"/>
                  <a:t> </a:t>
                </a:r>
                <a:r>
                  <a:rPr lang="en-US" sz="2200" dirty="0" err="1"/>
                  <a:t>thể</a:t>
                </a:r>
                <a:r>
                  <a:rPr lang="en-US" sz="2200" dirty="0"/>
                  <a:t> </a:t>
                </a:r>
                <a:r>
                  <a:rPr lang="en-US" sz="2200" dirty="0" err="1"/>
                  <a:t>nào</a:t>
                </a:r>
                <a:r>
                  <a:rPr lang="en-US" sz="2200" dirty="0"/>
                  <a:t> </a:t>
                </a:r>
                <a:r>
                  <a:rPr lang="en-US" sz="2200" dirty="0" err="1"/>
                  <a:t>thực</a:t>
                </a:r>
                <a:r>
                  <a:rPr lang="en-US" sz="2200" dirty="0"/>
                  <a:t> </a:t>
                </a:r>
                <a:r>
                  <a:rPr lang="en-US" sz="2200" dirty="0" err="1"/>
                  <a:t>sự</a:t>
                </a:r>
                <a:r>
                  <a:rPr lang="en-US" sz="2200" dirty="0"/>
                  <a:t> </a:t>
                </a:r>
                <a:r>
                  <a:rPr lang="en-US" sz="2200" dirty="0" err="1"/>
                  <a:t>xác</a:t>
                </a:r>
                <a:r>
                  <a:rPr lang="en-US" sz="2200" dirty="0"/>
                  <a:t> </a:t>
                </a:r>
                <a:r>
                  <a:rPr lang="en-US" sz="2200" dirty="0" err="1"/>
                  <a:t>định</a:t>
                </a:r>
                <a:r>
                  <a:rPr lang="en-US" sz="2200" dirty="0"/>
                  <a:t> </a:t>
                </a:r>
                <a:r>
                  <a:rPr lang="en-US" sz="2200" dirty="0" err="1"/>
                  <a:t>được</a:t>
                </a:r>
                <a:r>
                  <a:rPr lang="en-US" sz="2200" dirty="0"/>
                  <a:t> </a:t>
                </a:r>
                <a:r>
                  <a:rPr lang="en-US" sz="2200" dirty="0" err="1"/>
                  <a:t>hàm</a:t>
                </a:r>
                <a:r>
                  <a:rPr lang="en-US" sz="2200" dirty="0"/>
                  <a:t> </a:t>
                </a:r>
                <a14:m>
                  <m:oMath xmlns:m="http://schemas.openxmlformats.org/officeDocument/2006/math">
                    <m:r>
                      <a:rPr lang="en-US" sz="2200" b="0" i="1" smtClean="0">
                        <a:latin typeface="Cambria Math" panose="02040503050406030204" pitchFamily="18" charset="0"/>
                      </a:rPr>
                      <m:t>𝑓</m:t>
                    </m:r>
                  </m:oMath>
                </a14:m>
                <a:r>
                  <a:rPr lang="en-US" sz="2200" dirty="0"/>
                  <a:t>. Ta </a:t>
                </a:r>
                <a:r>
                  <a:rPr lang="en-US" sz="2200" dirty="0" err="1"/>
                  <a:t>chỉ</a:t>
                </a:r>
                <a:r>
                  <a:rPr lang="en-US" sz="2200" dirty="0"/>
                  <a:t> </a:t>
                </a:r>
                <a:r>
                  <a:rPr lang="en-US" sz="2200" dirty="0" err="1"/>
                  <a:t>có</a:t>
                </a:r>
                <a:r>
                  <a:rPr lang="en-US" sz="2200" dirty="0"/>
                  <a:t> </a:t>
                </a:r>
                <a:r>
                  <a:rPr lang="en-US" sz="2200" dirty="0" err="1"/>
                  <a:t>thể</a:t>
                </a:r>
                <a:r>
                  <a:rPr lang="en-US" sz="2200" dirty="0"/>
                  <a:t> </a:t>
                </a:r>
                <a:r>
                  <a:rPr lang="en-US" sz="2200" dirty="0" err="1"/>
                  <a:t>tìm</a:t>
                </a:r>
                <a:r>
                  <a:rPr lang="en-US" sz="2200" dirty="0"/>
                  <a:t> </a:t>
                </a:r>
                <a:r>
                  <a:rPr lang="en-US" sz="2200" dirty="0" err="1"/>
                  <a:t>ra</a:t>
                </a:r>
                <a:r>
                  <a:rPr lang="en-US" sz="2200" dirty="0"/>
                  <a:t> </a:t>
                </a:r>
                <a:r>
                  <a:rPr lang="en-US" sz="2200" dirty="0" err="1"/>
                  <a:t>một</a:t>
                </a:r>
                <a:r>
                  <a:rPr lang="en-US" sz="2200" dirty="0"/>
                  <a:t> </a:t>
                </a:r>
                <a:r>
                  <a:rPr lang="en-US" sz="2200" dirty="0" err="1"/>
                  <a:t>xấp</a:t>
                </a:r>
                <a:r>
                  <a:rPr lang="en-US" sz="2200" dirty="0"/>
                  <a:t> </a:t>
                </a:r>
                <a:r>
                  <a:rPr lang="en-US" sz="2200" dirty="0" err="1"/>
                  <a:t>xỉ</a:t>
                </a:r>
                <a:r>
                  <a:rPr lang="en-US" sz="2200" dirty="0"/>
                  <a:t> </a:t>
                </a:r>
                <a:r>
                  <a:rPr lang="en-US" sz="2200" dirty="0" err="1"/>
                  <a:t>đủ</a:t>
                </a:r>
                <a:r>
                  <a:rPr lang="en-US" sz="2200" dirty="0"/>
                  <a:t> </a:t>
                </a:r>
                <a:r>
                  <a:rPr lang="en-US" sz="2200" dirty="0" err="1"/>
                  <a:t>tốt</a:t>
                </a:r>
                <a:r>
                  <a:rPr lang="en-US" sz="2200" dirty="0"/>
                  <a:t> </a:t>
                </a:r>
                <a:r>
                  <a:rPr lang="en-US" sz="2200" dirty="0" err="1"/>
                  <a:t>cho</a:t>
                </a:r>
                <a:r>
                  <a:rPr lang="en-US" sz="2200" dirty="0"/>
                  <a:t> </a:t>
                </a:r>
                <a14:m>
                  <m:oMath xmlns:m="http://schemas.openxmlformats.org/officeDocument/2006/math">
                    <m:r>
                      <a:rPr lang="en-US" sz="2200" b="0" i="1" smtClean="0">
                        <a:latin typeface="Cambria Math" panose="02040503050406030204" pitchFamily="18" charset="0"/>
                      </a:rPr>
                      <m:t>𝑓</m:t>
                    </m:r>
                  </m:oMath>
                </a14:m>
                <a:r>
                  <a:rPr lang="en-US" sz="2200" dirty="0"/>
                  <a:t> </a:t>
                </a:r>
                <a:r>
                  <a:rPr lang="en-US" sz="2200" dirty="0" err="1"/>
                  <a:t>bằng</a:t>
                </a:r>
                <a:r>
                  <a:rPr lang="en-US" sz="2200" dirty="0"/>
                  <a:t> </a:t>
                </a:r>
                <a:r>
                  <a:rPr lang="en-US" sz="2200" dirty="0" err="1"/>
                  <a:t>một</a:t>
                </a:r>
                <a:r>
                  <a:rPr lang="en-US" sz="2200" dirty="0"/>
                  <a:t> </a:t>
                </a:r>
                <a:r>
                  <a:rPr lang="en-US" sz="2200" dirty="0" err="1"/>
                  <a:t>ước</a:t>
                </a:r>
                <a:r>
                  <a:rPr lang="en-US" sz="2200" dirty="0"/>
                  <a:t> </a:t>
                </a:r>
                <a:r>
                  <a:rPr lang="en-US" sz="2200" dirty="0" err="1"/>
                  <a:t>lượng</a:t>
                </a:r>
                <a:r>
                  <a:rPr lang="en-US" sz="2200" dirty="0"/>
                  <a:t>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𝑓</m:t>
                        </m:r>
                      </m:e>
                    </m:acc>
                  </m:oMath>
                </a14:m>
                <a:r>
                  <a:rPr lang="en-US" sz="2200" dirty="0"/>
                  <a:t>.</a:t>
                </a:r>
              </a:p>
              <a:p>
                <a:pPr marL="520700" indent="-342900">
                  <a:lnSpc>
                    <a:spcPct val="114000"/>
                  </a:lnSpc>
                  <a:spcBef>
                    <a:spcPts val="0"/>
                  </a:spcBef>
                </a:pPr>
                <a:r>
                  <a:rPr lang="en-US" sz="2200" dirty="0"/>
                  <a:t>Ý </a:t>
                </a:r>
                <a:r>
                  <a:rPr lang="en-US" sz="2200" dirty="0" err="1"/>
                  <a:t>tưởng</a:t>
                </a:r>
                <a14:m>
                  <m:oMath xmlns:m="http://schemas.openxmlformats.org/officeDocument/2006/math">
                    <m:r>
                      <a:rPr lang="en-US" sz="2000" b="0" i="0" smtClean="0">
                        <a:latin typeface="Cambria Math" panose="02040503050406030204" pitchFamily="18" charset="0"/>
                      </a:rPr>
                      <m:t> </m:t>
                    </m:r>
                    <m:acc>
                      <m:accPr>
                        <m:chr m:val="̂"/>
                        <m:ctrlPr>
                          <a:rPr lang="en-US" sz="2000" i="1">
                            <a:latin typeface="Cambria Math" panose="02040503050406030204" pitchFamily="18" charset="0"/>
                          </a:rPr>
                        </m:ctrlPr>
                      </m:accPr>
                      <m:e>
                        <m:r>
                          <a:rPr lang="en-US" sz="2000" i="1">
                            <a:latin typeface="Cambria Math" panose="02040503050406030204" pitchFamily="18" charset="0"/>
                          </a:rPr>
                          <m:t>𝑓</m:t>
                        </m:r>
                      </m:e>
                    </m:acc>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oMath>
                </a14:m>
                <a:r>
                  <a:rPr lang="en-US" sz="2200" dirty="0"/>
                  <a:t> </a:t>
                </a:r>
                <a:r>
                  <a:rPr lang="en-US" sz="2200" dirty="0" err="1"/>
                  <a:t>thực</a:t>
                </a:r>
                <a:r>
                  <a:rPr lang="en-US" sz="2200" dirty="0"/>
                  <a:t> </a:t>
                </a:r>
                <a:r>
                  <a:rPr lang="en-US" sz="2200" dirty="0" err="1"/>
                  <a:t>ra</a:t>
                </a:r>
                <a:r>
                  <a:rPr lang="en-US" sz="2200" dirty="0"/>
                  <a:t> </a:t>
                </a:r>
                <a:r>
                  <a:rPr lang="en-US" sz="2200" dirty="0" err="1"/>
                  <a:t>cũng</a:t>
                </a:r>
                <a:r>
                  <a:rPr lang="en-US" sz="2200" dirty="0"/>
                  <a:t> </a:t>
                </a:r>
                <a:r>
                  <a:rPr lang="en-US" sz="2200" dirty="0" err="1"/>
                  <a:t>mang</a:t>
                </a:r>
                <a:r>
                  <a:rPr lang="en-US" sz="2200" dirty="0"/>
                  <a:t> </a:t>
                </a:r>
                <a:r>
                  <a:rPr lang="en-US" sz="2200" dirty="0" err="1"/>
                  <a:t>tính</a:t>
                </a:r>
                <a:r>
                  <a:rPr lang="en-US" sz="2200" dirty="0"/>
                  <a:t> </a:t>
                </a:r>
                <a:r>
                  <a:rPr lang="en-US" sz="2200" dirty="0" err="1"/>
                  <a:t>lý</a:t>
                </a:r>
                <a:r>
                  <a:rPr lang="en-US" sz="2200" dirty="0"/>
                  <a:t> </a:t>
                </a:r>
                <a:r>
                  <a:rPr lang="en-US" sz="2200" dirty="0" err="1"/>
                  <a:t>thuyết</a:t>
                </a:r>
                <a:r>
                  <a:rPr lang="en-US" sz="2200" dirty="0"/>
                  <a:t> </a:t>
                </a:r>
                <a:r>
                  <a:rPr lang="en-US" sz="2200" dirty="0" err="1"/>
                  <a:t>vì</a:t>
                </a:r>
                <a:r>
                  <a:rPr lang="en-US" sz="2200" dirty="0"/>
                  <a:t> ta </a:t>
                </a:r>
                <a:r>
                  <a:rPr lang="en-US" sz="2200" dirty="0" err="1"/>
                  <a:t>không</a:t>
                </a:r>
                <a:r>
                  <a:rPr lang="en-US" sz="2200" dirty="0"/>
                  <a:t> bao </a:t>
                </a:r>
                <a:r>
                  <a:rPr lang="en-US" sz="2200" dirty="0" err="1"/>
                  <a:t>giờ</a:t>
                </a:r>
                <a:r>
                  <a:rPr lang="en-US" sz="2200" dirty="0"/>
                  <a:t> </a:t>
                </a:r>
                <a:r>
                  <a:rPr lang="en-US" sz="2200" dirty="0" err="1"/>
                  <a:t>biết</a:t>
                </a:r>
                <a:r>
                  <a:rPr lang="en-US" sz="2200" dirty="0"/>
                  <a:t> </a:t>
                </a:r>
                <a:r>
                  <a:rPr lang="en-US" sz="2200" dirty="0" err="1"/>
                  <a:t>chính</a:t>
                </a:r>
                <a:r>
                  <a:rPr lang="en-US" sz="2200" dirty="0"/>
                  <a:t> </a:t>
                </a:r>
                <a:r>
                  <a:rPr lang="en-US" sz="2200" dirty="0" err="1"/>
                  <a:t>xác</a:t>
                </a:r>
                <a:r>
                  <a:rPr lang="en-US" sz="2200" dirty="0"/>
                  <a:t> </a:t>
                </a:r>
                <a14:m>
                  <m:oMath xmlns:m="http://schemas.openxmlformats.org/officeDocument/2006/math">
                    <m:r>
                      <a:rPr lang="en-US" sz="2200" b="0" i="1" smtClean="0">
                        <a:latin typeface="Cambria Math" panose="02040503050406030204" pitchFamily="18" charset="0"/>
                      </a:rPr>
                      <m:t>𝑓</m:t>
                    </m:r>
                  </m:oMath>
                </a14:m>
                <a:r>
                  <a:rPr lang="en-US" sz="2200" dirty="0"/>
                  <a:t>.</a:t>
                </a:r>
              </a:p>
              <a:p>
                <a:pPr marL="177800" indent="0">
                  <a:lnSpc>
                    <a:spcPct val="114000"/>
                  </a:lnSpc>
                  <a:spcBef>
                    <a:spcPts val="0"/>
                  </a:spcBef>
                  <a:buNone/>
                </a:pPr>
                <a:endParaRPr lang="en-US" sz="2400" dirty="0"/>
              </a:p>
              <a:p>
                <a:pPr marL="520700" indent="-342900">
                  <a:lnSpc>
                    <a:spcPct val="114000"/>
                  </a:lnSpc>
                  <a:spcBef>
                    <a:spcPts val="0"/>
                  </a:spcBef>
                </a:pPr>
                <a:endParaRPr lang="en-US" sz="2400" dirty="0"/>
              </a:p>
            </p:txBody>
          </p:sp>
        </mc:Choice>
        <mc:Fallback xmlns="">
          <p:sp>
            <p:nvSpPr>
              <p:cNvPr id="374" name="Google Shape;374;p5">
                <a:extLst>
                  <a:ext uri="{FF2B5EF4-FFF2-40B4-BE49-F238E27FC236}">
                    <a16:creationId xmlns:a16="http://schemas.microsoft.com/office/drawing/2014/main" id="{38B3C733-B0F8-F479-409C-C1F177E37D0F}"/>
                  </a:ext>
                </a:extLst>
              </p:cNvPr>
              <p:cNvSpPr txBox="1">
                <a:spLocks noGrp="1" noRot="1" noChangeAspect="1" noMove="1" noResize="1" noEditPoints="1" noAdjustHandles="1" noChangeArrowheads="1" noChangeShapeType="1" noTextEdit="1"/>
              </p:cNvSpPr>
              <p:nvPr>
                <p:ph type="body" idx="1"/>
              </p:nvPr>
            </p:nvSpPr>
            <p:spPr>
              <a:xfrm>
                <a:off x="512953" y="877508"/>
                <a:ext cx="11419019" cy="5763924"/>
              </a:xfrm>
              <a:prstGeom prst="rect">
                <a:avLst/>
              </a:prstGeom>
              <a:blipFill>
                <a:blip r:embed="rId3"/>
                <a:stretch>
                  <a:fillRect r="-694"/>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B372FAA7-3B37-6650-593A-A5B122738FFF}"/>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A1CF37D2-8271-68E7-6841-A674C73B6AC0}"/>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6</a:t>
            </a:fld>
            <a:endParaRPr/>
          </a:p>
        </p:txBody>
      </p:sp>
      <p:pic>
        <p:nvPicPr>
          <p:cNvPr id="3" name="Graphic 2">
            <a:extLst>
              <a:ext uri="{FF2B5EF4-FFF2-40B4-BE49-F238E27FC236}">
                <a16:creationId xmlns:a16="http://schemas.microsoft.com/office/drawing/2014/main" id="{06C78801-49C6-60D4-189E-CA17A7C8D0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89726" y="780210"/>
            <a:ext cx="5210706" cy="4205131"/>
          </a:xfrm>
          <a:prstGeom prst="rect">
            <a:avLst/>
          </a:prstGeom>
        </p:spPr>
      </p:pic>
    </p:spTree>
    <p:extLst>
      <p:ext uri="{BB962C8B-B14F-4D97-AF65-F5344CB8AC3E}">
        <p14:creationId xmlns:p14="http://schemas.microsoft.com/office/powerpoint/2010/main" val="70983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D2328101-6AFA-0061-E048-E34113917CE7}"/>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F48CB03E-4697-19DF-CF01-440438A643FC}"/>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90E3909F-717D-E42E-28F1-B9C221B75B64}"/>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r>
                  <a:rPr lang="en-US" sz="2200" dirty="0">
                    <a:solidFill>
                      <a:schemeClr val="tx1"/>
                    </a:solidFill>
                  </a:rPr>
                  <a:t>Xét </a:t>
                </a:r>
                <a:r>
                  <a:rPr lang="en-US" sz="2200" dirty="0" err="1">
                    <a:solidFill>
                      <a:schemeClr val="tx1"/>
                    </a:solidFill>
                  </a:rPr>
                  <a:t>một</a:t>
                </a:r>
                <a:r>
                  <a:rPr lang="en-US" sz="2200" dirty="0">
                    <a:solidFill>
                      <a:schemeClr val="tx1"/>
                    </a:solidFill>
                  </a:rPr>
                  <a:t> </a:t>
                </a:r>
                <a:r>
                  <a:rPr lang="en-US" sz="2200" dirty="0" err="1">
                    <a:solidFill>
                      <a:schemeClr val="tx1"/>
                    </a:solidFill>
                  </a:rPr>
                  <a:t>hàm</a:t>
                </a:r>
                <a:r>
                  <a:rPr lang="en-US" sz="2200" dirty="0">
                    <a:solidFill>
                      <a:schemeClr val="tx1"/>
                    </a:solidFill>
                  </a:rPr>
                  <a:t> </a:t>
                </a:r>
                <a:r>
                  <a:rPr lang="en-US" sz="2200" dirty="0" err="1">
                    <a:solidFill>
                      <a:schemeClr val="tx1"/>
                    </a:solidFill>
                  </a:rPr>
                  <a:t>đích</a:t>
                </a:r>
                <a:r>
                  <a:rPr lang="en-US" sz="2200" dirty="0">
                    <a:solidFill>
                      <a:schemeClr val="tx1"/>
                    </a:solidFill>
                  </a:rPr>
                  <a:t> (target function) </a:t>
                </a:r>
                <a:r>
                  <a:rPr lang="en-US" sz="2200" dirty="0" err="1">
                    <a:solidFill>
                      <a:schemeClr val="tx1"/>
                    </a:solidFill>
                  </a:rPr>
                  <a:t>với</a:t>
                </a:r>
                <a:r>
                  <a:rPr lang="en-US" sz="2200" dirty="0">
                    <a:solidFill>
                      <a:schemeClr val="tx1"/>
                    </a:solidFill>
                  </a:rPr>
                  <a:t> </a:t>
                </a:r>
                <a:r>
                  <a:rPr lang="en-US" sz="2200" dirty="0" err="1">
                    <a:solidFill>
                      <a:schemeClr val="tx1"/>
                    </a:solidFill>
                  </a:rPr>
                  <a:t>nhiễu</a:t>
                </a:r>
                <a:r>
                  <a:rPr lang="en-US" sz="2200" dirty="0">
                    <a:solidFill>
                      <a:schemeClr val="tx1"/>
                    </a:solidFill>
                  </a:rPr>
                  <a:t> </a:t>
                </a:r>
                <a:r>
                  <a:rPr lang="en-US" sz="2200" dirty="0" err="1">
                    <a:solidFill>
                      <a:schemeClr val="tx1"/>
                    </a:solidFill>
                  </a:rPr>
                  <a:t>như</a:t>
                </a:r>
                <a:r>
                  <a:rPr lang="en-US" sz="2200" dirty="0">
                    <a:solidFill>
                      <a:schemeClr val="tx1"/>
                    </a:solidFill>
                  </a:rPr>
                  <a:t> </a:t>
                </a:r>
                <a:r>
                  <a:rPr lang="en-US" sz="2200" dirty="0" err="1">
                    <a:solidFill>
                      <a:schemeClr val="tx1"/>
                    </a:solidFill>
                  </a:rPr>
                  <a:t>sau</a:t>
                </a:r>
                <a:r>
                  <a:rPr lang="en-US" sz="2200" dirty="0">
                    <a:solidFill>
                      <a:schemeClr val="tx1"/>
                    </a:solidFill>
                  </a:rPr>
                  <a:t>:</a:t>
                </a:r>
              </a:p>
              <a:p>
                <a:pPr marL="177800" indent="0">
                  <a:lnSpc>
                    <a:spcPct val="150000"/>
                  </a:lnSpc>
                  <a:spcBef>
                    <a:spcPts val="0"/>
                  </a:spcBef>
                  <a:buNone/>
                </a:pPr>
                <a14:m>
                  <m:oMathPara xmlns:m="http://schemas.openxmlformats.org/officeDocument/2006/math">
                    <m:oMathParaPr>
                      <m:jc m:val="centerGroup"/>
                    </m:oMathParaPr>
                    <m:oMath xmlns:m="http://schemas.openxmlformats.org/officeDocument/2006/math">
                      <m:r>
                        <a:rPr lang="en-US" sz="2200" i="1">
                          <a:solidFill>
                            <a:schemeClr val="tx1"/>
                          </a:solidFill>
                          <a:latin typeface="Cambria Math" panose="02040503050406030204" pitchFamily="18" charset="0"/>
                        </a:rPr>
                        <m:t>𝑦</m:t>
                      </m:r>
                      <m:r>
                        <a:rPr lang="en-US" sz="2200" i="1">
                          <a:solidFill>
                            <a:schemeClr val="tx1"/>
                          </a:solidFill>
                          <a:latin typeface="Cambria Math" panose="02040503050406030204" pitchFamily="18" charset="0"/>
                        </a:rPr>
                        <m:t>=</m:t>
                      </m:r>
                      <m:r>
                        <a:rPr lang="en-US" sz="2200" i="1">
                          <a:solidFill>
                            <a:schemeClr val="tx1"/>
                          </a:solidFill>
                          <a:latin typeface="Cambria Math" panose="02040503050406030204" pitchFamily="18" charset="0"/>
                        </a:rPr>
                        <m:t>𝑓</m:t>
                      </m:r>
                      <m:d>
                        <m:dPr>
                          <m:ctrlPr>
                            <a:rPr lang="en-US" sz="2200" i="1">
                              <a:solidFill>
                                <a:schemeClr val="tx1"/>
                              </a:solidFill>
                              <a:latin typeface="Cambria Math" panose="02040503050406030204" pitchFamily="18" charset="0"/>
                            </a:rPr>
                          </m:ctrlPr>
                        </m:dPr>
                        <m:e>
                          <m:r>
                            <a:rPr lang="en-US" sz="2200" i="1">
                              <a:solidFill>
                                <a:schemeClr val="tx1"/>
                              </a:solidFill>
                              <a:latin typeface="Cambria Math" panose="02040503050406030204" pitchFamily="18" charset="0"/>
                            </a:rPr>
                            <m:t>𝑥</m:t>
                          </m:r>
                        </m:e>
                      </m:d>
                      <m:r>
                        <a:rPr lang="en-US" sz="2200" b="0" i="1" smtClean="0">
                          <a:solidFill>
                            <a:schemeClr val="tx1"/>
                          </a:solidFill>
                          <a:latin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𝜀</m:t>
                      </m:r>
                      <m:r>
                        <a:rPr lang="en-US" sz="2200" b="0" i="1" smtClean="0">
                          <a:solidFill>
                            <a:schemeClr val="tx1"/>
                          </a:solidFill>
                          <a:latin typeface="Cambria Math" panose="02040503050406030204" pitchFamily="18" charset="0"/>
                        </a:rPr>
                        <m:t>=</m:t>
                      </m:r>
                      <m:func>
                        <m:funcPr>
                          <m:ctrlPr>
                            <a:rPr lang="en-US" sz="2200" b="0" i="1" smtClean="0">
                              <a:solidFill>
                                <a:schemeClr val="tx1"/>
                              </a:solidFill>
                              <a:latin typeface="Cambria Math" panose="02040503050406030204" pitchFamily="18" charset="0"/>
                            </a:rPr>
                          </m:ctrlPr>
                        </m:funcPr>
                        <m:fName>
                          <m:r>
                            <m:rPr>
                              <m:sty m:val="p"/>
                            </m:rPr>
                            <a:rPr lang="en-US" sz="2200" b="0" i="0" smtClean="0">
                              <a:solidFill>
                                <a:schemeClr val="tx1"/>
                              </a:solidFill>
                              <a:latin typeface="Cambria Math" panose="02040503050406030204" pitchFamily="18" charset="0"/>
                            </a:rPr>
                            <m:t>sin</m:t>
                          </m:r>
                        </m:fName>
                        <m:e>
                          <m:d>
                            <m:dPr>
                              <m:ctrlPr>
                                <a:rPr lang="en-US" sz="2200" b="0" i="1" smtClean="0">
                                  <a:solidFill>
                                    <a:schemeClr val="tx1"/>
                                  </a:solidFill>
                                  <a:latin typeface="Cambria Math" panose="02040503050406030204" pitchFamily="18" charset="0"/>
                                </a:rPr>
                              </m:ctrlPr>
                            </m:dPr>
                            <m:e>
                              <m:r>
                                <a:rPr lang="en-US" sz="2200" b="0" i="1" smtClean="0">
                                  <a:solidFill>
                                    <a:schemeClr val="tx1"/>
                                  </a:solidFill>
                                  <a:latin typeface="Cambria Math" panose="02040503050406030204" pitchFamily="18" charset="0"/>
                                </a:rPr>
                                <m:t>1+</m:t>
                              </m:r>
                              <m:sSup>
                                <m:sSupPr>
                                  <m:ctrlPr>
                                    <a:rPr lang="en-US" sz="2200" b="0" i="1" smtClean="0">
                                      <a:solidFill>
                                        <a:schemeClr val="tx1"/>
                                      </a:solidFill>
                                      <a:latin typeface="Cambria Math" panose="02040503050406030204" pitchFamily="18" charset="0"/>
                                    </a:rPr>
                                  </m:ctrlPr>
                                </m:sSupPr>
                                <m:e>
                                  <m:r>
                                    <a:rPr lang="en-US" sz="2200" b="0" i="1" smtClean="0">
                                      <a:solidFill>
                                        <a:schemeClr val="tx1"/>
                                      </a:solidFill>
                                      <a:latin typeface="Cambria Math" panose="02040503050406030204" pitchFamily="18" charset="0"/>
                                    </a:rPr>
                                    <m:t>𝑥</m:t>
                                  </m:r>
                                </m:e>
                                <m:sup>
                                  <m:r>
                                    <a:rPr lang="en-US" sz="2200" b="0" i="1" smtClean="0">
                                      <a:solidFill>
                                        <a:schemeClr val="tx1"/>
                                      </a:solidFill>
                                      <a:latin typeface="Cambria Math" panose="02040503050406030204" pitchFamily="18" charset="0"/>
                                    </a:rPr>
                                    <m:t>2</m:t>
                                  </m:r>
                                </m:sup>
                              </m:sSup>
                            </m:e>
                          </m:d>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ea typeface="Cambria Math" panose="02040503050406030204" pitchFamily="18" charset="0"/>
                            </a:rPr>
                            <m:t>𝜀</m:t>
                          </m:r>
                        </m:e>
                      </m:func>
                    </m:oMath>
                  </m:oMathPara>
                </a14:m>
                <a:endParaRPr lang="en-US" sz="2200" dirty="0">
                  <a:solidFill>
                    <a:schemeClr val="tx1"/>
                  </a:solidFill>
                </a:endParaRPr>
              </a:p>
              <a:p>
                <a:pPr marL="177800" indent="0">
                  <a:lnSpc>
                    <a:spcPct val="150000"/>
                  </a:lnSpc>
                  <a:spcBef>
                    <a:spcPts val="0"/>
                  </a:spcBef>
                  <a:buNone/>
                </a:pPr>
                <a:r>
                  <a:rPr lang="en-US" sz="2200" dirty="0">
                    <a:solidFill>
                      <a:schemeClr val="tx1"/>
                    </a:solidFill>
                  </a:rPr>
                  <a:t>với </a:t>
                </a:r>
                <a:r>
                  <a:rPr lang="en-US" sz="2200" dirty="0" err="1">
                    <a:solidFill>
                      <a:schemeClr val="tx1"/>
                    </a:solidFill>
                  </a:rPr>
                  <a:t>đặc</a:t>
                </a:r>
                <a:r>
                  <a:rPr lang="en-US" sz="2200" dirty="0">
                    <a:solidFill>
                      <a:schemeClr val="tx1"/>
                    </a:solidFill>
                  </a:rPr>
                  <a:t> </a:t>
                </a:r>
                <a:r>
                  <a:rPr lang="en-US" sz="2200" dirty="0" err="1">
                    <a:solidFill>
                      <a:schemeClr val="tx1"/>
                    </a:solidFill>
                  </a:rPr>
                  <a:t>trưng</a:t>
                </a:r>
                <a:r>
                  <a:rPr lang="en-US" sz="2200" dirty="0">
                    <a:solidFill>
                      <a:schemeClr val="tx1"/>
                    </a:solidFill>
                  </a:rPr>
                  <a:t> </a:t>
                </a:r>
                <a:r>
                  <a:rPr lang="en-US" sz="2200" dirty="0" err="1">
                    <a:solidFill>
                      <a:schemeClr val="tx1"/>
                    </a:solidFill>
                  </a:rPr>
                  <a:t>đầu</a:t>
                </a:r>
                <a:r>
                  <a:rPr lang="en-US" sz="2200" dirty="0">
                    <a:solidFill>
                      <a:schemeClr val="tx1"/>
                    </a:solidFill>
                  </a:rPr>
                  <a:t> </a:t>
                </a:r>
                <a:r>
                  <a:rPr lang="en-US" sz="2200" dirty="0" err="1">
                    <a:solidFill>
                      <a:schemeClr val="tx1"/>
                    </a:solidFill>
                  </a:rPr>
                  <a:t>vào</a:t>
                </a:r>
                <a:r>
                  <a:rPr lang="en-US" sz="2200" dirty="0">
                    <a:solidFill>
                      <a:schemeClr val="tx1"/>
                    </a:solidFill>
                  </a:rPr>
                  <a:t> </a:t>
                </a:r>
                <a14:m>
                  <m:oMath xmlns:m="http://schemas.openxmlformats.org/officeDocument/2006/math">
                    <m:r>
                      <a:rPr lang="en-US" sz="2200" b="0" i="1" smtClean="0">
                        <a:solidFill>
                          <a:schemeClr val="tx1"/>
                        </a:solidFill>
                        <a:latin typeface="Cambria Math" panose="02040503050406030204" pitchFamily="18" charset="0"/>
                      </a:rPr>
                      <m:t>𝑥</m:t>
                    </m:r>
                    <m:r>
                      <a:rPr lang="en-US" sz="2200" b="0" i="1" smtClean="0">
                        <a:solidFill>
                          <a:schemeClr val="tx1"/>
                        </a:solidFill>
                        <a:latin typeface="Cambria Math" panose="02040503050406030204" pitchFamily="18" charset="0"/>
                        <a:ea typeface="Cambria Math" panose="02040503050406030204" pitchFamily="18" charset="0"/>
                      </a:rPr>
                      <m:t>∈[0,1]</m:t>
                    </m:r>
                  </m:oMath>
                </a14:m>
                <a:r>
                  <a:rPr lang="en-US" sz="2200" dirty="0">
                    <a:solidFill>
                      <a:schemeClr val="tx1"/>
                    </a:solidFill>
                  </a:rPr>
                  <a:t> </a:t>
                </a:r>
                <a:r>
                  <a:rPr lang="en-US" sz="2200" dirty="0" err="1">
                    <a:solidFill>
                      <a:schemeClr val="tx1"/>
                    </a:solidFill>
                  </a:rPr>
                  <a:t>và</a:t>
                </a:r>
                <a:r>
                  <a:rPr lang="en-US" sz="2200" dirty="0">
                    <a:solidFill>
                      <a:schemeClr val="tx1"/>
                    </a:solidFill>
                  </a:rPr>
                  <a:t> </a:t>
                </a:r>
                <a:r>
                  <a:rPr lang="en-US" sz="2200" dirty="0" err="1">
                    <a:solidFill>
                      <a:schemeClr val="tx1"/>
                    </a:solidFill>
                  </a:rPr>
                  <a:t>thành</a:t>
                </a:r>
                <a:r>
                  <a:rPr lang="en-US" sz="2200" dirty="0">
                    <a:solidFill>
                      <a:schemeClr val="tx1"/>
                    </a:solidFill>
                  </a:rPr>
                  <a:t> </a:t>
                </a:r>
                <a:r>
                  <a:rPr lang="en-US" sz="2200" dirty="0" err="1">
                    <a:solidFill>
                      <a:schemeClr val="tx1"/>
                    </a:solidFill>
                  </a:rPr>
                  <a:t>phần</a:t>
                </a:r>
                <a:r>
                  <a:rPr lang="en-US" sz="2200" dirty="0">
                    <a:solidFill>
                      <a:schemeClr val="tx1"/>
                    </a:solidFill>
                  </a:rPr>
                  <a:t> </a:t>
                </a:r>
                <a:r>
                  <a:rPr lang="en-US" sz="2200" dirty="0" err="1">
                    <a:solidFill>
                      <a:schemeClr val="tx1"/>
                    </a:solidFill>
                  </a:rPr>
                  <a:t>nhiễu</a:t>
                </a:r>
                <a:r>
                  <a:rPr lang="en-US" sz="2200" dirty="0">
                    <a:solidFill>
                      <a:schemeClr val="tx1"/>
                    </a:solidFill>
                  </a:rPr>
                  <a:t> </a:t>
                </a:r>
                <a14:m>
                  <m:oMath xmlns:m="http://schemas.openxmlformats.org/officeDocument/2006/math">
                    <m:r>
                      <a:rPr lang="en-US" sz="2200" i="1" smtClean="0">
                        <a:solidFill>
                          <a:schemeClr val="tx1"/>
                        </a:solidFill>
                        <a:latin typeface="Cambria Math" panose="02040503050406030204" pitchFamily="18" charset="0"/>
                        <a:ea typeface="Cambria Math" panose="02040503050406030204" pitchFamily="18" charset="0"/>
                      </a:rPr>
                      <m:t>𝜀</m:t>
                    </m:r>
                    <m:r>
                      <a:rPr lang="en-US" sz="2200" b="0" i="1" smtClean="0">
                        <a:solidFill>
                          <a:schemeClr val="tx1"/>
                        </a:solidFill>
                        <a:latin typeface="Cambria Math" panose="02040503050406030204" pitchFamily="18" charset="0"/>
                        <a:ea typeface="Cambria Math" panose="02040503050406030204" pitchFamily="18" charset="0"/>
                      </a:rPr>
                      <m:t>~</m:t>
                    </m:r>
                    <m:r>
                      <a:rPr lang="en-US" sz="2200" b="0" i="1" smtClean="0">
                        <a:solidFill>
                          <a:schemeClr val="tx1"/>
                        </a:solidFill>
                        <a:latin typeface="Cambria Math" panose="02040503050406030204" pitchFamily="18" charset="0"/>
                        <a:ea typeface="Cambria Math" panose="02040503050406030204" pitchFamily="18" charset="0"/>
                      </a:rPr>
                      <m:t>𝑁</m:t>
                    </m:r>
                    <m:r>
                      <a:rPr lang="en-US" sz="2200" b="0" i="1" smtClean="0">
                        <a:solidFill>
                          <a:schemeClr val="tx1"/>
                        </a:solidFill>
                        <a:latin typeface="Cambria Math" panose="02040503050406030204" pitchFamily="18" charset="0"/>
                        <a:ea typeface="Cambria Math" panose="02040503050406030204" pitchFamily="18" charset="0"/>
                      </a:rPr>
                      <m:t>(</m:t>
                    </m:r>
                    <m:r>
                      <a:rPr lang="en-US" sz="2200" b="0" i="1" smtClean="0">
                        <a:solidFill>
                          <a:schemeClr val="tx1"/>
                        </a:solidFill>
                        <a:latin typeface="Cambria Math" panose="02040503050406030204" pitchFamily="18" charset="0"/>
                        <a:ea typeface="Cambria Math" panose="02040503050406030204" pitchFamily="18" charset="0"/>
                      </a:rPr>
                      <m:t>𝜇</m:t>
                    </m:r>
                    <m:r>
                      <a:rPr lang="en-US" sz="2200" b="0" i="1" smtClean="0">
                        <a:solidFill>
                          <a:schemeClr val="tx1"/>
                        </a:solidFill>
                        <a:latin typeface="Cambria Math" panose="02040503050406030204" pitchFamily="18" charset="0"/>
                        <a:ea typeface="Cambria Math" panose="02040503050406030204" pitchFamily="18" charset="0"/>
                      </a:rPr>
                      <m:t>=0,</m:t>
                    </m:r>
                    <m:r>
                      <a:rPr lang="en-US" sz="2200" b="0" i="1" smtClean="0">
                        <a:solidFill>
                          <a:schemeClr val="tx1"/>
                        </a:solidFill>
                        <a:latin typeface="Cambria Math" panose="02040503050406030204" pitchFamily="18" charset="0"/>
                        <a:ea typeface="Cambria Math" panose="02040503050406030204" pitchFamily="18" charset="0"/>
                      </a:rPr>
                      <m:t>𝜎</m:t>
                    </m:r>
                    <m:r>
                      <a:rPr lang="en-US" sz="2200" b="0" i="1" smtClean="0">
                        <a:solidFill>
                          <a:schemeClr val="tx1"/>
                        </a:solidFill>
                        <a:latin typeface="Cambria Math" panose="02040503050406030204" pitchFamily="18" charset="0"/>
                        <a:ea typeface="Cambria Math" panose="02040503050406030204" pitchFamily="18" charset="0"/>
                      </a:rPr>
                      <m:t>=0.03)</m:t>
                    </m:r>
                  </m:oMath>
                </a14:m>
                <a:r>
                  <a:rPr lang="en-US" sz="2200" dirty="0">
                    <a:solidFill>
                      <a:schemeClr val="tx1"/>
                    </a:solidFill>
                  </a:rPr>
                  <a:t>.</a:t>
                </a: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90E3909F-717D-E42E-28F1-B9C221B75B64}"/>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D5938755-60FD-0C04-25D8-9FC3625573F7}"/>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C46BBD07-7AF2-8B92-AB64-62AA98C1140F}"/>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60</a:t>
            </a:fld>
            <a:endParaRPr/>
          </a:p>
        </p:txBody>
      </p:sp>
      <p:pic>
        <p:nvPicPr>
          <p:cNvPr id="3" name="Graphic 2">
            <a:extLst>
              <a:ext uri="{FF2B5EF4-FFF2-40B4-BE49-F238E27FC236}">
                <a16:creationId xmlns:a16="http://schemas.microsoft.com/office/drawing/2014/main" id="{25C05F65-B29F-741F-F0F9-6F01812FAAD2}"/>
              </a:ext>
            </a:extLst>
          </p:cNvPr>
          <p:cNvPicPr>
            <a:picLocks noChangeAspect="1"/>
          </p:cNvPicPr>
          <p:nvPr/>
        </p:nvPicPr>
        <p:blipFill>
          <a:blip r:embed="rId4"/>
          <a:srcRect/>
          <a:stretch/>
        </p:blipFill>
        <p:spPr>
          <a:xfrm>
            <a:off x="4407171" y="3053921"/>
            <a:ext cx="3564006" cy="3205131"/>
          </a:xfrm>
          <a:prstGeom prst="rect">
            <a:avLst/>
          </a:prstGeom>
        </p:spPr>
      </p:pic>
    </p:spTree>
    <p:extLst>
      <p:ext uri="{BB962C8B-B14F-4D97-AF65-F5344CB8AC3E}">
        <p14:creationId xmlns:p14="http://schemas.microsoft.com/office/powerpoint/2010/main" val="1639254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A28D87EE-E3B1-5E7A-E4F5-DF31F5F682BA}"/>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18AB0950-5D9E-DDBF-8B53-9C189C90C688}"/>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C1759F3E-7470-F246-175A-FA667DFD58BB}"/>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r>
                  <a:rPr lang="en-US" sz="2200" dirty="0">
                    <a:solidFill>
                      <a:schemeClr val="tx1"/>
                    </a:solidFill>
                  </a:rPr>
                  <a:t>Ta </a:t>
                </a:r>
                <a:r>
                  <a:rPr lang="en-US" sz="2200" dirty="0" err="1">
                    <a:solidFill>
                      <a:schemeClr val="tx1"/>
                    </a:solidFill>
                  </a:rPr>
                  <a:t>tạo</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chemeClr val="tx1"/>
                    </a:solidFill>
                  </a:rPr>
                  <a:t>tập</a:t>
                </a:r>
                <a:r>
                  <a:rPr lang="en-US" sz="2200" dirty="0">
                    <a:solidFill>
                      <a:schemeClr val="tx1"/>
                    </a:solidFill>
                  </a:rPr>
                  <a:t> </a:t>
                </a:r>
                <a:r>
                  <a:rPr lang="en-US" sz="2200" dirty="0" err="1">
                    <a:solidFill>
                      <a:srgbClr val="0072FF"/>
                    </a:solidFill>
                  </a:rPr>
                  <a:t>dữ</a:t>
                </a:r>
                <a:r>
                  <a:rPr lang="en-US" sz="2200" dirty="0">
                    <a:solidFill>
                      <a:srgbClr val="0072FF"/>
                    </a:solidFill>
                  </a:rPr>
                  <a:t> </a:t>
                </a:r>
                <a:r>
                  <a:rPr lang="en-US" sz="2200" dirty="0" err="1">
                    <a:solidFill>
                      <a:srgbClr val="0072FF"/>
                    </a:solidFill>
                  </a:rPr>
                  <a:t>liệu</a:t>
                </a:r>
                <a:r>
                  <a:rPr lang="en-US" sz="2200" dirty="0">
                    <a:solidFill>
                      <a:srgbClr val="0072FF"/>
                    </a:solidFill>
                  </a:rPr>
                  <a:t> </a:t>
                </a:r>
                <a:r>
                  <a:rPr lang="en-US" sz="2200" dirty="0" err="1">
                    <a:solidFill>
                      <a:srgbClr val="0072FF"/>
                    </a:solidFill>
                  </a:rPr>
                  <a:t>huấn</a:t>
                </a:r>
                <a:r>
                  <a:rPr lang="en-US" sz="2200" dirty="0">
                    <a:solidFill>
                      <a:srgbClr val="0072FF"/>
                    </a:solidFill>
                  </a:rPr>
                  <a:t> </a:t>
                </a:r>
                <a:r>
                  <a:rPr lang="en-US" sz="2200" dirty="0" err="1">
                    <a:solidFill>
                      <a:srgbClr val="0072FF"/>
                    </a:solidFill>
                  </a:rPr>
                  <a:t>luyện</a:t>
                </a:r>
                <a:r>
                  <a:rPr lang="en-US" sz="2200" dirty="0">
                    <a:solidFill>
                      <a:srgbClr val="0072FF"/>
                    </a:solidFill>
                  </a:rPr>
                  <a:t> (in-sample dataset) </a:t>
                </a:r>
                <a:r>
                  <a:rPr lang="en-US" sz="2200" dirty="0" err="1">
                    <a:solidFill>
                      <a:schemeClr val="tx1"/>
                    </a:solidFill>
                  </a:rPr>
                  <a:t>gồm</a:t>
                </a:r>
                <a:r>
                  <a:rPr lang="en-US" sz="2200" dirty="0">
                    <a:solidFill>
                      <a:schemeClr val="tx1"/>
                    </a:solidFill>
                  </a:rPr>
                  <a:t> 10 </a:t>
                </a:r>
                <a:r>
                  <a:rPr lang="en-US" sz="2200" dirty="0" err="1">
                    <a:solidFill>
                      <a:schemeClr val="tx1"/>
                    </a:solidFill>
                  </a:rPr>
                  <a:t>điểm</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14:m>
                  <m:oMath xmlns:m="http://schemas.openxmlformats.org/officeDocument/2006/math">
                    <m:d>
                      <m:dPr>
                        <m:ctrlPr>
                          <a:rPr lang="en-US" sz="2200" i="1" smtClean="0">
                            <a:solidFill>
                              <a:schemeClr val="tx1"/>
                            </a:solidFill>
                            <a:latin typeface="Cambria Math" panose="02040503050406030204" pitchFamily="18" charset="0"/>
                          </a:rPr>
                        </m:ctrlPr>
                      </m:dPr>
                      <m:e>
                        <m:sSub>
                          <m:sSubPr>
                            <m:ctrlPr>
                              <a:rPr lang="en-US" sz="220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𝑥</m:t>
                            </m:r>
                          </m:e>
                          <m:sub>
                            <m:r>
                              <a:rPr lang="en-US" sz="2200" b="0" i="1" smtClean="0">
                                <a:solidFill>
                                  <a:schemeClr val="tx1"/>
                                </a:solidFill>
                                <a:latin typeface="Cambria Math" panose="02040503050406030204" pitchFamily="18" charset="0"/>
                              </a:rPr>
                              <m:t>𝑖</m:t>
                            </m:r>
                          </m:sub>
                        </m:sSub>
                        <m:r>
                          <a:rPr lang="en-US" sz="2200" b="0" i="1" smtClean="0">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𝑦</m:t>
                            </m:r>
                          </m:e>
                          <m:sub>
                            <m:r>
                              <a:rPr lang="en-US" sz="2200" i="1">
                                <a:solidFill>
                                  <a:schemeClr val="tx1"/>
                                </a:solidFill>
                                <a:latin typeface="Cambria Math" panose="02040503050406030204" pitchFamily="18" charset="0"/>
                              </a:rPr>
                              <m:t>𝑖</m:t>
                            </m:r>
                          </m:sub>
                        </m:sSub>
                      </m:e>
                    </m:d>
                  </m:oMath>
                </a14:m>
                <a:r>
                  <a:rPr lang="en-US" sz="2200" dirty="0">
                    <a:solidFill>
                      <a:schemeClr val="tx1"/>
                    </a:solidFill>
                  </a:rPr>
                  <a:t> </a:t>
                </a:r>
                <a:r>
                  <a:rPr lang="en-US" sz="2200" dirty="0" err="1">
                    <a:solidFill>
                      <a:schemeClr val="tx1"/>
                    </a:solidFill>
                  </a:rPr>
                  <a:t>và</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chemeClr val="tx1"/>
                    </a:solidFill>
                  </a:rPr>
                  <a:t>tập</a:t>
                </a:r>
                <a:r>
                  <a:rPr lang="en-US" sz="2200" dirty="0">
                    <a:solidFill>
                      <a:schemeClr val="tx1"/>
                    </a:solidFill>
                  </a:rPr>
                  <a:t> </a:t>
                </a:r>
                <a:r>
                  <a:rPr lang="en-US" sz="2200" dirty="0" err="1">
                    <a:solidFill>
                      <a:srgbClr val="FF0000"/>
                    </a:solidFill>
                  </a:rPr>
                  <a:t>dữ</a:t>
                </a:r>
                <a:r>
                  <a:rPr lang="en-US" sz="2200" dirty="0">
                    <a:solidFill>
                      <a:srgbClr val="FF0000"/>
                    </a:solidFill>
                  </a:rPr>
                  <a:t> </a:t>
                </a:r>
                <a:r>
                  <a:rPr lang="en-US" sz="2200" dirty="0" err="1">
                    <a:solidFill>
                      <a:srgbClr val="FF0000"/>
                    </a:solidFill>
                  </a:rPr>
                  <a:t>liệu</a:t>
                </a:r>
                <a:r>
                  <a:rPr lang="en-US" sz="2200" dirty="0">
                    <a:solidFill>
                      <a:srgbClr val="FF0000"/>
                    </a:solidFill>
                  </a:rPr>
                  <a:t> </a:t>
                </a:r>
                <a:r>
                  <a:rPr lang="en-US" sz="2200" dirty="0" err="1">
                    <a:solidFill>
                      <a:srgbClr val="FF0000"/>
                    </a:solidFill>
                  </a:rPr>
                  <a:t>kiểm</a:t>
                </a:r>
                <a:r>
                  <a:rPr lang="en-US" sz="2200" dirty="0">
                    <a:solidFill>
                      <a:srgbClr val="FF0000"/>
                    </a:solidFill>
                  </a:rPr>
                  <a:t> </a:t>
                </a:r>
                <a:r>
                  <a:rPr lang="en-US" sz="2200" dirty="0" err="1">
                    <a:solidFill>
                      <a:srgbClr val="FF0000"/>
                    </a:solidFill>
                  </a:rPr>
                  <a:t>tra</a:t>
                </a:r>
                <a:r>
                  <a:rPr lang="en-US" sz="2200" dirty="0">
                    <a:solidFill>
                      <a:srgbClr val="FF0000"/>
                    </a:solidFill>
                  </a:rPr>
                  <a:t> (out-of-sample dataset)</a:t>
                </a:r>
                <a:r>
                  <a:rPr lang="en-US" sz="2200" dirty="0">
                    <a:solidFill>
                      <a:schemeClr val="tx1"/>
                    </a:solidFill>
                  </a:rPr>
                  <a:t> </a:t>
                </a:r>
                <a:r>
                  <a:rPr lang="en-US" sz="2200" dirty="0" err="1">
                    <a:solidFill>
                      <a:schemeClr val="tx1"/>
                    </a:solidFill>
                  </a:rPr>
                  <a:t>gồm</a:t>
                </a:r>
                <a:r>
                  <a:rPr lang="en-US" sz="2200" dirty="0">
                    <a:solidFill>
                      <a:schemeClr val="tx1"/>
                    </a:solidFill>
                  </a:rPr>
                  <a:t> 10 </a:t>
                </a:r>
                <a:r>
                  <a:rPr lang="en-US" sz="2200" dirty="0" err="1">
                    <a:solidFill>
                      <a:schemeClr val="tx1"/>
                    </a:solidFill>
                  </a:rPr>
                  <a:t>điểm</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14:m>
                  <m:oMath xmlns:m="http://schemas.openxmlformats.org/officeDocument/2006/math">
                    <m:d>
                      <m:dPr>
                        <m:ctrlPr>
                          <a:rPr lang="en-US" sz="2200" i="1">
                            <a:solidFill>
                              <a:schemeClr val="tx1"/>
                            </a:solidFill>
                            <a:latin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𝑥</m:t>
                            </m:r>
                          </m:e>
                          <m:sub>
                            <m:r>
                              <a:rPr lang="en-US" sz="2200" b="0" i="1" smtClean="0">
                                <a:solidFill>
                                  <a:schemeClr val="tx1"/>
                                </a:solidFill>
                                <a:latin typeface="Cambria Math" panose="02040503050406030204" pitchFamily="18" charset="0"/>
                              </a:rPr>
                              <m:t>0</m:t>
                            </m:r>
                          </m:sub>
                        </m:sSub>
                        <m:r>
                          <a:rPr lang="en-US" sz="2200" i="1">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𝑦</m:t>
                            </m:r>
                          </m:e>
                          <m:sub>
                            <m:r>
                              <a:rPr lang="en-US" sz="2200" b="0" i="1" smtClean="0">
                                <a:solidFill>
                                  <a:schemeClr val="tx1"/>
                                </a:solidFill>
                                <a:latin typeface="Cambria Math" panose="02040503050406030204" pitchFamily="18" charset="0"/>
                              </a:rPr>
                              <m:t>0</m:t>
                            </m:r>
                          </m:sub>
                        </m:sSub>
                      </m:e>
                    </m:d>
                  </m:oMath>
                </a14:m>
                <a:r>
                  <a:rPr lang="en-US" sz="2200" dirty="0">
                    <a:solidFill>
                      <a:schemeClr val="tx1"/>
                    </a:solidFill>
                  </a:rPr>
                  <a:t>.</a:t>
                </a:r>
              </a:p>
              <a:p>
                <a:pPr marL="520700" indent="-342900">
                  <a:lnSpc>
                    <a:spcPct val="150000"/>
                  </a:lnSpc>
                  <a:spcBef>
                    <a:spcPts val="0"/>
                  </a:spcBef>
                </a:pPr>
                <a:r>
                  <a:rPr lang="en-US" sz="2200" b="1" dirty="0" err="1">
                    <a:solidFill>
                      <a:schemeClr val="tx1"/>
                    </a:solidFill>
                  </a:rPr>
                  <a:t>Lưu</a:t>
                </a:r>
                <a:r>
                  <a:rPr lang="en-US" sz="2200" b="1" dirty="0">
                    <a:solidFill>
                      <a:schemeClr val="tx1"/>
                    </a:solidFill>
                  </a:rPr>
                  <a:t> ý</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chemeClr val="tx1"/>
                    </a:solidFill>
                  </a:rPr>
                  <a:t>tập</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ngoài</a:t>
                </a:r>
                <a:r>
                  <a:rPr lang="en-US" sz="2200" dirty="0">
                    <a:solidFill>
                      <a:schemeClr val="tx1"/>
                    </a:solidFill>
                  </a:rPr>
                  <a:t> </a:t>
                </a:r>
                <a:r>
                  <a:rPr lang="en-US" sz="2200" dirty="0" err="1">
                    <a:solidFill>
                      <a:schemeClr val="tx1"/>
                    </a:solidFill>
                  </a:rPr>
                  <a:t>mẫu</a:t>
                </a:r>
                <a:r>
                  <a:rPr lang="en-US" sz="2200" dirty="0">
                    <a:solidFill>
                      <a:schemeClr val="tx1"/>
                    </a:solidFill>
                  </a:rPr>
                  <a:t> (out-of-sample) </a:t>
                </a:r>
                <a:r>
                  <a:rPr lang="en-US" sz="2200" dirty="0" err="1">
                    <a:solidFill>
                      <a:schemeClr val="tx1"/>
                    </a:solidFill>
                  </a:rPr>
                  <a:t>thực</a:t>
                </a:r>
                <a:r>
                  <a:rPr lang="en-US" sz="2200" dirty="0">
                    <a:solidFill>
                      <a:schemeClr val="tx1"/>
                    </a:solidFill>
                  </a:rPr>
                  <a:t> </a:t>
                </a:r>
                <a:r>
                  <a:rPr lang="en-US" sz="2200" dirty="0" err="1">
                    <a:solidFill>
                      <a:schemeClr val="tx1"/>
                    </a:solidFill>
                  </a:rPr>
                  <a:t>sự</a:t>
                </a:r>
                <a:r>
                  <a:rPr lang="en-US" sz="2200" dirty="0">
                    <a:solidFill>
                      <a:schemeClr val="tx1"/>
                    </a:solidFill>
                  </a:rPr>
                  <a:t> </a:t>
                </a:r>
                <a:r>
                  <a:rPr lang="en-US" sz="2200" dirty="0" err="1">
                    <a:solidFill>
                      <a:schemeClr val="tx1"/>
                    </a:solidFill>
                  </a:rPr>
                  <a:t>sẽ</a:t>
                </a:r>
                <a:r>
                  <a:rPr lang="en-US" sz="2200" dirty="0">
                    <a:solidFill>
                      <a:schemeClr val="tx1"/>
                    </a:solidFill>
                  </a:rPr>
                  <a:t> </a:t>
                </a:r>
                <a:r>
                  <a:rPr lang="en-US" sz="2200" dirty="0" err="1">
                    <a:solidFill>
                      <a:schemeClr val="tx1"/>
                    </a:solidFill>
                  </a:rPr>
                  <a:t>chứa</a:t>
                </a:r>
                <a:r>
                  <a:rPr lang="en-US" sz="2200" dirty="0">
                    <a:solidFill>
                      <a:schemeClr val="tx1"/>
                    </a:solidFill>
                  </a:rPr>
                  <a:t> </a:t>
                </a:r>
                <a:r>
                  <a:rPr lang="en-US" sz="2200" dirty="0" err="1">
                    <a:solidFill>
                      <a:schemeClr val="tx1"/>
                    </a:solidFill>
                  </a:rPr>
                  <a:t>tất</a:t>
                </a:r>
                <a:r>
                  <a:rPr lang="en-US" sz="2200" dirty="0">
                    <a:solidFill>
                      <a:schemeClr val="tx1"/>
                    </a:solidFill>
                  </a:rPr>
                  <a:t> </a:t>
                </a:r>
                <a:r>
                  <a:rPr lang="en-US" sz="2200" dirty="0" err="1">
                    <a:solidFill>
                      <a:schemeClr val="tx1"/>
                    </a:solidFill>
                  </a:rPr>
                  <a:t>cả</a:t>
                </a:r>
                <a:r>
                  <a:rPr lang="en-US" sz="2200" dirty="0">
                    <a:solidFill>
                      <a:schemeClr val="tx1"/>
                    </a:solidFill>
                  </a:rPr>
                  <a:t> </a:t>
                </a:r>
                <a:r>
                  <a:rPr lang="en-US" sz="2200" dirty="0" err="1">
                    <a:solidFill>
                      <a:schemeClr val="tx1"/>
                    </a:solidFill>
                  </a:rPr>
                  <a:t>các</a:t>
                </a:r>
                <a:r>
                  <a:rPr lang="en-US" sz="2200" dirty="0">
                    <a:solidFill>
                      <a:schemeClr val="tx1"/>
                    </a:solidFill>
                  </a:rPr>
                  <a:t> </a:t>
                </a:r>
                <a:r>
                  <a:rPr lang="en-US" sz="2200" dirty="0" err="1">
                    <a:solidFill>
                      <a:schemeClr val="tx1"/>
                    </a:solidFill>
                  </a:rPr>
                  <a:t>giá</a:t>
                </a:r>
                <a:r>
                  <a:rPr lang="en-US" sz="2200" dirty="0">
                    <a:solidFill>
                      <a:schemeClr val="tx1"/>
                    </a:solidFill>
                  </a:rPr>
                  <a:t> </a:t>
                </a:r>
                <a:r>
                  <a:rPr lang="en-US" sz="2200" dirty="0" err="1">
                    <a:solidFill>
                      <a:schemeClr val="tx1"/>
                    </a:solidFill>
                  </a:rPr>
                  <a:t>trị</a:t>
                </a:r>
                <a:r>
                  <a:rPr lang="en-US" sz="2200" dirty="0">
                    <a:solidFill>
                      <a:schemeClr val="tx1"/>
                    </a:solidFill>
                  </a:rPr>
                  <a:t> </a:t>
                </a:r>
                <a14:m>
                  <m:oMath xmlns:m="http://schemas.openxmlformats.org/officeDocument/2006/math">
                    <m:r>
                      <a:rPr lang="en-US" sz="2200" b="0" i="1" smtClean="0">
                        <a:solidFill>
                          <a:schemeClr val="tx1"/>
                        </a:solidFill>
                        <a:latin typeface="Cambria Math" panose="02040503050406030204" pitchFamily="18" charset="0"/>
                      </a:rPr>
                      <m:t>𝑥</m:t>
                    </m:r>
                    <m:r>
                      <a:rPr lang="en-US" sz="2200" i="1">
                        <a:solidFill>
                          <a:schemeClr val="tx1"/>
                        </a:solidFill>
                        <a:latin typeface="Cambria Math" panose="02040503050406030204" pitchFamily="18" charset="0"/>
                        <a:ea typeface="Cambria Math" panose="02040503050406030204" pitchFamily="18" charset="0"/>
                      </a:rPr>
                      <m:t>∈</m:t>
                    </m:r>
                    <m:r>
                      <a:rPr lang="en-US" sz="2200" b="0" i="1" smtClean="0">
                        <a:solidFill>
                          <a:schemeClr val="tx1"/>
                        </a:solidFill>
                        <a:latin typeface="Cambria Math" panose="02040503050406030204" pitchFamily="18" charset="0"/>
                        <a:ea typeface="Cambria Math" panose="02040503050406030204" pitchFamily="18" charset="0"/>
                      </a:rPr>
                      <m:t>[0,1]</m:t>
                    </m:r>
                  </m:oMath>
                </a14:m>
                <a:r>
                  <a:rPr lang="en-US" sz="2200" dirty="0">
                    <a:solidFill>
                      <a:schemeClr val="tx1"/>
                    </a:solidFill>
                  </a:rPr>
                  <a:t>.</a:t>
                </a: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C1759F3E-7470-F246-175A-FA667DFD58BB}"/>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r="-68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24BD5B06-CECB-6DE6-C8D4-10CB3C4797B5}"/>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DD88F17F-19AA-4970-8D51-854FD77B7BD3}"/>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61</a:t>
            </a:fld>
            <a:endParaRPr/>
          </a:p>
        </p:txBody>
      </p:sp>
      <p:pic>
        <p:nvPicPr>
          <p:cNvPr id="3" name="Graphic 2">
            <a:extLst>
              <a:ext uri="{FF2B5EF4-FFF2-40B4-BE49-F238E27FC236}">
                <a16:creationId xmlns:a16="http://schemas.microsoft.com/office/drawing/2014/main" id="{C6838D1F-03C0-BCA9-274C-FEFECDBDF04B}"/>
              </a:ext>
            </a:extLst>
          </p:cNvPr>
          <p:cNvPicPr>
            <a:picLocks noChangeAspect="1"/>
          </p:cNvPicPr>
          <p:nvPr/>
        </p:nvPicPr>
        <p:blipFill>
          <a:blip r:embed="rId4"/>
          <a:srcRect/>
          <a:stretch/>
        </p:blipFill>
        <p:spPr>
          <a:xfrm>
            <a:off x="4281969" y="660940"/>
            <a:ext cx="3564006" cy="3205130"/>
          </a:xfrm>
          <a:prstGeom prst="rect">
            <a:avLst/>
          </a:prstGeom>
        </p:spPr>
      </p:pic>
    </p:spTree>
    <p:extLst>
      <p:ext uri="{BB962C8B-B14F-4D97-AF65-F5344CB8AC3E}">
        <p14:creationId xmlns:p14="http://schemas.microsoft.com/office/powerpoint/2010/main" val="28323211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0322FBA1-58F8-196B-5234-B8831F4F8553}"/>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A5E87F0D-1178-716B-4874-F6A9B921D07A}"/>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endParaRPr dirty="0"/>
          </a:p>
        </p:txBody>
      </p:sp>
      <p:sp>
        <p:nvSpPr>
          <p:cNvPr id="374" name="Google Shape;374;p5">
            <a:extLst>
              <a:ext uri="{FF2B5EF4-FFF2-40B4-BE49-F238E27FC236}">
                <a16:creationId xmlns:a16="http://schemas.microsoft.com/office/drawing/2014/main" id="{544BA3E8-1134-5FDA-33D8-40E601B74A6C}"/>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177800" indent="0">
              <a:lnSpc>
                <a:spcPct val="150000"/>
              </a:lnSpc>
              <a:spcBef>
                <a:spcPts val="0"/>
              </a:spcBef>
              <a:buNone/>
            </a:pPr>
            <a:endParaRPr lang="en-US" sz="2200" dirty="0">
              <a:solidFill>
                <a:schemeClr val="tx1"/>
              </a:solidFill>
            </a:endParaRPr>
          </a:p>
          <a:p>
            <a:pPr marL="177800" indent="0">
              <a:lnSpc>
                <a:spcPct val="150000"/>
              </a:lnSpc>
              <a:spcBef>
                <a:spcPts val="0"/>
              </a:spcBef>
              <a:buNone/>
            </a:pPr>
            <a:r>
              <a:rPr lang="en-US" sz="2200" dirty="0" err="1">
                <a:solidFill>
                  <a:schemeClr val="tx1"/>
                </a:solidFill>
              </a:rPr>
              <a:t>Sử</a:t>
            </a:r>
            <a:r>
              <a:rPr lang="en-US" sz="2200" dirty="0">
                <a:solidFill>
                  <a:schemeClr val="tx1"/>
                </a:solidFill>
              </a:rPr>
              <a:t> </a:t>
            </a:r>
            <a:r>
              <a:rPr lang="en-US" sz="2200" dirty="0" err="1">
                <a:solidFill>
                  <a:schemeClr val="tx1"/>
                </a:solidFill>
              </a:rPr>
              <a:t>dụng</a:t>
            </a:r>
            <a:r>
              <a:rPr lang="en-US" sz="2200" dirty="0">
                <a:solidFill>
                  <a:schemeClr val="tx1"/>
                </a:solidFill>
              </a:rPr>
              <a:t> </a:t>
            </a:r>
            <a:r>
              <a:rPr lang="en-US" sz="2200" dirty="0" err="1">
                <a:solidFill>
                  <a:schemeClr val="tx1"/>
                </a:solidFill>
              </a:rPr>
              <a:t>tập</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huấn</a:t>
            </a:r>
            <a:r>
              <a:rPr lang="en-US" sz="2200" dirty="0">
                <a:solidFill>
                  <a:schemeClr val="tx1"/>
                </a:solidFill>
              </a:rPr>
              <a:t> </a:t>
            </a:r>
            <a:r>
              <a:rPr lang="en-US" sz="2200" dirty="0" err="1">
                <a:solidFill>
                  <a:schemeClr val="tx1"/>
                </a:solidFill>
              </a:rPr>
              <a:t>luyện</a:t>
            </a:r>
            <a:r>
              <a:rPr lang="en-US" sz="2200" dirty="0">
                <a:solidFill>
                  <a:schemeClr val="tx1"/>
                </a:solidFill>
              </a:rPr>
              <a:t> (in-sample dataset) </a:t>
            </a:r>
            <a:r>
              <a:rPr lang="en-US" sz="2200" dirty="0" err="1">
                <a:solidFill>
                  <a:schemeClr val="tx1"/>
                </a:solidFill>
              </a:rPr>
              <a:t>gồm</a:t>
            </a:r>
            <a:r>
              <a:rPr lang="en-US" sz="2200" dirty="0">
                <a:solidFill>
                  <a:schemeClr val="tx1"/>
                </a:solidFill>
              </a:rPr>
              <a:t> 10 </a:t>
            </a:r>
            <a:r>
              <a:rPr lang="en-US" sz="2200" dirty="0" err="1">
                <a:solidFill>
                  <a:schemeClr val="tx1"/>
                </a:solidFill>
              </a:rPr>
              <a:t>điểm</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để</a:t>
            </a:r>
            <a:r>
              <a:rPr lang="en-US" sz="2200" dirty="0">
                <a:solidFill>
                  <a:schemeClr val="tx1"/>
                </a:solidFill>
              </a:rPr>
              <a:t>:</a:t>
            </a:r>
          </a:p>
          <a:p>
            <a:pPr marL="520700" indent="-342900">
              <a:lnSpc>
                <a:spcPct val="150000"/>
              </a:lnSpc>
              <a:spcBef>
                <a:spcPts val="0"/>
              </a:spcBef>
            </a:pPr>
            <a:r>
              <a:rPr lang="en-US" sz="2200" dirty="0" err="1">
                <a:solidFill>
                  <a:schemeClr val="tx1"/>
                </a:solidFill>
              </a:rPr>
              <a:t>Huấn</a:t>
            </a:r>
            <a:r>
              <a:rPr lang="en-US" sz="2200" dirty="0">
                <a:solidFill>
                  <a:schemeClr val="tx1"/>
                </a:solidFill>
              </a:rPr>
              <a:t> </a:t>
            </a:r>
            <a:r>
              <a:rPr lang="en-US" sz="2200" dirty="0" err="1">
                <a:solidFill>
                  <a:schemeClr val="tx1"/>
                </a:solidFill>
              </a:rPr>
              <a:t>luyện</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tuyến</a:t>
            </a:r>
            <a:r>
              <a:rPr lang="en-US" sz="2200" dirty="0">
                <a:solidFill>
                  <a:schemeClr val="tx1"/>
                </a:solidFill>
              </a:rPr>
              <a:t> </a:t>
            </a:r>
            <a:r>
              <a:rPr lang="en-US" sz="2200" dirty="0" err="1">
                <a:solidFill>
                  <a:schemeClr val="tx1"/>
                </a:solidFill>
              </a:rPr>
              <a:t>tính</a:t>
            </a:r>
            <a:r>
              <a:rPr lang="en-US" sz="2200" dirty="0">
                <a:solidFill>
                  <a:schemeClr val="tx1"/>
                </a:solidFill>
              </a:rPr>
              <a:t> (</a:t>
            </a:r>
            <a:r>
              <a:rPr lang="en-US" sz="2200" dirty="0" err="1">
                <a:solidFill>
                  <a:schemeClr val="tx1"/>
                </a:solidFill>
              </a:rPr>
              <a:t>đa</a:t>
            </a:r>
            <a:r>
              <a:rPr lang="en-US" sz="2200" dirty="0">
                <a:solidFill>
                  <a:schemeClr val="tx1"/>
                </a:solidFill>
              </a:rPr>
              <a:t> </a:t>
            </a:r>
            <a:r>
              <a:rPr lang="en-US" sz="2200" dirty="0" err="1">
                <a:solidFill>
                  <a:schemeClr val="tx1"/>
                </a:solidFill>
              </a:rPr>
              <a:t>thức</a:t>
            </a:r>
            <a:r>
              <a:rPr lang="en-US" sz="2200" dirty="0">
                <a:solidFill>
                  <a:schemeClr val="tx1"/>
                </a:solidFill>
              </a:rPr>
              <a:t> </a:t>
            </a:r>
            <a:r>
              <a:rPr lang="en-US" sz="2200" dirty="0" err="1">
                <a:solidFill>
                  <a:schemeClr val="tx1"/>
                </a:solidFill>
              </a:rPr>
              <a:t>bậc</a:t>
            </a:r>
            <a:r>
              <a:rPr lang="en-US" sz="2200" dirty="0">
                <a:solidFill>
                  <a:schemeClr val="tx1"/>
                </a:solidFill>
              </a:rPr>
              <a:t> 1).</a:t>
            </a:r>
          </a:p>
          <a:p>
            <a:pPr marL="520700" indent="-342900">
              <a:lnSpc>
                <a:spcPct val="150000"/>
              </a:lnSpc>
              <a:spcBef>
                <a:spcPts val="0"/>
              </a:spcBef>
            </a:pPr>
            <a:r>
              <a:rPr lang="en-US" sz="2200" dirty="0" err="1">
                <a:solidFill>
                  <a:schemeClr val="tx1"/>
                </a:solidFill>
              </a:rPr>
              <a:t>Huấn</a:t>
            </a:r>
            <a:r>
              <a:rPr lang="en-US" sz="2200" dirty="0">
                <a:solidFill>
                  <a:schemeClr val="tx1"/>
                </a:solidFill>
              </a:rPr>
              <a:t> </a:t>
            </a:r>
            <a:r>
              <a:rPr lang="en-US" sz="2200" dirty="0" err="1">
                <a:solidFill>
                  <a:schemeClr val="tx1"/>
                </a:solidFill>
              </a:rPr>
              <a:t>luyện</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hồi</a:t>
            </a:r>
            <a:r>
              <a:rPr lang="en-US" sz="2200" dirty="0">
                <a:solidFill>
                  <a:schemeClr val="tx1"/>
                </a:solidFill>
              </a:rPr>
              <a:t> </a:t>
            </a:r>
            <a:r>
              <a:rPr lang="en-US" sz="2200" dirty="0" err="1">
                <a:solidFill>
                  <a:schemeClr val="tx1"/>
                </a:solidFill>
              </a:rPr>
              <a:t>quy</a:t>
            </a:r>
            <a:r>
              <a:rPr lang="en-US" sz="2200" dirty="0">
                <a:solidFill>
                  <a:schemeClr val="tx1"/>
                </a:solidFill>
              </a:rPr>
              <a:t> </a:t>
            </a:r>
            <a:r>
              <a:rPr lang="en-US" sz="2200" dirty="0" err="1">
                <a:solidFill>
                  <a:schemeClr val="tx1"/>
                </a:solidFill>
              </a:rPr>
              <a:t>đa</a:t>
            </a:r>
            <a:r>
              <a:rPr lang="en-US" sz="2200" dirty="0">
                <a:solidFill>
                  <a:schemeClr val="tx1"/>
                </a:solidFill>
              </a:rPr>
              <a:t> </a:t>
            </a:r>
            <a:r>
              <a:rPr lang="en-US" sz="2200" dirty="0" err="1">
                <a:solidFill>
                  <a:schemeClr val="tx1"/>
                </a:solidFill>
              </a:rPr>
              <a:t>thức</a:t>
            </a:r>
            <a:r>
              <a:rPr lang="en-US" sz="2200" dirty="0">
                <a:solidFill>
                  <a:schemeClr val="tx1"/>
                </a:solidFill>
              </a:rPr>
              <a:t> </a:t>
            </a:r>
            <a:r>
              <a:rPr lang="en-US" sz="2200" dirty="0" err="1">
                <a:solidFill>
                  <a:schemeClr val="tx1"/>
                </a:solidFill>
              </a:rPr>
              <a:t>bậc</a:t>
            </a:r>
            <a:r>
              <a:rPr lang="en-US" sz="2200" dirty="0">
                <a:solidFill>
                  <a:schemeClr val="tx1"/>
                </a:solidFill>
              </a:rPr>
              <a:t> 2.</a:t>
            </a:r>
          </a:p>
          <a:p>
            <a:pPr marL="520700" indent="-342900">
              <a:lnSpc>
                <a:spcPct val="150000"/>
              </a:lnSpc>
              <a:spcBef>
                <a:spcPts val="0"/>
              </a:spcBef>
            </a:pPr>
            <a:r>
              <a:rPr lang="en-US" sz="2200" dirty="0">
                <a:solidFill>
                  <a:schemeClr val="tx1"/>
                </a:solidFill>
              </a:rPr>
              <a:t>...</a:t>
            </a:r>
          </a:p>
          <a:p>
            <a:pPr marL="520700" indent="-342900">
              <a:lnSpc>
                <a:spcPct val="114000"/>
              </a:lnSpc>
              <a:spcBef>
                <a:spcPts val="0"/>
              </a:spcBef>
            </a:pPr>
            <a:r>
              <a:rPr lang="en-US" sz="2200" dirty="0" err="1">
                <a:solidFill>
                  <a:schemeClr val="tx1"/>
                </a:solidFill>
              </a:rPr>
              <a:t>Với</a:t>
            </a:r>
            <a:r>
              <a:rPr lang="en-US" sz="2200" dirty="0">
                <a:solidFill>
                  <a:schemeClr val="tx1"/>
                </a:solidFill>
              </a:rPr>
              <a:t> 10 </a:t>
            </a:r>
            <a:r>
              <a:rPr lang="en-US" sz="2200" dirty="0" err="1">
                <a:solidFill>
                  <a:schemeClr val="tx1"/>
                </a:solidFill>
              </a:rPr>
              <a:t>điểm</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ta </a:t>
            </a:r>
            <a:r>
              <a:rPr lang="en-US" sz="2200" dirty="0" err="1">
                <a:solidFill>
                  <a:schemeClr val="tx1"/>
                </a:solidFill>
              </a:rPr>
              <a:t>có</a:t>
            </a:r>
            <a:r>
              <a:rPr lang="en-US" sz="2200" dirty="0">
                <a:solidFill>
                  <a:schemeClr val="tx1"/>
                </a:solidFill>
              </a:rPr>
              <a:t> </a:t>
            </a:r>
            <a:r>
              <a:rPr lang="en-US" sz="2200" dirty="0" err="1">
                <a:solidFill>
                  <a:schemeClr val="tx1"/>
                </a:solidFill>
              </a:rPr>
              <a:t>thể</a:t>
            </a:r>
            <a:r>
              <a:rPr lang="en-US" sz="2200" dirty="0">
                <a:solidFill>
                  <a:schemeClr val="tx1"/>
                </a:solidFill>
              </a:rPr>
              <a:t> </a:t>
            </a:r>
            <a:r>
              <a:rPr lang="en-US" sz="2200" dirty="0" err="1">
                <a:solidFill>
                  <a:schemeClr val="tx1"/>
                </a:solidFill>
              </a:rPr>
              <a:t>khớp</a:t>
            </a:r>
            <a:r>
              <a:rPr lang="en-US" sz="2200" dirty="0">
                <a:solidFill>
                  <a:schemeClr val="tx1"/>
                </a:solidFill>
              </a:rPr>
              <a:t> </a:t>
            </a:r>
            <a:r>
              <a:rPr lang="en-US" sz="2200" dirty="0" err="1">
                <a:solidFill>
                  <a:schemeClr val="tx1"/>
                </a:solidFill>
              </a:rPr>
              <a:t>hoàn</a:t>
            </a:r>
            <a:r>
              <a:rPr lang="en-US" sz="2200" dirty="0">
                <a:solidFill>
                  <a:schemeClr val="tx1"/>
                </a:solidFill>
              </a:rPr>
              <a:t> </a:t>
            </a:r>
            <a:r>
              <a:rPr lang="en-US" sz="2200" dirty="0" err="1">
                <a:solidFill>
                  <a:schemeClr val="tx1"/>
                </a:solidFill>
              </a:rPr>
              <a:t>hảo</a:t>
            </a:r>
            <a:r>
              <a:rPr lang="en-US" sz="2200" dirty="0">
                <a:solidFill>
                  <a:schemeClr val="tx1"/>
                </a:solidFill>
              </a:rPr>
              <a:t> </a:t>
            </a:r>
            <a:r>
              <a:rPr lang="en-US" sz="2200" dirty="0" err="1">
                <a:solidFill>
                  <a:schemeClr val="tx1"/>
                </a:solidFill>
              </a:rPr>
              <a:t>với</a:t>
            </a:r>
            <a:r>
              <a:rPr lang="en-US" sz="2200" dirty="0">
                <a:solidFill>
                  <a:schemeClr val="tx1"/>
                </a:solidFill>
              </a:rPr>
              <a:t> </a:t>
            </a:r>
            <a:r>
              <a:rPr lang="en-US" sz="2200" dirty="0" err="1">
                <a:solidFill>
                  <a:schemeClr val="tx1"/>
                </a:solidFill>
              </a:rPr>
              <a:t>một</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hồi</a:t>
            </a:r>
            <a:r>
              <a:rPr lang="en-US" sz="2200" dirty="0">
                <a:solidFill>
                  <a:schemeClr val="tx1"/>
                </a:solidFill>
              </a:rPr>
              <a:t> </a:t>
            </a:r>
            <a:r>
              <a:rPr lang="en-US" sz="2200" dirty="0" err="1">
                <a:solidFill>
                  <a:schemeClr val="tx1"/>
                </a:solidFill>
              </a:rPr>
              <a:t>quy</a:t>
            </a:r>
            <a:r>
              <a:rPr lang="en-US" sz="2200" dirty="0">
                <a:solidFill>
                  <a:schemeClr val="tx1"/>
                </a:solidFill>
              </a:rPr>
              <a:t> </a:t>
            </a:r>
            <a:r>
              <a:rPr lang="en-US" sz="2200" dirty="0" err="1">
                <a:solidFill>
                  <a:schemeClr val="tx1"/>
                </a:solidFill>
              </a:rPr>
              <a:t>đa</a:t>
            </a:r>
            <a:r>
              <a:rPr lang="en-US" sz="2200" dirty="0">
                <a:solidFill>
                  <a:schemeClr val="tx1"/>
                </a:solidFill>
              </a:rPr>
              <a:t> </a:t>
            </a:r>
            <a:r>
              <a:rPr lang="en-US" sz="2200" dirty="0" err="1">
                <a:solidFill>
                  <a:schemeClr val="tx1"/>
                </a:solidFill>
              </a:rPr>
              <a:t>thức</a:t>
            </a:r>
            <a:r>
              <a:rPr lang="en-US" sz="2200" dirty="0">
                <a:solidFill>
                  <a:schemeClr val="tx1"/>
                </a:solidFill>
              </a:rPr>
              <a:t> </a:t>
            </a:r>
            <a:r>
              <a:rPr lang="en-US" sz="2200" dirty="0" err="1">
                <a:solidFill>
                  <a:schemeClr val="tx1"/>
                </a:solidFill>
              </a:rPr>
              <a:t>bậc</a:t>
            </a:r>
            <a:r>
              <a:rPr lang="en-US" sz="2200" dirty="0">
                <a:solidFill>
                  <a:schemeClr val="tx1"/>
                </a:solidFill>
              </a:rPr>
              <a:t> 9.</a:t>
            </a: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p:sp>
        <p:nvSpPr>
          <p:cNvPr id="375" name="Google Shape;375;p5">
            <a:extLst>
              <a:ext uri="{FF2B5EF4-FFF2-40B4-BE49-F238E27FC236}">
                <a16:creationId xmlns:a16="http://schemas.microsoft.com/office/drawing/2014/main" id="{B62E3A24-9348-50E4-C612-96078F0A83A1}"/>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9357F01D-E5F1-3D83-62A3-A4F49326F91A}"/>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62</a:t>
            </a:fld>
            <a:endParaRPr/>
          </a:p>
        </p:txBody>
      </p:sp>
      <p:pic>
        <p:nvPicPr>
          <p:cNvPr id="3" name="Graphic 2">
            <a:extLst>
              <a:ext uri="{FF2B5EF4-FFF2-40B4-BE49-F238E27FC236}">
                <a16:creationId xmlns:a16="http://schemas.microsoft.com/office/drawing/2014/main" id="{0E451CFD-13DA-EE64-058A-947A6786AEBA}"/>
              </a:ext>
            </a:extLst>
          </p:cNvPr>
          <p:cNvPicPr>
            <a:picLocks noChangeAspect="1"/>
          </p:cNvPicPr>
          <p:nvPr/>
        </p:nvPicPr>
        <p:blipFill>
          <a:blip r:embed="rId3"/>
          <a:srcRect/>
          <a:stretch/>
        </p:blipFill>
        <p:spPr>
          <a:xfrm>
            <a:off x="4281969" y="660940"/>
            <a:ext cx="3564006" cy="3205130"/>
          </a:xfrm>
          <a:prstGeom prst="rect">
            <a:avLst/>
          </a:prstGeom>
        </p:spPr>
      </p:pic>
    </p:spTree>
    <p:extLst>
      <p:ext uri="{BB962C8B-B14F-4D97-AF65-F5344CB8AC3E}">
        <p14:creationId xmlns:p14="http://schemas.microsoft.com/office/powerpoint/2010/main" val="409399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4">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3AB400C5-300D-CD78-9A53-FDEB7782B3C4}"/>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371914AC-EEBF-EB6D-4A2A-6DFC9A224D83}"/>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9B65E858-65FE-5EA9-5877-9EE204468649}"/>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177800" indent="0">
                  <a:lnSpc>
                    <a:spcPct val="150000"/>
                  </a:lnSpc>
                  <a:spcBef>
                    <a:spcPts val="0"/>
                  </a:spcBef>
                  <a:buNone/>
                </a:pPr>
                <a:endParaRPr lang="en-US" sz="2200" dirty="0">
                  <a:solidFill>
                    <a:schemeClr val="tx1"/>
                  </a:solidFill>
                </a:endParaRPr>
              </a:p>
              <a:p>
                <a:pPr marL="520700" indent="-342900">
                  <a:lnSpc>
                    <a:spcPct val="150000"/>
                  </a:lnSpc>
                  <a:spcBef>
                    <a:spcPts val="0"/>
                  </a:spcBef>
                </a:pPr>
                <a:r>
                  <a:rPr lang="en-US" sz="2200" dirty="0" err="1">
                    <a:solidFill>
                      <a:schemeClr val="tx1"/>
                    </a:solidFill>
                  </a:rPr>
                  <a:t>Xét</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hồi</a:t>
                </a:r>
                <a:r>
                  <a:rPr lang="en-US" sz="2200" dirty="0">
                    <a:solidFill>
                      <a:schemeClr val="tx1"/>
                    </a:solidFill>
                  </a:rPr>
                  <a:t> </a:t>
                </a:r>
                <a:r>
                  <a:rPr lang="en-US" sz="2200" dirty="0" err="1">
                    <a:solidFill>
                      <a:schemeClr val="tx1"/>
                    </a:solidFill>
                  </a:rPr>
                  <a:t>quy</a:t>
                </a:r>
                <a:r>
                  <a:rPr lang="en-US" sz="2200" dirty="0">
                    <a:solidFill>
                      <a:schemeClr val="tx1"/>
                    </a:solidFill>
                  </a:rPr>
                  <a:t> </a:t>
                </a:r>
                <a:r>
                  <a:rPr lang="en-US" sz="2200" dirty="0" err="1">
                    <a:solidFill>
                      <a:schemeClr val="tx1"/>
                    </a:solidFill>
                  </a:rPr>
                  <a:t>tuyến</a:t>
                </a:r>
                <a:r>
                  <a:rPr lang="en-US" sz="2200" dirty="0">
                    <a:solidFill>
                      <a:schemeClr val="tx1"/>
                    </a:solidFill>
                  </a:rPr>
                  <a:t> </a:t>
                </a:r>
                <a:r>
                  <a:rPr lang="en-US" sz="2200" dirty="0" err="1">
                    <a:solidFill>
                      <a:schemeClr val="tx1"/>
                    </a:solidFill>
                  </a:rPr>
                  <a:t>tính</a:t>
                </a:r>
                <a:r>
                  <a:rPr lang="en-US" sz="2200" dirty="0">
                    <a:solidFill>
                      <a:schemeClr val="tx1"/>
                    </a:solidFill>
                  </a:rPr>
                  <a:t> </a:t>
                </a:r>
                <a:r>
                  <a:rPr lang="en-US" sz="2200" dirty="0" err="1">
                    <a:solidFill>
                      <a:schemeClr val="tx1"/>
                    </a:solidFill>
                  </a:rPr>
                  <a:t>đơn</a:t>
                </a:r>
                <a:r>
                  <a:rPr lang="en-US" sz="2200" dirty="0">
                    <a:solidFill>
                      <a:schemeClr val="tx1"/>
                    </a:solidFill>
                  </a:rPr>
                  <a:t> </a:t>
                </a:r>
                <a:r>
                  <a:rPr lang="en-US" sz="2200" dirty="0" err="1">
                    <a:solidFill>
                      <a:schemeClr val="tx1"/>
                    </a:solidFill>
                  </a:rPr>
                  <a:t>giản</a:t>
                </a:r>
                <a:r>
                  <a:rPr lang="en-US" sz="2200" dirty="0">
                    <a:solidFill>
                      <a:schemeClr val="tx1"/>
                    </a:solidFill>
                  </a:rPr>
                  <a:t> </a:t>
                </a:r>
                <a:r>
                  <a:rPr lang="en-US" sz="2200" dirty="0" err="1">
                    <a:solidFill>
                      <a:schemeClr val="tx1"/>
                    </a:solidFill>
                  </a:rPr>
                  <a:t>có</a:t>
                </a:r>
                <a:r>
                  <a:rPr lang="en-US" sz="2200" dirty="0">
                    <a:solidFill>
                      <a:schemeClr val="tx1"/>
                    </a:solidFill>
                  </a:rPr>
                  <a:t> </a:t>
                </a:r>
                <a:r>
                  <a:rPr lang="en-US" sz="2200" dirty="0" err="1">
                    <a:solidFill>
                      <a:schemeClr val="tx1"/>
                    </a:solidFill>
                  </a:rPr>
                  <a:t>dạng</a:t>
                </a:r>
                <a:r>
                  <a:rPr lang="en-US" sz="2200" dirty="0">
                    <a:solidFill>
                      <a:schemeClr val="tx1"/>
                    </a:solidFill>
                  </a:rPr>
                  <a:t>:</a:t>
                </a:r>
              </a:p>
              <a:p>
                <a:pPr marL="177800" indent="0">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h</m:t>
                          </m:r>
                        </m:e>
                        <m:sub>
                          <m:r>
                            <a:rPr lang="en-US" sz="2200" b="0" i="1" smtClean="0">
                              <a:solidFill>
                                <a:schemeClr val="tx1"/>
                              </a:solidFill>
                              <a:latin typeface="Cambria Math" panose="02040503050406030204" pitchFamily="18" charset="0"/>
                            </a:rPr>
                            <m:t>1</m:t>
                          </m:r>
                        </m:sub>
                      </m:sSub>
                      <m:d>
                        <m:dPr>
                          <m:ctrlPr>
                            <a:rPr lang="en-US" sz="2200" b="0" i="1" smtClean="0">
                              <a:solidFill>
                                <a:schemeClr val="tx1"/>
                              </a:solidFill>
                              <a:latin typeface="Cambria Math" panose="02040503050406030204" pitchFamily="18" charset="0"/>
                            </a:rPr>
                          </m:ctrlPr>
                        </m:dPr>
                        <m:e>
                          <m:r>
                            <a:rPr lang="en-US" sz="2200" b="0" i="1" smtClean="0">
                              <a:solidFill>
                                <a:schemeClr val="tx1"/>
                              </a:solidFill>
                              <a:latin typeface="Cambria Math" panose="02040503050406030204" pitchFamily="18" charset="0"/>
                            </a:rPr>
                            <m:t>𝑥</m:t>
                          </m:r>
                        </m:e>
                      </m:d>
                      <m:r>
                        <a:rPr lang="en-US" sz="2200" b="0" i="1" smtClean="0">
                          <a:solidFill>
                            <a:schemeClr val="tx1"/>
                          </a:solidFill>
                          <a:latin typeface="Cambria Math" panose="02040503050406030204" pitchFamily="18" charset="0"/>
                        </a:rPr>
                        <m:t>=</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𝑏</m:t>
                          </m:r>
                        </m:e>
                        <m:sub>
                          <m:r>
                            <a:rPr lang="en-US" sz="2200" b="0" i="1" smtClean="0">
                              <a:solidFill>
                                <a:schemeClr val="tx1"/>
                              </a:solidFill>
                              <a:latin typeface="Cambria Math" panose="02040503050406030204" pitchFamily="18" charset="0"/>
                            </a:rPr>
                            <m:t>0</m:t>
                          </m:r>
                        </m:sub>
                      </m:sSub>
                      <m:r>
                        <a:rPr lang="en-US" sz="2200" b="0" i="1" smtClean="0">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𝑏</m:t>
                          </m:r>
                        </m:e>
                        <m:sub>
                          <m:r>
                            <a:rPr lang="en-US" sz="2200" b="0" i="1" smtClean="0">
                              <a:solidFill>
                                <a:schemeClr val="tx1"/>
                              </a:solidFill>
                              <a:latin typeface="Cambria Math" panose="02040503050406030204" pitchFamily="18" charset="0"/>
                            </a:rPr>
                            <m:t>1</m:t>
                          </m:r>
                        </m:sub>
                      </m:sSub>
                      <m:r>
                        <a:rPr lang="en-US" sz="2200" b="0" i="1" smtClean="0">
                          <a:solidFill>
                            <a:schemeClr val="tx1"/>
                          </a:solidFill>
                          <a:latin typeface="Cambria Math" panose="02040503050406030204" pitchFamily="18" charset="0"/>
                        </a:rPr>
                        <m:t>𝑥</m:t>
                      </m:r>
                    </m:oMath>
                  </m:oMathPara>
                </a14:m>
                <a:endParaRPr lang="en-US" sz="2200" dirty="0">
                  <a:solidFill>
                    <a:schemeClr val="tx1"/>
                  </a:solidFill>
                </a:endParaRPr>
              </a:p>
              <a:p>
                <a:pPr marL="520700" indent="-342900">
                  <a:lnSpc>
                    <a:spcPct val="150000"/>
                  </a:lnSpc>
                  <a:spcBef>
                    <a:spcPts val="0"/>
                  </a:spcBef>
                </a:pP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hồi</a:t>
                </a:r>
                <a:r>
                  <a:rPr lang="en-US" sz="2200" dirty="0">
                    <a:solidFill>
                      <a:schemeClr val="tx1"/>
                    </a:solidFill>
                  </a:rPr>
                  <a:t> </a:t>
                </a:r>
                <a:r>
                  <a:rPr lang="en-US" sz="2200" dirty="0" err="1">
                    <a:solidFill>
                      <a:schemeClr val="tx1"/>
                    </a:solidFill>
                  </a:rPr>
                  <a:t>quy</a:t>
                </a:r>
                <a:r>
                  <a:rPr lang="en-US" sz="2200" dirty="0">
                    <a:solidFill>
                      <a:schemeClr val="tx1"/>
                    </a:solidFill>
                  </a:rPr>
                  <a:t> </a:t>
                </a:r>
                <a:r>
                  <a:rPr lang="en-US" sz="2200" dirty="0" err="1">
                    <a:solidFill>
                      <a:schemeClr val="tx1"/>
                    </a:solidFill>
                  </a:rPr>
                  <a:t>tuyến</a:t>
                </a:r>
                <a:r>
                  <a:rPr lang="en-US" sz="2200" dirty="0">
                    <a:solidFill>
                      <a:schemeClr val="tx1"/>
                    </a:solidFill>
                  </a:rPr>
                  <a:t> </a:t>
                </a:r>
                <a:r>
                  <a:rPr lang="en-US" sz="2200" dirty="0" err="1">
                    <a:solidFill>
                      <a:schemeClr val="tx1"/>
                    </a:solidFill>
                  </a:rPr>
                  <a:t>tính</a:t>
                </a:r>
                <a:r>
                  <a:rPr lang="en-US" sz="2200" dirty="0">
                    <a:solidFill>
                      <a:schemeClr val="tx1"/>
                    </a:solidFill>
                  </a:rPr>
                  <a:t> </a:t>
                </a:r>
                <a:r>
                  <a:rPr lang="en-US" sz="2200" dirty="0" err="1">
                    <a:solidFill>
                      <a:schemeClr val="tx1"/>
                    </a:solidFill>
                  </a:rPr>
                  <a:t>sau</a:t>
                </a:r>
                <a:r>
                  <a:rPr lang="en-US" sz="2200" dirty="0">
                    <a:solidFill>
                      <a:schemeClr val="tx1"/>
                    </a:solidFill>
                  </a:rPr>
                  <a:t> </a:t>
                </a:r>
                <a:r>
                  <a:rPr lang="en-US" sz="2200" dirty="0" err="1">
                    <a:solidFill>
                      <a:schemeClr val="tx1"/>
                    </a:solidFill>
                  </a:rPr>
                  <a:t>khi</a:t>
                </a:r>
                <a:r>
                  <a:rPr lang="en-US" sz="2200" dirty="0">
                    <a:solidFill>
                      <a:schemeClr val="tx1"/>
                    </a:solidFill>
                  </a:rPr>
                  <a:t> </a:t>
                </a:r>
                <a:r>
                  <a:rPr lang="en-US" sz="2200" dirty="0" err="1">
                    <a:solidFill>
                      <a:schemeClr val="tx1"/>
                    </a:solidFill>
                  </a:rPr>
                  <a:t>huấn</a:t>
                </a:r>
                <a:r>
                  <a:rPr lang="en-US" sz="2200" dirty="0">
                    <a:solidFill>
                      <a:schemeClr val="tx1"/>
                    </a:solidFill>
                  </a:rPr>
                  <a:t> </a:t>
                </a:r>
                <a:r>
                  <a:rPr lang="en-US" sz="2200" dirty="0" err="1">
                    <a:solidFill>
                      <a:schemeClr val="tx1"/>
                    </a:solidFill>
                  </a:rPr>
                  <a:t>luyện</a:t>
                </a:r>
                <a:r>
                  <a:rPr lang="en-US" sz="2200" dirty="0">
                    <a:solidFill>
                      <a:schemeClr val="tx1"/>
                    </a:solidFill>
                  </a:rPr>
                  <a:t> </a:t>
                </a:r>
                <a:r>
                  <a:rPr lang="en-US" sz="2200" dirty="0" err="1">
                    <a:solidFill>
                      <a:schemeClr val="tx1"/>
                    </a:solidFill>
                  </a:rPr>
                  <a:t>là</a:t>
                </a:r>
                <a:r>
                  <a:rPr lang="en-US" sz="2200" dirty="0">
                    <a:solidFill>
                      <a:schemeClr val="tx1"/>
                    </a:solidFill>
                  </a:rPr>
                  <a:t> </a:t>
                </a:r>
                <a:r>
                  <a:rPr lang="en-US" sz="2200" dirty="0" err="1">
                    <a:solidFill>
                      <a:srgbClr val="0072FF"/>
                    </a:solidFill>
                  </a:rPr>
                  <a:t>đường</a:t>
                </a:r>
                <a:r>
                  <a:rPr lang="en-US" sz="2200" dirty="0">
                    <a:solidFill>
                      <a:srgbClr val="0072FF"/>
                    </a:solidFill>
                  </a:rPr>
                  <a:t> </a:t>
                </a:r>
                <a:r>
                  <a:rPr lang="en-US" sz="2200" dirty="0" err="1">
                    <a:solidFill>
                      <a:srgbClr val="0072FF"/>
                    </a:solidFill>
                  </a:rPr>
                  <a:t>thẳng</a:t>
                </a:r>
                <a:r>
                  <a:rPr lang="en-US" sz="2200" dirty="0">
                    <a:solidFill>
                      <a:srgbClr val="0072FF"/>
                    </a:solidFill>
                  </a:rPr>
                  <a:t> </a:t>
                </a:r>
                <a:r>
                  <a:rPr lang="en-US" sz="2200" dirty="0" err="1">
                    <a:solidFill>
                      <a:srgbClr val="0072FF"/>
                    </a:solidFill>
                  </a:rPr>
                  <a:t>màu</a:t>
                </a:r>
                <a:r>
                  <a:rPr lang="en-US" sz="2200" dirty="0">
                    <a:solidFill>
                      <a:srgbClr val="0072FF"/>
                    </a:solidFill>
                  </a:rPr>
                  <a:t> </a:t>
                </a:r>
                <a:r>
                  <a:rPr lang="en-US" sz="2200" dirty="0" err="1">
                    <a:solidFill>
                      <a:srgbClr val="0072FF"/>
                    </a:solidFill>
                  </a:rPr>
                  <a:t>xanh</a:t>
                </a:r>
                <a:r>
                  <a:rPr lang="en-US" sz="2200" dirty="0">
                    <a:solidFill>
                      <a:srgbClr val="0072FF"/>
                    </a:solidFill>
                  </a:rPr>
                  <a:t> </a:t>
                </a:r>
                <a:r>
                  <a:rPr lang="en-US" sz="2200" dirty="0" err="1">
                    <a:solidFill>
                      <a:schemeClr val="tx1"/>
                    </a:solidFill>
                  </a:rPr>
                  <a:t>như</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vẽ</a:t>
                </a:r>
                <a:r>
                  <a:rPr lang="en-US" sz="2200" dirty="0">
                    <a:solidFill>
                      <a:schemeClr val="tx1"/>
                    </a:solidFill>
                  </a:rPr>
                  <a:t>.</a:t>
                </a:r>
              </a:p>
              <a:p>
                <a:pPr marL="520700" indent="-342900">
                  <a:lnSpc>
                    <a:spcPct val="150000"/>
                  </a:lnSpc>
                  <a:spcBef>
                    <a:spcPts val="0"/>
                  </a:spcBef>
                </a:pP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𝐸</m:t>
                        </m:r>
                      </m:e>
                      <m:sub>
                        <m:r>
                          <a:rPr lang="en-US" sz="2200" b="0" i="1" smtClean="0">
                            <a:solidFill>
                              <a:schemeClr val="tx1"/>
                            </a:solidFill>
                            <a:latin typeface="Cambria Math" panose="02040503050406030204" pitchFamily="18" charset="0"/>
                          </a:rPr>
                          <m:t>𝑖𝑛</m:t>
                        </m:r>
                      </m:sub>
                    </m:sSub>
                    <m:r>
                      <a:rPr lang="en-US" sz="2200" b="0" i="1" smtClean="0">
                        <a:solidFill>
                          <a:schemeClr val="tx1"/>
                        </a:solidFill>
                        <a:latin typeface="Cambria Math" panose="02040503050406030204" pitchFamily="18" charset="0"/>
                      </a:rPr>
                      <m:t>=0.00147</m:t>
                    </m:r>
                  </m:oMath>
                </a14:m>
                <a:r>
                  <a:rPr lang="en-US" sz="2200" dirty="0">
                    <a:solidFill>
                      <a:schemeClr val="tx1"/>
                    </a:solidFill>
                  </a:rPr>
                  <a:t> và </a:t>
                </a: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b="0" i="1">
                            <a:solidFill>
                              <a:schemeClr val="tx1"/>
                            </a:solidFill>
                            <a:latin typeface="Cambria Math" panose="02040503050406030204" pitchFamily="18" charset="0"/>
                          </a:rPr>
                          <m:t>𝐸</m:t>
                        </m:r>
                      </m:e>
                      <m:sub>
                        <m:r>
                          <a:rPr lang="en-US" sz="2200" b="0" i="1" smtClean="0">
                            <a:solidFill>
                              <a:schemeClr val="tx1"/>
                            </a:solidFill>
                            <a:latin typeface="Cambria Math" panose="02040503050406030204" pitchFamily="18" charset="0"/>
                          </a:rPr>
                          <m:t>𝑜𝑢𝑡</m:t>
                        </m:r>
                      </m:sub>
                    </m:sSub>
                    <m:r>
                      <a:rPr lang="en-US" sz="2200" b="0" i="1">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0.00215</m:t>
                    </m:r>
                  </m:oMath>
                </a14:m>
                <a:r>
                  <a:rPr lang="en-US" sz="2200" dirty="0">
                    <a:solidFill>
                      <a:schemeClr val="tx1"/>
                    </a:solidFill>
                  </a:rPr>
                  <a:t>.</a:t>
                </a: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9B65E858-65FE-5EA9-5877-9EE204468649}"/>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E8EBA8D5-CF67-1578-E54C-CBDB8628C5CC}"/>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D7D5B42A-1C73-C7F0-27F4-70243A81805B}"/>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63</a:t>
            </a:fld>
            <a:endParaRPr/>
          </a:p>
        </p:txBody>
      </p:sp>
      <p:pic>
        <p:nvPicPr>
          <p:cNvPr id="3" name="Graphic 2">
            <a:extLst>
              <a:ext uri="{FF2B5EF4-FFF2-40B4-BE49-F238E27FC236}">
                <a16:creationId xmlns:a16="http://schemas.microsoft.com/office/drawing/2014/main" id="{CF78B254-ECFF-69D0-D34B-AB4B42EAF281}"/>
              </a:ext>
            </a:extLst>
          </p:cNvPr>
          <p:cNvPicPr>
            <a:picLocks noChangeAspect="1"/>
          </p:cNvPicPr>
          <p:nvPr/>
        </p:nvPicPr>
        <p:blipFill>
          <a:blip r:embed="rId4"/>
          <a:srcRect/>
          <a:stretch/>
        </p:blipFill>
        <p:spPr>
          <a:xfrm>
            <a:off x="4281969" y="660940"/>
            <a:ext cx="3564005" cy="3205130"/>
          </a:xfrm>
          <a:prstGeom prst="rect">
            <a:avLst/>
          </a:prstGeom>
        </p:spPr>
      </p:pic>
    </p:spTree>
    <p:extLst>
      <p:ext uri="{BB962C8B-B14F-4D97-AF65-F5344CB8AC3E}">
        <p14:creationId xmlns:p14="http://schemas.microsoft.com/office/powerpoint/2010/main" val="40766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088DEEF0-34C4-3069-1A2C-4071AE2F40C8}"/>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76DC0EEF-0EA6-74F8-F014-94D0DCA80592}"/>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5DF5CFDA-9F46-D38B-0C1C-78C3BDEA01B9}"/>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177800" indent="0">
                  <a:lnSpc>
                    <a:spcPct val="150000"/>
                  </a:lnSpc>
                  <a:spcBef>
                    <a:spcPts val="0"/>
                  </a:spcBef>
                  <a:buNone/>
                </a:pPr>
                <a:endParaRPr lang="en-US" sz="2200" dirty="0">
                  <a:solidFill>
                    <a:schemeClr val="tx1"/>
                  </a:solidFill>
                </a:endParaRPr>
              </a:p>
              <a:p>
                <a:pPr marL="520700" indent="-342900">
                  <a:lnSpc>
                    <a:spcPct val="150000"/>
                  </a:lnSpc>
                  <a:spcBef>
                    <a:spcPts val="0"/>
                  </a:spcBef>
                </a:pPr>
                <a:r>
                  <a:rPr lang="en-US" sz="2200" dirty="0" err="1">
                    <a:solidFill>
                      <a:schemeClr val="tx1"/>
                    </a:solidFill>
                  </a:rPr>
                  <a:t>Xét</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hồi</a:t>
                </a:r>
                <a:r>
                  <a:rPr lang="en-US" sz="2200" dirty="0">
                    <a:solidFill>
                      <a:schemeClr val="tx1"/>
                    </a:solidFill>
                  </a:rPr>
                  <a:t> </a:t>
                </a:r>
                <a:r>
                  <a:rPr lang="en-US" sz="2200" dirty="0" err="1">
                    <a:solidFill>
                      <a:schemeClr val="tx1"/>
                    </a:solidFill>
                  </a:rPr>
                  <a:t>quy</a:t>
                </a:r>
                <a:r>
                  <a:rPr lang="en-US" sz="2200" dirty="0">
                    <a:solidFill>
                      <a:schemeClr val="tx1"/>
                    </a:solidFill>
                  </a:rPr>
                  <a:t> </a:t>
                </a:r>
                <a:r>
                  <a:rPr lang="en-US" sz="2200" dirty="0" err="1">
                    <a:solidFill>
                      <a:schemeClr val="tx1"/>
                    </a:solidFill>
                  </a:rPr>
                  <a:t>đa</a:t>
                </a:r>
                <a:r>
                  <a:rPr lang="en-US" sz="2200" dirty="0">
                    <a:solidFill>
                      <a:schemeClr val="tx1"/>
                    </a:solidFill>
                  </a:rPr>
                  <a:t> </a:t>
                </a:r>
                <a:r>
                  <a:rPr lang="en-US" sz="2200" dirty="0" err="1">
                    <a:solidFill>
                      <a:schemeClr val="tx1"/>
                    </a:solidFill>
                  </a:rPr>
                  <a:t>thức</a:t>
                </a:r>
                <a:r>
                  <a:rPr lang="en-US" sz="2200" dirty="0">
                    <a:solidFill>
                      <a:schemeClr val="tx1"/>
                    </a:solidFill>
                  </a:rPr>
                  <a:t> </a:t>
                </a:r>
                <a:r>
                  <a:rPr lang="en-US" sz="2200" dirty="0" err="1">
                    <a:solidFill>
                      <a:schemeClr val="tx1"/>
                    </a:solidFill>
                  </a:rPr>
                  <a:t>bậc</a:t>
                </a:r>
                <a:r>
                  <a:rPr lang="en-US" sz="2200" dirty="0">
                    <a:solidFill>
                      <a:schemeClr val="tx1"/>
                    </a:solidFill>
                  </a:rPr>
                  <a:t> 2 </a:t>
                </a:r>
                <a:r>
                  <a:rPr lang="en-US" sz="2200" dirty="0" err="1">
                    <a:solidFill>
                      <a:schemeClr val="tx1"/>
                    </a:solidFill>
                  </a:rPr>
                  <a:t>có</a:t>
                </a:r>
                <a:r>
                  <a:rPr lang="en-US" sz="2200" dirty="0">
                    <a:solidFill>
                      <a:schemeClr val="tx1"/>
                    </a:solidFill>
                  </a:rPr>
                  <a:t> </a:t>
                </a:r>
                <a:r>
                  <a:rPr lang="en-US" sz="2200" dirty="0" err="1">
                    <a:solidFill>
                      <a:schemeClr val="tx1"/>
                    </a:solidFill>
                  </a:rPr>
                  <a:t>dạng</a:t>
                </a:r>
                <a:r>
                  <a:rPr lang="en-US" sz="2200" dirty="0">
                    <a:solidFill>
                      <a:schemeClr val="tx1"/>
                    </a:solidFill>
                  </a:rPr>
                  <a:t>:</a:t>
                </a:r>
              </a:p>
              <a:p>
                <a:pPr marL="177800" indent="0">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h</m:t>
                          </m:r>
                        </m:e>
                        <m:sub>
                          <m:r>
                            <a:rPr lang="en-US" sz="2200" b="0" i="1" smtClean="0">
                              <a:solidFill>
                                <a:schemeClr val="tx1"/>
                              </a:solidFill>
                              <a:latin typeface="Cambria Math" panose="02040503050406030204" pitchFamily="18" charset="0"/>
                            </a:rPr>
                            <m:t>2</m:t>
                          </m:r>
                        </m:sub>
                      </m:sSub>
                      <m:d>
                        <m:dPr>
                          <m:ctrlPr>
                            <a:rPr lang="en-US" sz="2200" b="0" i="1" smtClean="0">
                              <a:solidFill>
                                <a:schemeClr val="tx1"/>
                              </a:solidFill>
                              <a:latin typeface="Cambria Math" panose="02040503050406030204" pitchFamily="18" charset="0"/>
                            </a:rPr>
                          </m:ctrlPr>
                        </m:dPr>
                        <m:e>
                          <m:r>
                            <a:rPr lang="en-US" sz="2200" b="0" i="1" smtClean="0">
                              <a:solidFill>
                                <a:schemeClr val="tx1"/>
                              </a:solidFill>
                              <a:latin typeface="Cambria Math" panose="02040503050406030204" pitchFamily="18" charset="0"/>
                            </a:rPr>
                            <m:t>𝑥</m:t>
                          </m:r>
                        </m:e>
                      </m:d>
                      <m:r>
                        <a:rPr lang="en-US" sz="2200" b="0" i="1" smtClean="0">
                          <a:solidFill>
                            <a:schemeClr val="tx1"/>
                          </a:solidFill>
                          <a:latin typeface="Cambria Math" panose="02040503050406030204" pitchFamily="18" charset="0"/>
                        </a:rPr>
                        <m:t>=</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𝑏</m:t>
                          </m:r>
                        </m:e>
                        <m:sub>
                          <m:r>
                            <a:rPr lang="en-US" sz="2200" b="0" i="1" smtClean="0">
                              <a:solidFill>
                                <a:schemeClr val="tx1"/>
                              </a:solidFill>
                              <a:latin typeface="Cambria Math" panose="02040503050406030204" pitchFamily="18" charset="0"/>
                            </a:rPr>
                            <m:t>0</m:t>
                          </m:r>
                        </m:sub>
                      </m:sSub>
                      <m:r>
                        <a:rPr lang="en-US" sz="2200" b="0" i="1" smtClean="0">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𝑏</m:t>
                          </m:r>
                        </m:e>
                        <m:sub>
                          <m:r>
                            <a:rPr lang="en-US" sz="2200" b="0" i="1" smtClean="0">
                              <a:solidFill>
                                <a:schemeClr val="tx1"/>
                              </a:solidFill>
                              <a:latin typeface="Cambria Math" panose="02040503050406030204" pitchFamily="18" charset="0"/>
                            </a:rPr>
                            <m:t>1</m:t>
                          </m:r>
                        </m:sub>
                      </m:sSub>
                      <m:r>
                        <a:rPr lang="en-US" sz="2200" b="0" i="1" smtClean="0">
                          <a:solidFill>
                            <a:schemeClr val="tx1"/>
                          </a:solidFill>
                          <a:latin typeface="Cambria Math" panose="02040503050406030204" pitchFamily="18" charset="0"/>
                        </a:rPr>
                        <m:t>𝑥</m:t>
                      </m:r>
                      <m:r>
                        <a:rPr lang="en-US" sz="2200" b="0" i="1" smtClean="0">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𝑏</m:t>
                          </m:r>
                        </m:e>
                        <m:sub>
                          <m:r>
                            <a:rPr lang="en-US" sz="2200" b="0" i="1" smtClean="0">
                              <a:solidFill>
                                <a:schemeClr val="tx1"/>
                              </a:solidFill>
                              <a:latin typeface="Cambria Math" panose="02040503050406030204" pitchFamily="18" charset="0"/>
                            </a:rPr>
                            <m:t>2</m:t>
                          </m:r>
                        </m:sub>
                      </m:sSub>
                      <m:sSup>
                        <m:sSupPr>
                          <m:ctrlPr>
                            <a:rPr lang="en-US" sz="2200" i="1" smtClean="0">
                              <a:solidFill>
                                <a:schemeClr val="tx1"/>
                              </a:solidFill>
                              <a:latin typeface="Cambria Math" panose="02040503050406030204" pitchFamily="18" charset="0"/>
                            </a:rPr>
                          </m:ctrlPr>
                        </m:sSupPr>
                        <m:e>
                          <m:r>
                            <a:rPr lang="en-US" sz="2200" i="1">
                              <a:solidFill>
                                <a:schemeClr val="tx1"/>
                              </a:solidFill>
                              <a:latin typeface="Cambria Math" panose="02040503050406030204" pitchFamily="18" charset="0"/>
                            </a:rPr>
                            <m:t>𝑥</m:t>
                          </m:r>
                        </m:e>
                        <m:sup>
                          <m:r>
                            <a:rPr lang="en-US" sz="2200" b="0" i="1" smtClean="0">
                              <a:solidFill>
                                <a:schemeClr val="tx1"/>
                              </a:solidFill>
                              <a:latin typeface="Cambria Math" panose="02040503050406030204" pitchFamily="18" charset="0"/>
                            </a:rPr>
                            <m:t>2</m:t>
                          </m:r>
                        </m:sup>
                      </m:sSup>
                    </m:oMath>
                  </m:oMathPara>
                </a14:m>
                <a:endParaRPr lang="en-US" sz="2200" dirty="0">
                  <a:solidFill>
                    <a:schemeClr val="tx1"/>
                  </a:solidFill>
                </a:endParaRPr>
              </a:p>
              <a:p>
                <a:pPr marL="520700" indent="-342900">
                  <a:lnSpc>
                    <a:spcPct val="150000"/>
                  </a:lnSpc>
                  <a:spcBef>
                    <a:spcPts val="0"/>
                  </a:spcBef>
                </a:pP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hồi</a:t>
                </a:r>
                <a:r>
                  <a:rPr lang="en-US" sz="2200" dirty="0">
                    <a:solidFill>
                      <a:schemeClr val="tx1"/>
                    </a:solidFill>
                  </a:rPr>
                  <a:t> </a:t>
                </a:r>
                <a:r>
                  <a:rPr lang="en-US" sz="2200" dirty="0" err="1">
                    <a:solidFill>
                      <a:schemeClr val="tx1"/>
                    </a:solidFill>
                  </a:rPr>
                  <a:t>quy</a:t>
                </a:r>
                <a:r>
                  <a:rPr lang="en-US" sz="2200" dirty="0">
                    <a:solidFill>
                      <a:schemeClr val="tx1"/>
                    </a:solidFill>
                  </a:rPr>
                  <a:t> </a:t>
                </a:r>
                <a:r>
                  <a:rPr lang="en-US" sz="2200" dirty="0" err="1">
                    <a:solidFill>
                      <a:schemeClr val="tx1"/>
                    </a:solidFill>
                  </a:rPr>
                  <a:t>đa</a:t>
                </a:r>
                <a:r>
                  <a:rPr lang="en-US" sz="2200" dirty="0">
                    <a:solidFill>
                      <a:schemeClr val="tx1"/>
                    </a:solidFill>
                  </a:rPr>
                  <a:t> </a:t>
                </a:r>
                <a:r>
                  <a:rPr lang="en-US" sz="2200" dirty="0" err="1">
                    <a:solidFill>
                      <a:schemeClr val="tx1"/>
                    </a:solidFill>
                  </a:rPr>
                  <a:t>thức</a:t>
                </a:r>
                <a:r>
                  <a:rPr lang="en-US" sz="2200" dirty="0">
                    <a:solidFill>
                      <a:schemeClr val="tx1"/>
                    </a:solidFill>
                  </a:rPr>
                  <a:t> </a:t>
                </a:r>
                <a:r>
                  <a:rPr lang="en-US" sz="2200" dirty="0" err="1">
                    <a:solidFill>
                      <a:schemeClr val="tx1"/>
                    </a:solidFill>
                  </a:rPr>
                  <a:t>bậc</a:t>
                </a:r>
                <a:r>
                  <a:rPr lang="en-US" sz="2200" dirty="0">
                    <a:solidFill>
                      <a:schemeClr val="tx1"/>
                    </a:solidFill>
                  </a:rPr>
                  <a:t> 2 </a:t>
                </a:r>
                <a:r>
                  <a:rPr lang="en-US" sz="2200" dirty="0" err="1">
                    <a:solidFill>
                      <a:schemeClr val="tx1"/>
                    </a:solidFill>
                  </a:rPr>
                  <a:t>sau</a:t>
                </a:r>
                <a:r>
                  <a:rPr lang="en-US" sz="2200" dirty="0">
                    <a:solidFill>
                      <a:schemeClr val="tx1"/>
                    </a:solidFill>
                  </a:rPr>
                  <a:t> </a:t>
                </a:r>
                <a:r>
                  <a:rPr lang="en-US" sz="2200" dirty="0" err="1">
                    <a:solidFill>
                      <a:schemeClr val="tx1"/>
                    </a:solidFill>
                  </a:rPr>
                  <a:t>khi</a:t>
                </a:r>
                <a:r>
                  <a:rPr lang="en-US" sz="2200" dirty="0">
                    <a:solidFill>
                      <a:schemeClr val="tx1"/>
                    </a:solidFill>
                  </a:rPr>
                  <a:t> </a:t>
                </a:r>
                <a:r>
                  <a:rPr lang="en-US" sz="2200" dirty="0" err="1">
                    <a:solidFill>
                      <a:schemeClr val="tx1"/>
                    </a:solidFill>
                  </a:rPr>
                  <a:t>huấn</a:t>
                </a:r>
                <a:r>
                  <a:rPr lang="en-US" sz="2200" dirty="0">
                    <a:solidFill>
                      <a:schemeClr val="tx1"/>
                    </a:solidFill>
                  </a:rPr>
                  <a:t> </a:t>
                </a:r>
                <a:r>
                  <a:rPr lang="en-US" sz="2200" dirty="0" err="1">
                    <a:solidFill>
                      <a:schemeClr val="tx1"/>
                    </a:solidFill>
                  </a:rPr>
                  <a:t>luyện</a:t>
                </a:r>
                <a:r>
                  <a:rPr lang="en-US" sz="2200" dirty="0">
                    <a:solidFill>
                      <a:schemeClr val="tx1"/>
                    </a:solidFill>
                  </a:rPr>
                  <a:t> </a:t>
                </a:r>
                <a:r>
                  <a:rPr lang="en-US" sz="2200" dirty="0" err="1">
                    <a:solidFill>
                      <a:schemeClr val="tx1"/>
                    </a:solidFill>
                  </a:rPr>
                  <a:t>là</a:t>
                </a:r>
                <a:r>
                  <a:rPr lang="en-US" sz="2200" dirty="0">
                    <a:solidFill>
                      <a:schemeClr val="tx1"/>
                    </a:solidFill>
                  </a:rPr>
                  <a:t> </a:t>
                </a:r>
                <a:r>
                  <a:rPr lang="en-US" sz="2200" dirty="0" err="1">
                    <a:solidFill>
                      <a:srgbClr val="0072FF"/>
                    </a:solidFill>
                  </a:rPr>
                  <a:t>đường</a:t>
                </a:r>
                <a:r>
                  <a:rPr lang="en-US" sz="2200" dirty="0">
                    <a:solidFill>
                      <a:srgbClr val="0072FF"/>
                    </a:solidFill>
                  </a:rPr>
                  <a:t> </a:t>
                </a:r>
                <a:r>
                  <a:rPr lang="en-US" sz="2200" dirty="0" err="1">
                    <a:solidFill>
                      <a:srgbClr val="0072FF"/>
                    </a:solidFill>
                  </a:rPr>
                  <a:t>cong</a:t>
                </a:r>
                <a:r>
                  <a:rPr lang="en-US" sz="2200" dirty="0">
                    <a:solidFill>
                      <a:srgbClr val="0072FF"/>
                    </a:solidFill>
                  </a:rPr>
                  <a:t> </a:t>
                </a:r>
                <a:r>
                  <a:rPr lang="en-US" sz="2200" dirty="0" err="1">
                    <a:solidFill>
                      <a:srgbClr val="0072FF"/>
                    </a:solidFill>
                  </a:rPr>
                  <a:t>màu</a:t>
                </a:r>
                <a:r>
                  <a:rPr lang="en-US" sz="2200" dirty="0">
                    <a:solidFill>
                      <a:srgbClr val="0072FF"/>
                    </a:solidFill>
                  </a:rPr>
                  <a:t> </a:t>
                </a:r>
                <a:r>
                  <a:rPr lang="en-US" sz="2200" dirty="0" err="1">
                    <a:solidFill>
                      <a:srgbClr val="0072FF"/>
                    </a:solidFill>
                  </a:rPr>
                  <a:t>xanh</a:t>
                </a:r>
                <a:r>
                  <a:rPr lang="en-US" sz="2200" dirty="0">
                    <a:solidFill>
                      <a:schemeClr val="tx1"/>
                    </a:solidFill>
                  </a:rPr>
                  <a:t>.</a:t>
                </a:r>
              </a:p>
              <a:p>
                <a:pPr marL="520700" indent="-342900">
                  <a:lnSpc>
                    <a:spcPct val="150000"/>
                  </a:lnSpc>
                  <a:spcBef>
                    <a:spcPts val="0"/>
                  </a:spcBef>
                </a:pP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𝐸</m:t>
                        </m:r>
                      </m:e>
                      <m:sub>
                        <m:r>
                          <a:rPr lang="en-US" sz="2200" b="0" i="1" smtClean="0">
                            <a:solidFill>
                              <a:schemeClr val="tx1"/>
                            </a:solidFill>
                            <a:latin typeface="Cambria Math" panose="02040503050406030204" pitchFamily="18" charset="0"/>
                          </a:rPr>
                          <m:t>𝑖𝑛</m:t>
                        </m:r>
                      </m:sub>
                    </m:sSub>
                    <m:r>
                      <a:rPr lang="en-US" sz="2200" b="0" i="1" smtClean="0">
                        <a:solidFill>
                          <a:schemeClr val="tx1"/>
                        </a:solidFill>
                        <a:latin typeface="Cambria Math" panose="02040503050406030204" pitchFamily="18" charset="0"/>
                      </a:rPr>
                      <m:t>=0.00093</m:t>
                    </m:r>
                  </m:oMath>
                </a14:m>
                <a:r>
                  <a:rPr lang="en-US" sz="2200" dirty="0">
                    <a:solidFill>
                      <a:schemeClr val="tx1"/>
                    </a:solidFill>
                  </a:rPr>
                  <a:t> và </a:t>
                </a: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b="0" i="1">
                            <a:solidFill>
                              <a:schemeClr val="tx1"/>
                            </a:solidFill>
                            <a:latin typeface="Cambria Math" panose="02040503050406030204" pitchFamily="18" charset="0"/>
                          </a:rPr>
                          <m:t>𝐸</m:t>
                        </m:r>
                      </m:e>
                      <m:sub>
                        <m:r>
                          <a:rPr lang="en-US" sz="2200" b="0" i="1" smtClean="0">
                            <a:solidFill>
                              <a:schemeClr val="tx1"/>
                            </a:solidFill>
                            <a:latin typeface="Cambria Math" panose="02040503050406030204" pitchFamily="18" charset="0"/>
                          </a:rPr>
                          <m:t>𝑜𝑢𝑡</m:t>
                        </m:r>
                      </m:sub>
                    </m:sSub>
                    <m:r>
                      <a:rPr lang="en-US" sz="2200" b="0" i="1">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0.00137</m:t>
                    </m:r>
                  </m:oMath>
                </a14:m>
                <a:r>
                  <a:rPr lang="en-US" sz="2200" dirty="0">
                    <a:solidFill>
                      <a:schemeClr val="tx1"/>
                    </a:solidFill>
                  </a:rPr>
                  <a:t>.</a:t>
                </a: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5DF5CFDA-9F46-D38B-0C1C-78C3BDEA01B9}"/>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7F28F70F-A239-F8BF-29DD-6704209213C0}"/>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0D96B960-A699-FE94-4F59-991C6CF0C324}"/>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64</a:t>
            </a:fld>
            <a:endParaRPr/>
          </a:p>
        </p:txBody>
      </p:sp>
      <p:pic>
        <p:nvPicPr>
          <p:cNvPr id="3" name="Graphic 2">
            <a:extLst>
              <a:ext uri="{FF2B5EF4-FFF2-40B4-BE49-F238E27FC236}">
                <a16:creationId xmlns:a16="http://schemas.microsoft.com/office/drawing/2014/main" id="{2B674E62-B62B-E3DA-C89A-C2CE8E24C26A}"/>
              </a:ext>
            </a:extLst>
          </p:cNvPr>
          <p:cNvPicPr>
            <a:picLocks noChangeAspect="1"/>
          </p:cNvPicPr>
          <p:nvPr/>
        </p:nvPicPr>
        <p:blipFill>
          <a:blip r:embed="rId4"/>
          <a:srcRect/>
          <a:stretch/>
        </p:blipFill>
        <p:spPr>
          <a:xfrm>
            <a:off x="4281969" y="660940"/>
            <a:ext cx="3564005" cy="3205129"/>
          </a:xfrm>
          <a:prstGeom prst="rect">
            <a:avLst/>
          </a:prstGeom>
        </p:spPr>
      </p:pic>
    </p:spTree>
    <p:extLst>
      <p:ext uri="{BB962C8B-B14F-4D97-AF65-F5344CB8AC3E}">
        <p14:creationId xmlns:p14="http://schemas.microsoft.com/office/powerpoint/2010/main" val="16881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7B9F47E3-0438-9059-E562-372DE51B5FF5}"/>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95740CD1-6683-1EE1-973B-655277534014}"/>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3F3B7088-ABD7-EE27-5D99-306E54339B85}"/>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177800" indent="0">
                  <a:lnSpc>
                    <a:spcPct val="150000"/>
                  </a:lnSpc>
                  <a:spcBef>
                    <a:spcPts val="0"/>
                  </a:spcBef>
                  <a:buNone/>
                </a:pPr>
                <a:endParaRPr lang="en-US" sz="2200" dirty="0">
                  <a:solidFill>
                    <a:schemeClr val="tx1"/>
                  </a:solidFill>
                </a:endParaRPr>
              </a:p>
              <a:p>
                <a:pPr marL="520700" indent="-342900">
                  <a:lnSpc>
                    <a:spcPct val="150000"/>
                  </a:lnSpc>
                  <a:spcBef>
                    <a:spcPts val="0"/>
                  </a:spcBef>
                </a:pPr>
                <a:r>
                  <a:rPr lang="en-US" sz="2200" dirty="0" err="1">
                    <a:solidFill>
                      <a:schemeClr val="tx1"/>
                    </a:solidFill>
                  </a:rPr>
                  <a:t>Xét</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hồi</a:t>
                </a:r>
                <a:r>
                  <a:rPr lang="en-US" sz="2200" dirty="0">
                    <a:solidFill>
                      <a:schemeClr val="tx1"/>
                    </a:solidFill>
                  </a:rPr>
                  <a:t> </a:t>
                </a:r>
                <a:r>
                  <a:rPr lang="en-US" sz="2200" dirty="0" err="1">
                    <a:solidFill>
                      <a:schemeClr val="tx1"/>
                    </a:solidFill>
                  </a:rPr>
                  <a:t>quy</a:t>
                </a:r>
                <a:r>
                  <a:rPr lang="en-US" sz="2200" dirty="0">
                    <a:solidFill>
                      <a:schemeClr val="tx1"/>
                    </a:solidFill>
                  </a:rPr>
                  <a:t> </a:t>
                </a:r>
                <a:r>
                  <a:rPr lang="en-US" sz="2200" dirty="0" err="1">
                    <a:solidFill>
                      <a:schemeClr val="tx1"/>
                    </a:solidFill>
                  </a:rPr>
                  <a:t>đa</a:t>
                </a:r>
                <a:r>
                  <a:rPr lang="en-US" sz="2200" dirty="0">
                    <a:solidFill>
                      <a:schemeClr val="tx1"/>
                    </a:solidFill>
                  </a:rPr>
                  <a:t> </a:t>
                </a:r>
                <a:r>
                  <a:rPr lang="en-US" sz="2200" dirty="0" err="1">
                    <a:solidFill>
                      <a:schemeClr val="tx1"/>
                    </a:solidFill>
                  </a:rPr>
                  <a:t>thức</a:t>
                </a:r>
                <a:r>
                  <a:rPr lang="en-US" sz="2200" dirty="0">
                    <a:solidFill>
                      <a:schemeClr val="tx1"/>
                    </a:solidFill>
                  </a:rPr>
                  <a:t> </a:t>
                </a:r>
                <a:r>
                  <a:rPr lang="en-US" sz="2200" dirty="0" err="1">
                    <a:solidFill>
                      <a:schemeClr val="tx1"/>
                    </a:solidFill>
                  </a:rPr>
                  <a:t>bậc</a:t>
                </a:r>
                <a:r>
                  <a:rPr lang="en-US" sz="2200" dirty="0">
                    <a:solidFill>
                      <a:schemeClr val="tx1"/>
                    </a:solidFill>
                  </a:rPr>
                  <a:t> 9 </a:t>
                </a:r>
                <a:r>
                  <a:rPr lang="en-US" sz="2200" dirty="0" err="1">
                    <a:solidFill>
                      <a:schemeClr val="tx1"/>
                    </a:solidFill>
                  </a:rPr>
                  <a:t>có</a:t>
                </a:r>
                <a:r>
                  <a:rPr lang="en-US" sz="2200" dirty="0">
                    <a:solidFill>
                      <a:schemeClr val="tx1"/>
                    </a:solidFill>
                  </a:rPr>
                  <a:t> </a:t>
                </a:r>
                <a:r>
                  <a:rPr lang="en-US" sz="2200" dirty="0" err="1">
                    <a:solidFill>
                      <a:schemeClr val="tx1"/>
                    </a:solidFill>
                  </a:rPr>
                  <a:t>dạng</a:t>
                </a:r>
                <a:r>
                  <a:rPr lang="en-US" sz="2200" dirty="0">
                    <a:solidFill>
                      <a:schemeClr val="tx1"/>
                    </a:solidFill>
                  </a:rPr>
                  <a:t>:</a:t>
                </a:r>
              </a:p>
              <a:p>
                <a:pPr marL="177800" indent="0">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h</m:t>
                          </m:r>
                        </m:e>
                        <m:sub>
                          <m:r>
                            <a:rPr lang="en-US" sz="2200" b="0" i="1" smtClean="0">
                              <a:solidFill>
                                <a:schemeClr val="tx1"/>
                              </a:solidFill>
                              <a:latin typeface="Cambria Math" panose="02040503050406030204" pitchFamily="18" charset="0"/>
                            </a:rPr>
                            <m:t>9</m:t>
                          </m:r>
                        </m:sub>
                      </m:sSub>
                      <m:d>
                        <m:dPr>
                          <m:ctrlPr>
                            <a:rPr lang="en-US" sz="2200" b="0" i="1" smtClean="0">
                              <a:solidFill>
                                <a:schemeClr val="tx1"/>
                              </a:solidFill>
                              <a:latin typeface="Cambria Math" panose="02040503050406030204" pitchFamily="18" charset="0"/>
                            </a:rPr>
                          </m:ctrlPr>
                        </m:dPr>
                        <m:e>
                          <m:r>
                            <a:rPr lang="en-US" sz="2200" b="0" i="1" smtClean="0">
                              <a:solidFill>
                                <a:schemeClr val="tx1"/>
                              </a:solidFill>
                              <a:latin typeface="Cambria Math" panose="02040503050406030204" pitchFamily="18" charset="0"/>
                            </a:rPr>
                            <m:t>𝑥</m:t>
                          </m:r>
                        </m:e>
                      </m:d>
                      <m:r>
                        <a:rPr lang="en-US" sz="2200" b="0" i="1" smtClean="0">
                          <a:solidFill>
                            <a:schemeClr val="tx1"/>
                          </a:solidFill>
                          <a:latin typeface="Cambria Math" panose="02040503050406030204" pitchFamily="18" charset="0"/>
                        </a:rPr>
                        <m:t>=</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𝑏</m:t>
                          </m:r>
                        </m:e>
                        <m:sub>
                          <m:r>
                            <a:rPr lang="en-US" sz="2200" b="0" i="1" smtClean="0">
                              <a:solidFill>
                                <a:schemeClr val="tx1"/>
                              </a:solidFill>
                              <a:latin typeface="Cambria Math" panose="02040503050406030204" pitchFamily="18" charset="0"/>
                            </a:rPr>
                            <m:t>0</m:t>
                          </m:r>
                        </m:sub>
                      </m:sSub>
                      <m:r>
                        <a:rPr lang="en-US" sz="2200" b="0" i="1" smtClean="0">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𝑏</m:t>
                          </m:r>
                        </m:e>
                        <m:sub>
                          <m:r>
                            <a:rPr lang="en-US" sz="2200" b="0" i="1" smtClean="0">
                              <a:solidFill>
                                <a:schemeClr val="tx1"/>
                              </a:solidFill>
                              <a:latin typeface="Cambria Math" panose="02040503050406030204" pitchFamily="18" charset="0"/>
                            </a:rPr>
                            <m:t>1</m:t>
                          </m:r>
                        </m:sub>
                      </m:sSub>
                      <m:r>
                        <a:rPr lang="en-US" sz="2200" b="0" i="1" smtClean="0">
                          <a:solidFill>
                            <a:schemeClr val="tx1"/>
                          </a:solidFill>
                          <a:latin typeface="Cambria Math" panose="02040503050406030204" pitchFamily="18" charset="0"/>
                        </a:rPr>
                        <m:t>𝑥</m:t>
                      </m:r>
                      <m:r>
                        <a:rPr lang="en-US" sz="2200" b="0" i="1" smtClean="0">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𝑏</m:t>
                          </m:r>
                        </m:e>
                        <m:sub>
                          <m:r>
                            <a:rPr lang="en-US" sz="2200" b="0" i="1" smtClean="0">
                              <a:solidFill>
                                <a:schemeClr val="tx1"/>
                              </a:solidFill>
                              <a:latin typeface="Cambria Math" panose="02040503050406030204" pitchFamily="18" charset="0"/>
                            </a:rPr>
                            <m:t>2</m:t>
                          </m:r>
                        </m:sub>
                      </m:sSub>
                      <m:sSup>
                        <m:sSupPr>
                          <m:ctrlPr>
                            <a:rPr lang="en-US" sz="2200" i="1" smtClean="0">
                              <a:solidFill>
                                <a:schemeClr val="tx1"/>
                              </a:solidFill>
                              <a:latin typeface="Cambria Math" panose="02040503050406030204" pitchFamily="18" charset="0"/>
                            </a:rPr>
                          </m:ctrlPr>
                        </m:sSupPr>
                        <m:e>
                          <m:r>
                            <a:rPr lang="en-US" sz="2200" i="1">
                              <a:solidFill>
                                <a:schemeClr val="tx1"/>
                              </a:solidFill>
                              <a:latin typeface="Cambria Math" panose="02040503050406030204" pitchFamily="18" charset="0"/>
                            </a:rPr>
                            <m:t>𝑥</m:t>
                          </m:r>
                        </m:e>
                        <m:sup>
                          <m:r>
                            <a:rPr lang="en-US" sz="2200" b="0" i="1" smtClean="0">
                              <a:solidFill>
                                <a:schemeClr val="tx1"/>
                              </a:solidFill>
                              <a:latin typeface="Cambria Math" panose="02040503050406030204" pitchFamily="18" charset="0"/>
                            </a:rPr>
                            <m:t>2</m:t>
                          </m:r>
                        </m:sup>
                      </m:sSup>
                      <m:r>
                        <a:rPr lang="en-US" sz="2200" b="0" i="1" smtClean="0">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𝑏</m:t>
                          </m:r>
                        </m:e>
                        <m:sub>
                          <m:r>
                            <a:rPr lang="en-US" sz="2200" b="0" i="1" smtClean="0">
                              <a:solidFill>
                                <a:schemeClr val="tx1"/>
                              </a:solidFill>
                              <a:latin typeface="Cambria Math" panose="02040503050406030204" pitchFamily="18" charset="0"/>
                            </a:rPr>
                            <m:t>8</m:t>
                          </m:r>
                        </m:sub>
                      </m:sSub>
                      <m:sSup>
                        <m:sSupPr>
                          <m:ctrlPr>
                            <a:rPr lang="en-US" sz="2200" i="1">
                              <a:solidFill>
                                <a:schemeClr val="tx1"/>
                              </a:solidFill>
                              <a:latin typeface="Cambria Math" panose="02040503050406030204" pitchFamily="18" charset="0"/>
                            </a:rPr>
                          </m:ctrlPr>
                        </m:sSupPr>
                        <m:e>
                          <m:r>
                            <a:rPr lang="en-US" sz="2200" i="1">
                              <a:solidFill>
                                <a:schemeClr val="tx1"/>
                              </a:solidFill>
                              <a:latin typeface="Cambria Math" panose="02040503050406030204" pitchFamily="18" charset="0"/>
                            </a:rPr>
                            <m:t>𝑥</m:t>
                          </m:r>
                        </m:e>
                        <m:sup>
                          <m:r>
                            <a:rPr lang="en-US" sz="2200" b="0" i="1" smtClean="0">
                              <a:solidFill>
                                <a:schemeClr val="tx1"/>
                              </a:solidFill>
                              <a:latin typeface="Cambria Math" panose="02040503050406030204" pitchFamily="18" charset="0"/>
                            </a:rPr>
                            <m:t>8</m:t>
                          </m:r>
                        </m:sup>
                      </m:sSup>
                      <m:r>
                        <a:rPr lang="en-US" sz="2200" b="0" i="1" smtClean="0">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𝑏</m:t>
                          </m:r>
                        </m:e>
                        <m:sub>
                          <m:r>
                            <a:rPr lang="en-US" sz="2200" b="0" i="1" smtClean="0">
                              <a:solidFill>
                                <a:schemeClr val="tx1"/>
                              </a:solidFill>
                              <a:latin typeface="Cambria Math" panose="02040503050406030204" pitchFamily="18" charset="0"/>
                            </a:rPr>
                            <m:t>9</m:t>
                          </m:r>
                        </m:sub>
                      </m:sSub>
                      <m:sSup>
                        <m:sSupPr>
                          <m:ctrlPr>
                            <a:rPr lang="en-US" sz="2200" i="1">
                              <a:solidFill>
                                <a:schemeClr val="tx1"/>
                              </a:solidFill>
                              <a:latin typeface="Cambria Math" panose="02040503050406030204" pitchFamily="18" charset="0"/>
                            </a:rPr>
                          </m:ctrlPr>
                        </m:sSupPr>
                        <m:e>
                          <m:r>
                            <a:rPr lang="en-US" sz="2200" i="1">
                              <a:solidFill>
                                <a:schemeClr val="tx1"/>
                              </a:solidFill>
                              <a:latin typeface="Cambria Math" panose="02040503050406030204" pitchFamily="18" charset="0"/>
                            </a:rPr>
                            <m:t>𝑥</m:t>
                          </m:r>
                        </m:e>
                        <m:sup>
                          <m:r>
                            <a:rPr lang="en-US" sz="2200" b="0" i="1" smtClean="0">
                              <a:solidFill>
                                <a:schemeClr val="tx1"/>
                              </a:solidFill>
                              <a:latin typeface="Cambria Math" panose="02040503050406030204" pitchFamily="18" charset="0"/>
                            </a:rPr>
                            <m:t>9</m:t>
                          </m:r>
                        </m:sup>
                      </m:sSup>
                    </m:oMath>
                  </m:oMathPara>
                </a14:m>
                <a:endParaRPr lang="en-US" sz="2200" dirty="0">
                  <a:solidFill>
                    <a:schemeClr val="tx1"/>
                  </a:solidFill>
                </a:endParaRPr>
              </a:p>
              <a:p>
                <a:pPr marL="520700" indent="-342900">
                  <a:lnSpc>
                    <a:spcPct val="150000"/>
                  </a:lnSpc>
                  <a:spcBef>
                    <a:spcPts val="0"/>
                  </a:spcBef>
                </a:pP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hồi</a:t>
                </a:r>
                <a:r>
                  <a:rPr lang="en-US" sz="2200" dirty="0">
                    <a:solidFill>
                      <a:schemeClr val="tx1"/>
                    </a:solidFill>
                  </a:rPr>
                  <a:t> </a:t>
                </a:r>
                <a:r>
                  <a:rPr lang="en-US" sz="2200" dirty="0" err="1">
                    <a:solidFill>
                      <a:schemeClr val="tx1"/>
                    </a:solidFill>
                  </a:rPr>
                  <a:t>quy</a:t>
                </a:r>
                <a:r>
                  <a:rPr lang="en-US" sz="2200" dirty="0">
                    <a:solidFill>
                      <a:schemeClr val="tx1"/>
                    </a:solidFill>
                  </a:rPr>
                  <a:t> </a:t>
                </a:r>
                <a:r>
                  <a:rPr lang="en-US" sz="2200" dirty="0" err="1">
                    <a:solidFill>
                      <a:schemeClr val="tx1"/>
                    </a:solidFill>
                  </a:rPr>
                  <a:t>đa</a:t>
                </a:r>
                <a:r>
                  <a:rPr lang="en-US" sz="2200" dirty="0">
                    <a:solidFill>
                      <a:schemeClr val="tx1"/>
                    </a:solidFill>
                  </a:rPr>
                  <a:t> </a:t>
                </a:r>
                <a:r>
                  <a:rPr lang="en-US" sz="2200" dirty="0" err="1">
                    <a:solidFill>
                      <a:schemeClr val="tx1"/>
                    </a:solidFill>
                  </a:rPr>
                  <a:t>thức</a:t>
                </a:r>
                <a:r>
                  <a:rPr lang="en-US" sz="2200" dirty="0">
                    <a:solidFill>
                      <a:schemeClr val="tx1"/>
                    </a:solidFill>
                  </a:rPr>
                  <a:t> </a:t>
                </a:r>
                <a:r>
                  <a:rPr lang="en-US" sz="2200" dirty="0" err="1">
                    <a:solidFill>
                      <a:schemeClr val="tx1"/>
                    </a:solidFill>
                  </a:rPr>
                  <a:t>bậc</a:t>
                </a:r>
                <a:r>
                  <a:rPr lang="en-US" sz="2200" dirty="0">
                    <a:solidFill>
                      <a:schemeClr val="tx1"/>
                    </a:solidFill>
                  </a:rPr>
                  <a:t> 9 </a:t>
                </a:r>
                <a:r>
                  <a:rPr lang="en-US" sz="2200" dirty="0" err="1">
                    <a:solidFill>
                      <a:schemeClr val="tx1"/>
                    </a:solidFill>
                  </a:rPr>
                  <a:t>sau</a:t>
                </a:r>
                <a:r>
                  <a:rPr lang="en-US" sz="2200" dirty="0">
                    <a:solidFill>
                      <a:schemeClr val="tx1"/>
                    </a:solidFill>
                  </a:rPr>
                  <a:t> </a:t>
                </a:r>
                <a:r>
                  <a:rPr lang="en-US" sz="2200" dirty="0" err="1">
                    <a:solidFill>
                      <a:schemeClr val="tx1"/>
                    </a:solidFill>
                  </a:rPr>
                  <a:t>khi</a:t>
                </a:r>
                <a:r>
                  <a:rPr lang="en-US" sz="2200" dirty="0">
                    <a:solidFill>
                      <a:schemeClr val="tx1"/>
                    </a:solidFill>
                  </a:rPr>
                  <a:t> </a:t>
                </a:r>
                <a:r>
                  <a:rPr lang="en-US" sz="2200" dirty="0" err="1">
                    <a:solidFill>
                      <a:schemeClr val="tx1"/>
                    </a:solidFill>
                  </a:rPr>
                  <a:t>huấn</a:t>
                </a:r>
                <a:r>
                  <a:rPr lang="en-US" sz="2200" dirty="0">
                    <a:solidFill>
                      <a:schemeClr val="tx1"/>
                    </a:solidFill>
                  </a:rPr>
                  <a:t> </a:t>
                </a:r>
                <a:r>
                  <a:rPr lang="en-US" sz="2200" dirty="0" err="1">
                    <a:solidFill>
                      <a:schemeClr val="tx1"/>
                    </a:solidFill>
                  </a:rPr>
                  <a:t>luyện</a:t>
                </a:r>
                <a:r>
                  <a:rPr lang="en-US" sz="2200" dirty="0">
                    <a:solidFill>
                      <a:schemeClr val="tx1"/>
                    </a:solidFill>
                  </a:rPr>
                  <a:t> </a:t>
                </a:r>
                <a:r>
                  <a:rPr lang="en-US" sz="2200" dirty="0" err="1">
                    <a:solidFill>
                      <a:schemeClr val="tx1"/>
                    </a:solidFill>
                  </a:rPr>
                  <a:t>là</a:t>
                </a:r>
                <a:r>
                  <a:rPr lang="en-US" sz="2200" dirty="0">
                    <a:solidFill>
                      <a:schemeClr val="tx1"/>
                    </a:solidFill>
                  </a:rPr>
                  <a:t> </a:t>
                </a:r>
                <a:r>
                  <a:rPr lang="en-US" sz="2200" dirty="0" err="1">
                    <a:solidFill>
                      <a:srgbClr val="0072FF"/>
                    </a:solidFill>
                  </a:rPr>
                  <a:t>đường</a:t>
                </a:r>
                <a:r>
                  <a:rPr lang="en-US" sz="2200" dirty="0">
                    <a:solidFill>
                      <a:srgbClr val="0072FF"/>
                    </a:solidFill>
                  </a:rPr>
                  <a:t> </a:t>
                </a:r>
                <a:r>
                  <a:rPr lang="en-US" sz="2200" dirty="0" err="1">
                    <a:solidFill>
                      <a:srgbClr val="0072FF"/>
                    </a:solidFill>
                  </a:rPr>
                  <a:t>cong</a:t>
                </a:r>
                <a:r>
                  <a:rPr lang="en-US" sz="2200" dirty="0">
                    <a:solidFill>
                      <a:srgbClr val="0072FF"/>
                    </a:solidFill>
                  </a:rPr>
                  <a:t> </a:t>
                </a:r>
                <a:r>
                  <a:rPr lang="en-US" sz="2200" dirty="0" err="1">
                    <a:solidFill>
                      <a:srgbClr val="0072FF"/>
                    </a:solidFill>
                  </a:rPr>
                  <a:t>màu</a:t>
                </a:r>
                <a:r>
                  <a:rPr lang="en-US" sz="2200" dirty="0">
                    <a:solidFill>
                      <a:srgbClr val="0072FF"/>
                    </a:solidFill>
                  </a:rPr>
                  <a:t> </a:t>
                </a:r>
                <a:r>
                  <a:rPr lang="en-US" sz="2200" dirty="0" err="1">
                    <a:solidFill>
                      <a:srgbClr val="0072FF"/>
                    </a:solidFill>
                  </a:rPr>
                  <a:t>xanh</a:t>
                </a:r>
                <a:r>
                  <a:rPr lang="en-US" sz="2200" dirty="0">
                    <a:solidFill>
                      <a:schemeClr val="tx1"/>
                    </a:solidFill>
                  </a:rPr>
                  <a:t>.</a:t>
                </a:r>
              </a:p>
              <a:p>
                <a:pPr marL="520700" indent="-342900">
                  <a:lnSpc>
                    <a:spcPct val="150000"/>
                  </a:lnSpc>
                  <a:spcBef>
                    <a:spcPts val="0"/>
                  </a:spcBef>
                </a:pP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𝐸</m:t>
                        </m:r>
                      </m:e>
                      <m:sub>
                        <m:r>
                          <a:rPr lang="en-US" sz="2200" b="0" i="1" smtClean="0">
                            <a:solidFill>
                              <a:schemeClr val="tx1"/>
                            </a:solidFill>
                            <a:latin typeface="Cambria Math" panose="02040503050406030204" pitchFamily="18" charset="0"/>
                          </a:rPr>
                          <m:t>𝑖𝑛</m:t>
                        </m:r>
                      </m:sub>
                    </m:sSub>
                    <m:r>
                      <a:rPr lang="en-US" sz="2200" b="0" i="1" smtClean="0">
                        <a:solidFill>
                          <a:schemeClr val="tx1"/>
                        </a:solidFill>
                        <a:latin typeface="Cambria Math" panose="02040503050406030204" pitchFamily="18" charset="0"/>
                      </a:rPr>
                      <m:t>=0.00000</m:t>
                    </m:r>
                  </m:oMath>
                </a14:m>
                <a:r>
                  <a:rPr lang="en-US" sz="2200" dirty="0">
                    <a:solidFill>
                      <a:schemeClr val="tx1"/>
                    </a:solidFill>
                  </a:rPr>
                  <a:t> và </a:t>
                </a:r>
                <a14:m>
                  <m:oMath xmlns:m="http://schemas.openxmlformats.org/officeDocument/2006/math">
                    <m:sSub>
                      <m:sSubPr>
                        <m:ctrlPr>
                          <a:rPr lang="en-US" sz="2200" i="1">
                            <a:solidFill>
                              <a:schemeClr val="tx1"/>
                            </a:solidFill>
                            <a:latin typeface="Cambria Math" panose="02040503050406030204" pitchFamily="18" charset="0"/>
                          </a:rPr>
                        </m:ctrlPr>
                      </m:sSubPr>
                      <m:e>
                        <m:r>
                          <a:rPr lang="en-US" sz="2200" b="0" i="1">
                            <a:solidFill>
                              <a:schemeClr val="tx1"/>
                            </a:solidFill>
                            <a:latin typeface="Cambria Math" panose="02040503050406030204" pitchFamily="18" charset="0"/>
                          </a:rPr>
                          <m:t>𝐸</m:t>
                        </m:r>
                      </m:e>
                      <m:sub>
                        <m:r>
                          <a:rPr lang="en-US" sz="2200" b="0" i="1" smtClean="0">
                            <a:solidFill>
                              <a:schemeClr val="tx1"/>
                            </a:solidFill>
                            <a:latin typeface="Cambria Math" panose="02040503050406030204" pitchFamily="18" charset="0"/>
                          </a:rPr>
                          <m:t>𝑜𝑢𝑡</m:t>
                        </m:r>
                      </m:sub>
                    </m:sSub>
                    <m:r>
                      <a:rPr lang="en-US" sz="2200" b="0" i="1">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0.00231</m:t>
                    </m:r>
                  </m:oMath>
                </a14:m>
                <a:r>
                  <a:rPr lang="en-US" sz="2200" dirty="0">
                    <a:solidFill>
                      <a:schemeClr val="tx1"/>
                    </a:solidFill>
                  </a:rPr>
                  <a:t>.</a:t>
                </a: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3F3B7088-ABD7-EE27-5D99-306E54339B85}"/>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A2E83D0C-35EB-B3D1-6540-4BD559AB1FEE}"/>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0195A4F9-9569-2C48-6BAB-8DF9DD3E4F9C}"/>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65</a:t>
            </a:fld>
            <a:endParaRPr/>
          </a:p>
        </p:txBody>
      </p:sp>
      <p:pic>
        <p:nvPicPr>
          <p:cNvPr id="3" name="Graphic 2">
            <a:extLst>
              <a:ext uri="{FF2B5EF4-FFF2-40B4-BE49-F238E27FC236}">
                <a16:creationId xmlns:a16="http://schemas.microsoft.com/office/drawing/2014/main" id="{CA45CDB6-1350-C472-3234-D1B6C56FA9E1}"/>
              </a:ext>
            </a:extLst>
          </p:cNvPr>
          <p:cNvPicPr>
            <a:picLocks noChangeAspect="1"/>
          </p:cNvPicPr>
          <p:nvPr/>
        </p:nvPicPr>
        <p:blipFill>
          <a:blip r:embed="rId4"/>
          <a:srcRect/>
          <a:stretch/>
        </p:blipFill>
        <p:spPr>
          <a:xfrm>
            <a:off x="4281969" y="660940"/>
            <a:ext cx="3564004" cy="3205129"/>
          </a:xfrm>
          <a:prstGeom prst="rect">
            <a:avLst/>
          </a:prstGeom>
        </p:spPr>
      </p:pic>
    </p:spTree>
    <p:extLst>
      <p:ext uri="{BB962C8B-B14F-4D97-AF65-F5344CB8AC3E}">
        <p14:creationId xmlns:p14="http://schemas.microsoft.com/office/powerpoint/2010/main" val="13141751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BCD5DE28-B3D3-C77C-FE3B-439FD80D434D}"/>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8B37F362-BC62-A062-F5E5-265BC7032902}"/>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r>
              <a:rPr lang="en-US" dirty="0"/>
              <a:t> - </a:t>
            </a:r>
            <a:r>
              <a:rPr lang="en-US" dirty="0" err="1"/>
              <a:t>Chọn</a:t>
            </a:r>
            <a:r>
              <a:rPr lang="en-US" dirty="0"/>
              <a:t> </a:t>
            </a:r>
            <a:r>
              <a:rPr lang="en-US" dirty="0" err="1"/>
              <a:t>mô</a:t>
            </a:r>
            <a:r>
              <a:rPr lang="en-US" dirty="0"/>
              <a:t> </a:t>
            </a:r>
            <a:r>
              <a:rPr lang="en-US" dirty="0" err="1"/>
              <a:t>hình</a:t>
            </a:r>
            <a:r>
              <a:rPr lang="en-US" dirty="0"/>
              <a:t> </a:t>
            </a:r>
            <a:r>
              <a:rPr lang="en-US" dirty="0" err="1"/>
              <a:t>nào</a:t>
            </a:r>
            <a:r>
              <a:rPr lang="en-US" dirty="0"/>
              <a:t>?</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02AB98D4-28C1-1C23-F716-1D3806BA3AD4}"/>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hồi</a:t>
                </a:r>
                <a:r>
                  <a:rPr lang="en-US" sz="2200" dirty="0">
                    <a:solidFill>
                      <a:schemeClr val="tx1"/>
                    </a:solidFill>
                  </a:rPr>
                  <a:t> </a:t>
                </a:r>
                <a:r>
                  <a:rPr lang="en-US" sz="2200" dirty="0" err="1">
                    <a:solidFill>
                      <a:schemeClr val="tx1"/>
                    </a:solidFill>
                  </a:rPr>
                  <a:t>quy</a:t>
                </a:r>
                <a:r>
                  <a:rPr lang="en-US" sz="2200" dirty="0">
                    <a:solidFill>
                      <a:schemeClr val="tx1"/>
                    </a:solidFill>
                  </a:rPr>
                  <a:t> </a:t>
                </a:r>
                <a:r>
                  <a:rPr lang="en-US" sz="2200" dirty="0" err="1">
                    <a:solidFill>
                      <a:schemeClr val="tx1"/>
                    </a:solidFill>
                  </a:rPr>
                  <a:t>đa</a:t>
                </a:r>
                <a:r>
                  <a:rPr lang="en-US" sz="2200" dirty="0">
                    <a:solidFill>
                      <a:schemeClr val="tx1"/>
                    </a:solidFill>
                  </a:rPr>
                  <a:t> </a:t>
                </a:r>
                <a:r>
                  <a:rPr lang="en-US" sz="2200" dirty="0" err="1">
                    <a:solidFill>
                      <a:schemeClr val="tx1"/>
                    </a:solidFill>
                  </a:rPr>
                  <a:t>thức</a:t>
                </a:r>
                <a:r>
                  <a:rPr lang="en-US" sz="2200" dirty="0">
                    <a:solidFill>
                      <a:schemeClr val="tx1"/>
                    </a:solidFill>
                  </a:rPr>
                  <a:t> </a:t>
                </a:r>
                <a:r>
                  <a:rPr lang="en-US" sz="2200" dirty="0" err="1">
                    <a:solidFill>
                      <a:schemeClr val="tx1"/>
                    </a:solidFill>
                  </a:rPr>
                  <a:t>bậc</a:t>
                </a:r>
                <a:r>
                  <a:rPr lang="en-US" sz="2200" dirty="0">
                    <a:solidFill>
                      <a:schemeClr val="tx1"/>
                    </a:solidFill>
                  </a:rPr>
                  <a:t> 9 </a:t>
                </a:r>
                <a:r>
                  <a:rPr lang="en-US" sz="2200" dirty="0" err="1">
                    <a:solidFill>
                      <a:schemeClr val="tx1"/>
                    </a:solidFill>
                  </a:rPr>
                  <a:t>đạt</a:t>
                </a:r>
                <a:r>
                  <a:rPr lang="en-US" sz="2200" dirty="0">
                    <a:solidFill>
                      <a:schemeClr val="tx1"/>
                    </a:solidFill>
                  </a:rPr>
                  <a:t> </a:t>
                </a:r>
                <a:r>
                  <a:rPr lang="en-US" sz="2200" dirty="0" err="1">
                    <a:solidFill>
                      <a:schemeClr val="tx1"/>
                    </a:solidFill>
                  </a:rPr>
                  <a:t>được</a:t>
                </a:r>
                <a:r>
                  <a:rPr lang="en-US" sz="2200" dirty="0">
                    <a:solidFill>
                      <a:schemeClr val="tx1"/>
                    </a:solidFill>
                  </a:rPr>
                  <a:t> </a:t>
                </a: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𝐸</m:t>
                        </m:r>
                      </m:e>
                      <m:sub>
                        <m:r>
                          <a:rPr lang="en-US" sz="2200" b="0" i="1" smtClean="0">
                            <a:solidFill>
                              <a:schemeClr val="tx1"/>
                            </a:solidFill>
                            <a:latin typeface="Cambria Math" panose="02040503050406030204" pitchFamily="18" charset="0"/>
                          </a:rPr>
                          <m:t>𝑖𝑛</m:t>
                        </m:r>
                      </m:sub>
                    </m:sSub>
                    <m:r>
                      <a:rPr lang="en-US" sz="2200" b="0" i="1" smtClean="0">
                        <a:solidFill>
                          <a:schemeClr val="tx1"/>
                        </a:solidFill>
                        <a:latin typeface="Cambria Math" panose="02040503050406030204" pitchFamily="18" charset="0"/>
                      </a:rPr>
                      <m:t>=0</m:t>
                    </m:r>
                  </m:oMath>
                </a14:m>
                <a:r>
                  <a:rPr lang="en-US" sz="2200" dirty="0">
                    <a:solidFill>
                      <a:schemeClr val="tx1"/>
                    </a:solidFill>
                  </a:rPr>
                  <a:t>.</a:t>
                </a:r>
              </a:p>
              <a:p>
                <a:pPr marL="520700" indent="-342900">
                  <a:lnSpc>
                    <a:spcPct val="150000"/>
                  </a:lnSpc>
                  <a:spcBef>
                    <a:spcPts val="0"/>
                  </a:spcBef>
                </a:pPr>
                <a:r>
                  <a:rPr lang="en-US" sz="2200" dirty="0">
                    <a:solidFill>
                      <a:schemeClr val="tx1"/>
                    </a:solidFill>
                  </a:rPr>
                  <a:t>Ta </a:t>
                </a:r>
                <a:r>
                  <a:rPr lang="en-US" sz="2200" dirty="0" err="1">
                    <a:solidFill>
                      <a:schemeClr val="tx1"/>
                    </a:solidFill>
                  </a:rPr>
                  <a:t>có</a:t>
                </a:r>
                <a:r>
                  <a:rPr lang="en-US" sz="2200" dirty="0">
                    <a:solidFill>
                      <a:schemeClr val="tx1"/>
                    </a:solidFill>
                  </a:rPr>
                  <a:t> </a:t>
                </a:r>
                <a:r>
                  <a:rPr lang="en-US" sz="2200" dirty="0" err="1">
                    <a:solidFill>
                      <a:schemeClr val="tx1"/>
                    </a:solidFill>
                  </a:rPr>
                  <a:t>nên</a:t>
                </a:r>
                <a:r>
                  <a:rPr lang="en-US" sz="2200" dirty="0">
                    <a:solidFill>
                      <a:schemeClr val="tx1"/>
                    </a:solidFill>
                  </a:rPr>
                  <a:t> </a:t>
                </a:r>
                <a:r>
                  <a:rPr lang="en-US" sz="2200" dirty="0" err="1">
                    <a:solidFill>
                      <a:schemeClr val="tx1"/>
                    </a:solidFill>
                  </a:rPr>
                  <a:t>chọn</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h</m:t>
                        </m:r>
                      </m:e>
                      <m:sub>
                        <m:r>
                          <a:rPr lang="en-US" sz="2200" b="0" i="1" smtClean="0">
                            <a:solidFill>
                              <a:schemeClr val="tx1"/>
                            </a:solidFill>
                            <a:latin typeface="Cambria Math" panose="02040503050406030204" pitchFamily="18" charset="0"/>
                          </a:rPr>
                          <m:t>9</m:t>
                        </m:r>
                      </m:sub>
                    </m:sSub>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𝑥</m:t>
                    </m:r>
                    <m:r>
                      <a:rPr lang="en-US" sz="2200" b="0" i="1" smtClean="0">
                        <a:solidFill>
                          <a:schemeClr val="tx1"/>
                        </a:solidFill>
                        <a:latin typeface="Cambria Math" panose="02040503050406030204" pitchFamily="18" charset="0"/>
                      </a:rPr>
                      <m:t>)</m:t>
                    </m:r>
                  </m:oMath>
                </a14:m>
                <a:r>
                  <a:rPr lang="en-US" sz="2200" dirty="0">
                    <a:solidFill>
                      <a:schemeClr val="tx1"/>
                    </a:solidFill>
                  </a:rPr>
                  <a:t> </a:t>
                </a:r>
                <a:r>
                  <a:rPr lang="en-US" sz="2200" dirty="0" err="1">
                    <a:solidFill>
                      <a:schemeClr val="tx1"/>
                    </a:solidFill>
                  </a:rPr>
                  <a:t>là</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cuối</a:t>
                </a:r>
                <a:r>
                  <a:rPr lang="en-US" sz="2200" dirty="0">
                    <a:solidFill>
                      <a:schemeClr val="tx1"/>
                    </a:solidFill>
                  </a:rPr>
                  <a:t> </a:t>
                </a:r>
                <a:r>
                  <a:rPr lang="en-US" sz="2200" dirty="0" err="1">
                    <a:solidFill>
                      <a:schemeClr val="tx1"/>
                    </a:solidFill>
                  </a:rPr>
                  <a:t>cùng</a:t>
                </a:r>
                <a:r>
                  <a:rPr lang="en-US" sz="2200" dirty="0">
                    <a:solidFill>
                      <a:schemeClr val="tx1"/>
                    </a:solidFill>
                  </a:rPr>
                  <a:t> </a:t>
                </a:r>
                <a14:m>
                  <m:oMath xmlns:m="http://schemas.openxmlformats.org/officeDocument/2006/math">
                    <m:acc>
                      <m:accPr>
                        <m:chr m:val="̂"/>
                        <m:ctrlPr>
                          <a:rPr lang="en-US" sz="220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𝑓</m:t>
                        </m:r>
                      </m:e>
                    </m:acc>
                  </m:oMath>
                </a14:m>
                <a:r>
                  <a:rPr lang="en-US" sz="2200" dirty="0">
                    <a:solidFill>
                      <a:schemeClr val="tx1"/>
                    </a:solidFill>
                  </a:rPr>
                  <a:t> </a:t>
                </a:r>
                <a:r>
                  <a:rPr lang="en-US" sz="2200" dirty="0" err="1">
                    <a:solidFill>
                      <a:schemeClr val="tx1"/>
                    </a:solidFill>
                  </a:rPr>
                  <a:t>xấp</a:t>
                </a:r>
                <a:r>
                  <a:rPr lang="en-US" sz="2200" dirty="0">
                    <a:solidFill>
                      <a:schemeClr val="tx1"/>
                    </a:solidFill>
                  </a:rPr>
                  <a:t> </a:t>
                </a:r>
                <a:r>
                  <a:rPr lang="en-US" sz="2200" dirty="0" err="1">
                    <a:solidFill>
                      <a:schemeClr val="tx1"/>
                    </a:solidFill>
                  </a:rPr>
                  <a:t>xỉ</a:t>
                </a:r>
                <a:r>
                  <a:rPr lang="en-US" sz="2200" dirty="0">
                    <a:solidFill>
                      <a:schemeClr val="tx1"/>
                    </a:solidFill>
                  </a:rPr>
                  <a:t> </a:t>
                </a:r>
                <a:r>
                  <a:rPr lang="en-US" sz="2200" dirty="0" err="1">
                    <a:solidFill>
                      <a:schemeClr val="tx1"/>
                    </a:solidFill>
                  </a:rPr>
                  <a:t>hàm</a:t>
                </a:r>
                <a:r>
                  <a:rPr lang="en-US" sz="2200" dirty="0">
                    <a:solidFill>
                      <a:schemeClr val="tx1"/>
                    </a:solidFill>
                  </a:rPr>
                  <a:t> </a:t>
                </a:r>
                <a:r>
                  <a:rPr lang="en-US" sz="2200" dirty="0" err="1">
                    <a:solidFill>
                      <a:schemeClr val="tx1"/>
                    </a:solidFill>
                  </a:rPr>
                  <a:t>đích</a:t>
                </a:r>
                <a:r>
                  <a:rPr lang="en-US" sz="2200" dirty="0">
                    <a:solidFill>
                      <a:schemeClr val="tx1"/>
                    </a:solidFill>
                  </a:rPr>
                  <a:t> </a:t>
                </a:r>
                <a14:m>
                  <m:oMath xmlns:m="http://schemas.openxmlformats.org/officeDocument/2006/math">
                    <m:r>
                      <a:rPr lang="en-US" sz="2200" b="0" i="1" smtClean="0">
                        <a:solidFill>
                          <a:schemeClr val="tx1"/>
                        </a:solidFill>
                        <a:latin typeface="Cambria Math" panose="02040503050406030204" pitchFamily="18" charset="0"/>
                      </a:rPr>
                      <m:t>𝑓</m:t>
                    </m:r>
                  </m:oMath>
                </a14:m>
                <a:r>
                  <a:rPr lang="en-US" sz="2200" dirty="0">
                    <a:solidFill>
                      <a:schemeClr val="tx1"/>
                    </a:solidFill>
                  </a:rPr>
                  <a:t> hay </a:t>
                </a:r>
                <a:r>
                  <a:rPr lang="en-US" sz="2200" dirty="0" err="1">
                    <a:solidFill>
                      <a:schemeClr val="tx1"/>
                    </a:solidFill>
                  </a:rPr>
                  <a:t>không</a:t>
                </a:r>
                <a:r>
                  <a:rPr lang="en-US" sz="2200" dirty="0">
                    <a:solidFill>
                      <a:schemeClr val="tx1"/>
                    </a:solidFill>
                  </a:rPr>
                  <a:t>? </a:t>
                </a:r>
                <a:r>
                  <a:rPr lang="en-US" sz="2200" dirty="0" err="1">
                    <a:solidFill>
                      <a:schemeClr val="tx1"/>
                    </a:solidFill>
                  </a:rPr>
                  <a:t>Đây</a:t>
                </a:r>
                <a:r>
                  <a:rPr lang="en-US" sz="2200" dirty="0">
                    <a:solidFill>
                      <a:schemeClr val="tx1"/>
                    </a:solidFill>
                  </a:rPr>
                  <a:t> </a:t>
                </a:r>
                <a:r>
                  <a:rPr lang="en-US" sz="2200" dirty="0" err="1">
                    <a:solidFill>
                      <a:schemeClr val="tx1"/>
                    </a:solidFill>
                  </a:rPr>
                  <a:t>là</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khớp</a:t>
                </a:r>
                <a:r>
                  <a:rPr lang="en-US" sz="2200" dirty="0">
                    <a:solidFill>
                      <a:schemeClr val="tx1"/>
                    </a:solidFill>
                  </a:rPr>
                  <a:t> </a:t>
                </a:r>
                <a:r>
                  <a:rPr lang="en-US" sz="2200" dirty="0" err="1">
                    <a:solidFill>
                      <a:schemeClr val="tx1"/>
                    </a:solidFill>
                  </a:rPr>
                  <a:t>tốt</a:t>
                </a:r>
                <a:r>
                  <a:rPr lang="en-US" sz="2200" dirty="0">
                    <a:solidFill>
                      <a:schemeClr val="tx1"/>
                    </a:solidFill>
                  </a:rPr>
                  <a:t> </a:t>
                </a:r>
                <a:r>
                  <a:rPr lang="en-US" sz="2200" dirty="0" err="1">
                    <a:solidFill>
                      <a:schemeClr val="tx1"/>
                    </a:solidFill>
                  </a:rPr>
                  <a:t>nhất</a:t>
                </a:r>
                <a:r>
                  <a:rPr lang="en-US" sz="2200" dirty="0">
                    <a:solidFill>
                      <a:schemeClr val="tx1"/>
                    </a:solidFill>
                  </a:rPr>
                  <a:t> </a:t>
                </a:r>
                <a:r>
                  <a:rPr lang="en-US" sz="2200" dirty="0" err="1">
                    <a:solidFill>
                      <a:schemeClr val="tx1"/>
                    </a:solidFill>
                  </a:rPr>
                  <a:t>vào</a:t>
                </a:r>
                <a:r>
                  <a:rPr lang="en-US" sz="2200" dirty="0">
                    <a:solidFill>
                      <a:schemeClr val="tx1"/>
                    </a:solidFill>
                  </a:rPr>
                  <a:t> </a:t>
                </a:r>
                <a:r>
                  <a:rPr lang="en-US" sz="2200" dirty="0" err="1">
                    <a:solidFill>
                      <a:schemeClr val="tx1"/>
                    </a:solidFill>
                  </a:rPr>
                  <a:t>tập</a:t>
                </a:r>
                <a:r>
                  <a:rPr lang="en-US" sz="2200" dirty="0">
                    <a:solidFill>
                      <a:schemeClr val="tx1"/>
                    </a:solidFill>
                  </a:rPr>
                  <a:t> </a:t>
                </a:r>
                <a:r>
                  <a:rPr lang="en-US" sz="2200" dirty="0" err="1">
                    <a:solidFill>
                      <a:schemeClr val="tx1"/>
                    </a:solidFill>
                  </a:rPr>
                  <a:t>dữ</a:t>
                </a:r>
                <a:r>
                  <a:rPr lang="en-US" sz="2200" dirty="0">
                    <a:solidFill>
                      <a:schemeClr val="tx1"/>
                    </a:solidFill>
                  </a:rPr>
                  <a:t> </a:t>
                </a:r>
                <a:r>
                  <a:rPr lang="en-US" sz="2200" dirty="0" err="1">
                    <a:solidFill>
                      <a:schemeClr val="tx1"/>
                    </a:solidFill>
                  </a:rPr>
                  <a:t>liệu</a:t>
                </a:r>
                <a:r>
                  <a:rPr lang="en-US" sz="2200" dirty="0">
                    <a:solidFill>
                      <a:schemeClr val="tx1"/>
                    </a:solidFill>
                  </a:rPr>
                  <a:t> </a:t>
                </a:r>
                <a:r>
                  <a:rPr lang="en-US" sz="2200" dirty="0" err="1">
                    <a:solidFill>
                      <a:schemeClr val="tx1"/>
                    </a:solidFill>
                  </a:rPr>
                  <a:t>huấn</a:t>
                </a:r>
                <a:r>
                  <a:rPr lang="en-US" sz="2200" dirty="0">
                    <a:solidFill>
                      <a:schemeClr val="tx1"/>
                    </a:solidFill>
                  </a:rPr>
                  <a:t> </a:t>
                </a:r>
                <a:r>
                  <a:rPr lang="en-US" sz="2200" dirty="0" err="1">
                    <a:solidFill>
                      <a:schemeClr val="tx1"/>
                    </a:solidFill>
                  </a:rPr>
                  <a:t>luyện</a:t>
                </a:r>
                <a:r>
                  <a:rPr lang="en-US" sz="2200" dirty="0">
                    <a:solidFill>
                      <a:schemeClr val="tx1"/>
                    </a:solidFill>
                  </a:rPr>
                  <a:t>.</a:t>
                </a:r>
              </a:p>
              <a:p>
                <a:pPr marL="520700" indent="-342900">
                  <a:lnSpc>
                    <a:spcPct val="150000"/>
                  </a:lnSpc>
                  <a:spcBef>
                    <a:spcPts val="0"/>
                  </a:spcBef>
                </a:pPr>
                <a:r>
                  <a:rPr lang="en-US" sz="2200" dirty="0" err="1">
                    <a:solidFill>
                      <a:srgbClr val="FF0000"/>
                    </a:solidFill>
                  </a:rPr>
                  <a:t>Không</a:t>
                </a:r>
                <a:r>
                  <a:rPr lang="en-US" sz="2200" dirty="0">
                    <a:solidFill>
                      <a:srgbClr val="FF0000"/>
                    </a:solidFill>
                  </a:rPr>
                  <a:t>! </a:t>
                </a:r>
                <a:r>
                  <a:rPr lang="en-US" sz="2200" dirty="0">
                    <a:solidFill>
                      <a:schemeClr val="tx1"/>
                    </a:solidFill>
                  </a:rPr>
                  <a:t>Ta </a:t>
                </a:r>
                <a:r>
                  <a:rPr lang="en-US" sz="2200" dirty="0" err="1">
                    <a:solidFill>
                      <a:schemeClr val="tx1"/>
                    </a:solidFill>
                  </a:rPr>
                  <a:t>cần</a:t>
                </a:r>
                <a:r>
                  <a:rPr lang="en-US" sz="2200" dirty="0">
                    <a:solidFill>
                      <a:schemeClr val="tx1"/>
                    </a:solidFill>
                  </a:rPr>
                  <a:t> </a:t>
                </a:r>
                <a:r>
                  <a:rPr lang="en-US" sz="2200" dirty="0" err="1">
                    <a:solidFill>
                      <a:schemeClr val="tx1"/>
                    </a:solidFill>
                  </a:rPr>
                  <a:t>chọn</a:t>
                </a:r>
                <a:r>
                  <a:rPr lang="en-US" sz="2200" dirty="0">
                    <a:solidFill>
                      <a:schemeClr val="tx1"/>
                    </a:solidFill>
                  </a:rPr>
                  <a:t> </a:t>
                </a:r>
                <a:r>
                  <a:rPr lang="en-US" sz="2200" dirty="0" err="1">
                    <a:solidFill>
                      <a:schemeClr val="tx1"/>
                    </a:solidFill>
                  </a:rPr>
                  <a:t>lựa</a:t>
                </a:r>
                <a:r>
                  <a:rPr lang="en-US" sz="2200" dirty="0">
                    <a:solidFill>
                      <a:schemeClr val="tx1"/>
                    </a:solidFill>
                  </a:rPr>
                  <a:t> </a:t>
                </a:r>
                <a:r>
                  <a:rPr lang="en-US" sz="2200" dirty="0" err="1">
                    <a:solidFill>
                      <a:schemeClr val="tx1"/>
                    </a:solidFill>
                  </a:rPr>
                  <a:t>mô</a:t>
                </a:r>
                <a:r>
                  <a:rPr lang="en-US" sz="2200" dirty="0">
                    <a:solidFill>
                      <a:schemeClr val="tx1"/>
                    </a:solidFill>
                  </a:rPr>
                  <a:t> </a:t>
                </a:r>
                <a:r>
                  <a:rPr lang="en-US" sz="2200" dirty="0" err="1">
                    <a:solidFill>
                      <a:schemeClr val="tx1"/>
                    </a:solidFill>
                  </a:rPr>
                  <a:t>hình</a:t>
                </a:r>
                <a:r>
                  <a:rPr lang="en-US" sz="2200" dirty="0">
                    <a:solidFill>
                      <a:schemeClr val="tx1"/>
                    </a:solidFill>
                  </a:rPr>
                  <a:t> </a:t>
                </a:r>
                <a:r>
                  <a:rPr lang="en-US" sz="2200" dirty="0" err="1">
                    <a:solidFill>
                      <a:schemeClr val="tx1"/>
                    </a:solidFill>
                  </a:rPr>
                  <a:t>dựa</a:t>
                </a:r>
                <a:r>
                  <a:rPr lang="en-US" sz="2200" dirty="0">
                    <a:solidFill>
                      <a:schemeClr val="tx1"/>
                    </a:solidFill>
                  </a:rPr>
                  <a:t> </a:t>
                </a:r>
                <a:r>
                  <a:rPr lang="en-US" sz="2200" dirty="0" err="1">
                    <a:solidFill>
                      <a:schemeClr val="tx1"/>
                    </a:solidFill>
                  </a:rPr>
                  <a:t>trên</a:t>
                </a:r>
                <a:r>
                  <a:rPr lang="en-US" sz="2200" dirty="0">
                    <a:solidFill>
                      <a:schemeClr val="tx1"/>
                    </a:solidFill>
                  </a:rPr>
                  <a:t> </a:t>
                </a:r>
                <a:r>
                  <a:rPr lang="en-US" sz="2200" dirty="0" err="1">
                    <a:solidFill>
                      <a:schemeClr val="tx1"/>
                    </a:solidFill>
                  </a:rPr>
                  <a:t>sai</a:t>
                </a:r>
                <a:r>
                  <a:rPr lang="en-US" sz="2200" dirty="0">
                    <a:solidFill>
                      <a:schemeClr val="tx1"/>
                    </a:solidFill>
                  </a:rPr>
                  <a:t> </a:t>
                </a:r>
                <a:r>
                  <a:rPr lang="en-US" sz="2200" dirty="0" err="1">
                    <a:solidFill>
                      <a:schemeClr val="tx1"/>
                    </a:solidFill>
                  </a:rPr>
                  <a:t>số</a:t>
                </a:r>
                <a:r>
                  <a:rPr lang="en-US" sz="2200" dirty="0">
                    <a:solidFill>
                      <a:schemeClr val="tx1"/>
                    </a:solidFill>
                  </a:rPr>
                  <a:t> </a:t>
                </a:r>
                <a:r>
                  <a:rPr lang="en-US" sz="2200" dirty="0" err="1">
                    <a:solidFill>
                      <a:schemeClr val="tx1"/>
                    </a:solidFill>
                  </a:rPr>
                  <a:t>ngoài</a:t>
                </a:r>
                <a:r>
                  <a:rPr lang="en-US" sz="2200" dirty="0">
                    <a:solidFill>
                      <a:schemeClr val="tx1"/>
                    </a:solidFill>
                  </a:rPr>
                  <a:t> </a:t>
                </a:r>
                <a:r>
                  <a:rPr lang="en-US" sz="2200" dirty="0" err="1">
                    <a:solidFill>
                      <a:schemeClr val="tx1"/>
                    </a:solidFill>
                  </a:rPr>
                  <a:t>mẫu</a:t>
                </a:r>
                <a:r>
                  <a:rPr lang="en-US" sz="2200" dirty="0">
                    <a:solidFill>
                      <a:schemeClr val="tx1"/>
                    </a:solidFill>
                  </a:rPr>
                  <a:t> (out-of-sample error) </a:t>
                </a: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𝐸</m:t>
                        </m:r>
                      </m:e>
                      <m:sub>
                        <m:r>
                          <a:rPr lang="en-US" sz="2200" b="0" i="1" smtClean="0">
                            <a:solidFill>
                              <a:schemeClr val="tx1"/>
                            </a:solidFill>
                            <a:latin typeface="Cambria Math" panose="02040503050406030204" pitchFamily="18" charset="0"/>
                          </a:rPr>
                          <m:t>𝑜𝑢𝑡</m:t>
                        </m:r>
                      </m:sub>
                    </m:sSub>
                  </m:oMath>
                </a14:m>
                <a:r>
                  <a:rPr lang="en-US" sz="2200" dirty="0">
                    <a:solidFill>
                      <a:schemeClr val="tx1"/>
                    </a:solidFill>
                  </a:rPr>
                  <a:t>.</a:t>
                </a: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02AB98D4-28C1-1C23-F716-1D3806BA3AD4}"/>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r="-68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1CF7460C-F8FA-321D-34D7-01BC57D53777}"/>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3331FBFA-30C4-88BF-05E8-971D8965A4F5}"/>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66</a:t>
            </a:fld>
            <a:endParaRPr/>
          </a:p>
        </p:txBody>
      </p:sp>
      <p:pic>
        <p:nvPicPr>
          <p:cNvPr id="3" name="Graphic 2">
            <a:extLst>
              <a:ext uri="{FF2B5EF4-FFF2-40B4-BE49-F238E27FC236}">
                <a16:creationId xmlns:a16="http://schemas.microsoft.com/office/drawing/2014/main" id="{EF1B45B8-985D-E20F-7BDD-ECE20B10F13C}"/>
              </a:ext>
            </a:extLst>
          </p:cNvPr>
          <p:cNvPicPr>
            <a:picLocks noChangeAspect="1"/>
          </p:cNvPicPr>
          <p:nvPr/>
        </p:nvPicPr>
        <p:blipFill>
          <a:blip r:embed="rId4"/>
          <a:srcRect/>
          <a:stretch/>
        </p:blipFill>
        <p:spPr>
          <a:xfrm>
            <a:off x="2869058" y="1125072"/>
            <a:ext cx="6389827" cy="2551492"/>
          </a:xfrm>
          <a:prstGeom prst="rect">
            <a:avLst/>
          </a:prstGeom>
        </p:spPr>
      </p:pic>
      <p:sp>
        <p:nvSpPr>
          <p:cNvPr id="2" name="TextBox 1">
            <a:extLst>
              <a:ext uri="{FF2B5EF4-FFF2-40B4-BE49-F238E27FC236}">
                <a16:creationId xmlns:a16="http://schemas.microsoft.com/office/drawing/2014/main" id="{AD3F555F-21D3-EC7F-26CA-41DF0796F268}"/>
              </a:ext>
            </a:extLst>
          </p:cNvPr>
          <p:cNvSpPr txBox="1"/>
          <p:nvPr/>
        </p:nvSpPr>
        <p:spPr>
          <a:xfrm>
            <a:off x="5232160" y="3708684"/>
            <a:ext cx="2244628" cy="215444"/>
          </a:xfrm>
          <a:prstGeom prst="rect">
            <a:avLst/>
          </a:prstGeom>
          <a:noFill/>
        </p:spPr>
        <p:txBody>
          <a:bodyPr wrap="square">
            <a:spAutoFit/>
          </a:bodyPr>
          <a:lstStyle/>
          <a:p>
            <a:pPr algn="ctr">
              <a:spcBef>
                <a:spcPct val="50000"/>
              </a:spcBef>
            </a:pPr>
            <a:r>
              <a:rPr lang="en-US" sz="800" dirty="0">
                <a:latin typeface="Calibri"/>
                <a:cs typeface="Calibri"/>
              </a:rPr>
              <a:t>[https://allmodelsarewrong.github.io/]</a:t>
            </a:r>
          </a:p>
        </p:txBody>
      </p:sp>
    </p:spTree>
    <p:extLst>
      <p:ext uri="{BB962C8B-B14F-4D97-AF65-F5344CB8AC3E}">
        <p14:creationId xmlns:p14="http://schemas.microsoft.com/office/powerpoint/2010/main" val="308834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73A72B6B-0070-E606-7F12-05D7BAFD11E0}"/>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5C856B67-2F8F-2041-33A1-2CD4C66F36C8}"/>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r>
              <a:rPr lang="en-US" dirty="0"/>
              <a:t> - </a:t>
            </a:r>
            <a:r>
              <a:rPr lang="en-US" dirty="0" err="1"/>
              <a:t>Chọn</a:t>
            </a:r>
            <a:r>
              <a:rPr lang="en-US" dirty="0"/>
              <a:t> </a:t>
            </a:r>
            <a:r>
              <a:rPr lang="en-US" dirty="0" err="1"/>
              <a:t>mô</a:t>
            </a:r>
            <a:r>
              <a:rPr lang="en-US" dirty="0"/>
              <a:t> </a:t>
            </a:r>
            <a:r>
              <a:rPr lang="en-US" dirty="0" err="1"/>
              <a:t>hình</a:t>
            </a:r>
            <a:r>
              <a:rPr lang="en-US" dirty="0"/>
              <a:t> </a:t>
            </a:r>
            <a:r>
              <a:rPr lang="en-US" dirty="0" err="1"/>
              <a:t>nào</a:t>
            </a:r>
            <a:r>
              <a:rPr lang="en-US" dirty="0"/>
              <a:t>?</a:t>
            </a:r>
            <a:endParaRPr dirty="0"/>
          </a:p>
        </p:txBody>
      </p:sp>
      <p:sp>
        <p:nvSpPr>
          <p:cNvPr id="374" name="Google Shape;374;p5">
            <a:extLst>
              <a:ext uri="{FF2B5EF4-FFF2-40B4-BE49-F238E27FC236}">
                <a16:creationId xmlns:a16="http://schemas.microsoft.com/office/drawing/2014/main" id="{A385BE76-CE91-4B4A-53F3-3DB507225B8C}"/>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177800" indent="0">
              <a:lnSpc>
                <a:spcPct val="114000"/>
              </a:lnSpc>
              <a:spcBef>
                <a:spcPts val="0"/>
              </a:spcBef>
              <a:buNone/>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p:sp>
        <p:nvSpPr>
          <p:cNvPr id="375" name="Google Shape;375;p5">
            <a:extLst>
              <a:ext uri="{FF2B5EF4-FFF2-40B4-BE49-F238E27FC236}">
                <a16:creationId xmlns:a16="http://schemas.microsoft.com/office/drawing/2014/main" id="{6BBA402E-9D8D-170C-F6DC-C42B971007A3}"/>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BDF48375-F38B-35B1-EE41-F963BBAB9E92}"/>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67</a:t>
            </a:fld>
            <a:endParaRPr/>
          </a:p>
        </p:txBody>
      </p:sp>
      <p:pic>
        <p:nvPicPr>
          <p:cNvPr id="3" name="Graphic 2">
            <a:extLst>
              <a:ext uri="{FF2B5EF4-FFF2-40B4-BE49-F238E27FC236}">
                <a16:creationId xmlns:a16="http://schemas.microsoft.com/office/drawing/2014/main" id="{DBAF8150-0DFE-0005-4899-894AA8ED2E66}"/>
              </a:ext>
            </a:extLst>
          </p:cNvPr>
          <p:cNvPicPr>
            <a:picLocks noChangeAspect="1"/>
          </p:cNvPicPr>
          <p:nvPr/>
        </p:nvPicPr>
        <p:blipFill>
          <a:blip r:embed="rId3"/>
          <a:srcRect/>
          <a:stretch/>
        </p:blipFill>
        <p:spPr>
          <a:xfrm>
            <a:off x="3153964" y="1025079"/>
            <a:ext cx="5820016" cy="5233973"/>
          </a:xfrm>
          <a:prstGeom prst="rect">
            <a:avLst/>
          </a:prstGeom>
        </p:spPr>
      </p:pic>
      <p:sp>
        <p:nvSpPr>
          <p:cNvPr id="2" name="TextBox 1">
            <a:extLst>
              <a:ext uri="{FF2B5EF4-FFF2-40B4-BE49-F238E27FC236}">
                <a16:creationId xmlns:a16="http://schemas.microsoft.com/office/drawing/2014/main" id="{A36571A3-C589-F4E2-59AD-FD2E56CD505F}"/>
              </a:ext>
            </a:extLst>
          </p:cNvPr>
          <p:cNvSpPr txBox="1"/>
          <p:nvPr/>
        </p:nvSpPr>
        <p:spPr>
          <a:xfrm>
            <a:off x="5161188" y="6342520"/>
            <a:ext cx="2244628" cy="215444"/>
          </a:xfrm>
          <a:prstGeom prst="rect">
            <a:avLst/>
          </a:prstGeom>
          <a:noFill/>
        </p:spPr>
        <p:txBody>
          <a:bodyPr wrap="square">
            <a:spAutoFit/>
          </a:bodyPr>
          <a:lstStyle/>
          <a:p>
            <a:pPr algn="ctr">
              <a:spcBef>
                <a:spcPct val="50000"/>
              </a:spcBef>
            </a:pPr>
            <a:r>
              <a:rPr lang="en-US" sz="800" dirty="0">
                <a:latin typeface="Calibri"/>
                <a:cs typeface="Calibri"/>
              </a:rPr>
              <a:t>[https://allmodelsarewrong.github.io/]</a:t>
            </a:r>
          </a:p>
        </p:txBody>
      </p:sp>
    </p:spTree>
    <p:extLst>
      <p:ext uri="{BB962C8B-B14F-4D97-AF65-F5344CB8AC3E}">
        <p14:creationId xmlns:p14="http://schemas.microsoft.com/office/powerpoint/2010/main" val="26759297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B876681A-D87B-56D1-ED33-05E52685C60D}"/>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86434843-CFD6-5CA3-D8CB-213A10632175}"/>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r>
              <a:rPr lang="en-US" dirty="0"/>
              <a:t> - </a:t>
            </a:r>
            <a:r>
              <a:rPr lang="en-US" dirty="0" err="1"/>
              <a:t>Chọn</a:t>
            </a:r>
            <a:r>
              <a:rPr lang="en-US" dirty="0"/>
              <a:t> </a:t>
            </a:r>
            <a:r>
              <a:rPr lang="en-US" dirty="0" err="1"/>
              <a:t>mô</a:t>
            </a:r>
            <a:r>
              <a:rPr lang="en-US" dirty="0"/>
              <a:t> </a:t>
            </a:r>
            <a:r>
              <a:rPr lang="en-US" dirty="0" err="1"/>
              <a:t>hình</a:t>
            </a:r>
            <a:r>
              <a:rPr lang="en-US" dirty="0"/>
              <a:t> </a:t>
            </a:r>
            <a:r>
              <a:rPr lang="en-US" dirty="0" err="1"/>
              <a:t>nào</a:t>
            </a:r>
            <a:r>
              <a:rPr lang="en-US" dirty="0"/>
              <a:t>?</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B766B5F8-8EB4-0AD4-556B-32ADE8BBA087}"/>
                  </a:ext>
                </a:extLst>
              </p:cNvPr>
              <p:cNvSpPr txBox="1">
                <a:spLocks noGrp="1"/>
              </p:cNvSpPr>
              <p:nvPr>
                <p:ph type="body" idx="1"/>
              </p:nvPr>
            </p:nvSpPr>
            <p:spPr>
              <a:xfrm>
                <a:off x="5452058" y="877508"/>
                <a:ext cx="6518269"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r>
                  <a:rPr lang="en-US" sz="2000">
                    <a:solidFill>
                      <a:schemeClr val="tx1"/>
                    </a:solidFill>
                  </a:rPr>
                  <a:t>Mô hình hồi quy tuyến tính (bậc 1) quá đơn giản, dẫn đến tình trạng </a:t>
                </a:r>
                <a:r>
                  <a:rPr lang="en-US" sz="2000">
                    <a:solidFill>
                      <a:srgbClr val="FF0000"/>
                    </a:solidFill>
                  </a:rPr>
                  <a:t>underfit</a:t>
                </a:r>
                <a:r>
                  <a:rPr lang="en-US" sz="2000">
                    <a:solidFill>
                      <a:schemeClr val="tx1"/>
                    </a:solidFill>
                  </a:rPr>
                  <a:t> trên tập dữ liệu. Trong số các mô hình, độ lỗi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𝐸</m:t>
                        </m:r>
                      </m:e>
                      <m:sub>
                        <m:r>
                          <a:rPr lang="en-US" sz="2000" b="0" i="1" smtClean="0">
                            <a:solidFill>
                              <a:schemeClr val="tx1"/>
                            </a:solidFill>
                            <a:latin typeface="Cambria Math" panose="02040503050406030204" pitchFamily="18" charset="0"/>
                          </a:rPr>
                          <m:t>𝑖𝑛</m:t>
                        </m:r>
                      </m:sub>
                    </m:sSub>
                  </m:oMath>
                </a14:m>
                <a:r>
                  <a:rPr lang="en-US" sz="2000" dirty="0">
                    <a:solidFill>
                      <a:schemeClr val="tx1"/>
                    </a:solidFill>
                  </a:rPr>
                  <a:t> </a:t>
                </a:r>
                <a:r>
                  <a:rPr lang="en-US" sz="2000">
                    <a:solidFill>
                      <a:schemeClr val="tx1"/>
                    </a:solidFill>
                  </a:rPr>
                  <a:t>của mô hình tuyến tính là lớn nhất. Các mô hình phức tạp hơn sẽ giảm được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𝐸</m:t>
                        </m:r>
                      </m:e>
                      <m:sub>
                        <m:r>
                          <a:rPr lang="en-US" sz="2000" i="1">
                            <a:solidFill>
                              <a:schemeClr val="tx1"/>
                            </a:solidFill>
                            <a:latin typeface="Cambria Math" panose="02040503050406030204" pitchFamily="18" charset="0"/>
                          </a:rPr>
                          <m:t>𝑖𝑛</m:t>
                        </m:r>
                      </m:sub>
                    </m:sSub>
                  </m:oMath>
                </a14:m>
                <a:r>
                  <a:rPr lang="en-US" sz="2000" dirty="0">
                    <a:solidFill>
                      <a:schemeClr val="tx1"/>
                    </a:solidFill>
                  </a:rPr>
                  <a:t> và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𝐸</m:t>
                        </m:r>
                      </m:e>
                      <m:sub>
                        <m:r>
                          <a:rPr lang="en-US" sz="2000" b="0" i="1" smtClean="0">
                            <a:solidFill>
                              <a:schemeClr val="tx1"/>
                            </a:solidFill>
                            <a:latin typeface="Cambria Math" panose="02040503050406030204" pitchFamily="18" charset="0"/>
                          </a:rPr>
                          <m:t>𝑜𝑢𝑡</m:t>
                        </m:r>
                      </m:sub>
                    </m:sSub>
                  </m:oMath>
                </a14:m>
                <a:r>
                  <a:rPr lang="en-US" sz="2000" dirty="0">
                    <a:solidFill>
                      <a:schemeClr val="tx1"/>
                    </a:solidFill>
                  </a:rPr>
                  <a:t>. </a:t>
                </a:r>
              </a:p>
              <a:p>
                <a:pPr marL="520700" indent="-342900">
                  <a:lnSpc>
                    <a:spcPct val="150000"/>
                  </a:lnSpc>
                  <a:spcBef>
                    <a:spcPts val="0"/>
                  </a:spcBef>
                </a:pPr>
                <a:r>
                  <a:rPr lang="en-US" sz="2000">
                    <a:solidFill>
                      <a:schemeClr val="tx1"/>
                    </a:solidFill>
                  </a:rPr>
                  <a:t>Các mô hình hồi quy đa thức bậc 3, 4, 5 khớp tốt vào dữ liệu huấn luyện, và cũng cho kết quả tốt trên dữ liệu kiểm tra </a:t>
                </a:r>
                <a:r>
                  <a:rPr lang="en-US" sz="2000">
                    <a:solidFill>
                      <a:schemeClr val="tx1"/>
                    </a:solidFill>
                    <a:sym typeface="Wingdings" panose="05000000000000000000" pitchFamily="2" charset="2"/>
                  </a:rPr>
                  <a:t> “</a:t>
                </a:r>
                <a:r>
                  <a:rPr lang="en-US" sz="2000">
                    <a:solidFill>
                      <a:srgbClr val="FF0000"/>
                    </a:solidFill>
                    <a:sym typeface="Wingdings" panose="05000000000000000000" pitchFamily="2" charset="2"/>
                  </a:rPr>
                  <a:t>okayfit</a:t>
                </a:r>
                <a:r>
                  <a:rPr lang="en-US" sz="2000">
                    <a:solidFill>
                      <a:schemeClr val="tx1"/>
                    </a:solidFill>
                    <a:sym typeface="Wingdings" panose="05000000000000000000" pitchFamily="2" charset="2"/>
                  </a:rPr>
                  <a:t>.”</a:t>
                </a:r>
                <a:endParaRPr lang="en-US" sz="2000" dirty="0">
                  <a:solidFill>
                    <a:schemeClr val="tx1"/>
                  </a:solidFill>
                </a:endParaRPr>
              </a:p>
              <a:p>
                <a:pPr marL="520700" indent="-342900">
                  <a:lnSpc>
                    <a:spcPct val="150000"/>
                  </a:lnSpc>
                  <a:spcBef>
                    <a:spcPts val="0"/>
                  </a:spcBef>
                </a:pPr>
                <a:r>
                  <a:rPr lang="en-US" sz="2000">
                    <a:solidFill>
                      <a:schemeClr val="tx1"/>
                    </a:solidFill>
                  </a:rPr>
                  <a:t>Mô hình hồi quy đa thức bậc 9 quá phức tạp và có độ linh hoạt cao. Độ lỗi trên dữ liệu huấn luyện rất thấp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𝐸</m:t>
                        </m:r>
                      </m:e>
                      <m:sub>
                        <m:r>
                          <a:rPr lang="en-US" sz="2000" i="1">
                            <a:solidFill>
                              <a:schemeClr val="tx1"/>
                            </a:solidFill>
                            <a:latin typeface="Cambria Math" panose="02040503050406030204" pitchFamily="18" charset="0"/>
                          </a:rPr>
                          <m:t>𝑖𝑛</m:t>
                        </m:r>
                      </m:sub>
                    </m:sSub>
                    <m:r>
                      <a:rPr lang="en-US" sz="2000" b="0" i="1" smtClean="0">
                        <a:solidFill>
                          <a:schemeClr val="tx1"/>
                        </a:solidFill>
                        <a:latin typeface="Cambria Math" panose="02040503050406030204" pitchFamily="18" charset="0"/>
                      </a:rPr>
                      <m:t>=0.0</m:t>
                    </m:r>
                  </m:oMath>
                </a14:m>
                <a:r>
                  <a:rPr lang="en-US" sz="2000" dirty="0">
                    <a:solidFill>
                      <a:schemeClr val="tx1"/>
                    </a:solidFill>
                  </a:rPr>
                  <a:t> </a:t>
                </a:r>
                <a:r>
                  <a:rPr lang="en-US" sz="2000">
                    <a:solidFill>
                      <a:schemeClr val="tx1"/>
                    </a:solidFill>
                  </a:rPr>
                  <a:t>nhưng độ lỗi trên dữ liệu kiểm tra cũng rất lớn. Mô hình này bị </a:t>
                </a:r>
                <a:r>
                  <a:rPr lang="en-US" sz="2000">
                    <a:solidFill>
                      <a:srgbClr val="FF0000"/>
                    </a:solidFill>
                  </a:rPr>
                  <a:t>overfit</a:t>
                </a:r>
                <a:r>
                  <a:rPr lang="en-US" sz="2000">
                    <a:solidFill>
                      <a:schemeClr val="tx1"/>
                    </a:solidFill>
                  </a:rPr>
                  <a:t>.</a:t>
                </a:r>
                <a:endParaRPr lang="en-US" sz="2000" dirty="0">
                  <a:solidFill>
                    <a:schemeClr val="tx1"/>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B766B5F8-8EB4-0AD4-556B-32ADE8BBA087}"/>
                  </a:ext>
                </a:extLst>
              </p:cNvPr>
              <p:cNvSpPr txBox="1">
                <a:spLocks noGrp="1" noRot="1" noChangeAspect="1" noMove="1" noResize="1" noEditPoints="1" noAdjustHandles="1" noChangeArrowheads="1" noChangeShapeType="1" noTextEdit="1"/>
              </p:cNvSpPr>
              <p:nvPr>
                <p:ph type="body" idx="1"/>
              </p:nvPr>
            </p:nvSpPr>
            <p:spPr>
              <a:xfrm>
                <a:off x="5452058" y="877508"/>
                <a:ext cx="6518269" cy="5763924"/>
              </a:xfrm>
              <a:prstGeom prst="rect">
                <a:avLst/>
              </a:prstGeom>
              <a:blipFill>
                <a:blip r:embed="rId3"/>
                <a:stretch>
                  <a:fillRect t="-635" r="-93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2065DB7C-B2F4-DF0B-5C42-7C79B283F62E}"/>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4B89CC8A-0C78-4FE5-A432-B1AB61C0CFA0}"/>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68</a:t>
            </a:fld>
            <a:endParaRPr/>
          </a:p>
        </p:txBody>
      </p:sp>
      <p:pic>
        <p:nvPicPr>
          <p:cNvPr id="4" name="Graphic 2">
            <a:extLst>
              <a:ext uri="{FF2B5EF4-FFF2-40B4-BE49-F238E27FC236}">
                <a16:creationId xmlns:a16="http://schemas.microsoft.com/office/drawing/2014/main" id="{DEBE41BC-B24C-19E1-1EDE-D7889986999B}"/>
              </a:ext>
            </a:extLst>
          </p:cNvPr>
          <p:cNvPicPr>
            <a:picLocks noChangeAspect="1"/>
          </p:cNvPicPr>
          <p:nvPr/>
        </p:nvPicPr>
        <p:blipFill>
          <a:blip r:embed="rId4"/>
          <a:srcRect/>
          <a:stretch/>
        </p:blipFill>
        <p:spPr>
          <a:xfrm>
            <a:off x="795429" y="1043176"/>
            <a:ext cx="4422291" cy="4368471"/>
          </a:xfrm>
          <a:prstGeom prst="rect">
            <a:avLst/>
          </a:prstGeom>
        </p:spPr>
      </p:pic>
    </p:spTree>
    <p:extLst>
      <p:ext uri="{BB962C8B-B14F-4D97-AF65-F5344CB8AC3E}">
        <p14:creationId xmlns:p14="http://schemas.microsoft.com/office/powerpoint/2010/main" val="194707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7F3B8FE7-E53F-8738-F20D-D77F22F659AA}"/>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D6CF4D07-5327-4CA1-CE76-F39C38088020}"/>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r>
              <a:rPr lang="en-US" dirty="0"/>
              <a:t> - </a:t>
            </a:r>
            <a:r>
              <a:rPr lang="en-US" dirty="0" err="1"/>
              <a:t>Chọn</a:t>
            </a:r>
            <a:r>
              <a:rPr lang="en-US" dirty="0"/>
              <a:t> </a:t>
            </a:r>
            <a:r>
              <a:rPr lang="en-US" dirty="0" err="1"/>
              <a:t>mô</a:t>
            </a:r>
            <a:r>
              <a:rPr lang="en-US" dirty="0"/>
              <a:t> </a:t>
            </a:r>
            <a:r>
              <a:rPr lang="en-US" dirty="0" err="1"/>
              <a:t>hình</a:t>
            </a:r>
            <a:r>
              <a:rPr lang="en-US" dirty="0"/>
              <a:t> </a:t>
            </a:r>
            <a:r>
              <a:rPr lang="en-US" dirty="0" err="1"/>
              <a:t>nào</a:t>
            </a:r>
            <a:r>
              <a:rPr lang="en-US" dirty="0"/>
              <a:t>?</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793B238D-C103-9518-64AC-E857BF72AAE6}"/>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rgbClr val="FF0000"/>
                  </a:solidFill>
                </a:endParaRPr>
              </a:p>
              <a:p>
                <a:pPr marL="520700" indent="-342900">
                  <a:lnSpc>
                    <a:spcPct val="150000"/>
                  </a:lnSpc>
                  <a:spcBef>
                    <a:spcPts val="0"/>
                  </a:spcBef>
                </a:pPr>
                <a:endParaRPr lang="en-US" sz="2200" dirty="0">
                  <a:solidFill>
                    <a:srgbClr val="FF0000"/>
                  </a:solidFill>
                </a:endParaRPr>
              </a:p>
              <a:p>
                <a:pPr marL="520700" indent="-342900">
                  <a:lnSpc>
                    <a:spcPct val="150000"/>
                  </a:lnSpc>
                  <a:spcBef>
                    <a:spcPts val="0"/>
                  </a:spcBef>
                </a:pPr>
                <a:r>
                  <a:rPr lang="en-US" sz="2200">
                    <a:solidFill>
                      <a:srgbClr val="FF0000"/>
                    </a:solidFill>
                  </a:rPr>
                  <a:t>Quá khớp (overfitting) </a:t>
                </a:r>
                <a:r>
                  <a:rPr lang="en-US" sz="2200">
                    <a:solidFill>
                      <a:schemeClr val="tx1"/>
                    </a:solidFill>
                  </a:rPr>
                  <a:t>là hiện tượng khi độ lỗi trên dữ liệu huấn luyện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𝐸</m:t>
                        </m:r>
                      </m:e>
                      <m:sub>
                        <m:r>
                          <a:rPr lang="en-US" sz="2400" i="1">
                            <a:solidFill>
                              <a:schemeClr val="tx1"/>
                            </a:solidFill>
                            <a:latin typeface="Cambria Math" panose="02040503050406030204" pitchFamily="18" charset="0"/>
                          </a:rPr>
                          <m:t>𝑖𝑛</m:t>
                        </m:r>
                      </m:sub>
                    </m:sSub>
                    <m:r>
                      <a:rPr lang="en-US" sz="2400" i="1">
                        <a:solidFill>
                          <a:schemeClr val="tx1"/>
                        </a:solidFill>
                        <a:latin typeface="Cambria Math" panose="02040503050406030204" pitchFamily="18" charset="0"/>
                      </a:rPr>
                      <m:t> </m:t>
                    </m:r>
                  </m:oMath>
                </a14:m>
                <a:r>
                  <a:rPr lang="en-US" sz="2200">
                    <a:solidFill>
                      <a:schemeClr val="tx1"/>
                    </a:solidFill>
                  </a:rPr>
                  <a:t>rất nhỏ không còn là dấu hiệu tốt phản ánh hiệu năng thực sự của mô hình trên dữ liệu tổng quát.</a:t>
                </a:r>
                <a:endParaRPr lang="en-US" sz="2200" dirty="0">
                  <a:solidFill>
                    <a:schemeClr val="tx1"/>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793B238D-C103-9518-64AC-E857BF72AAE6}"/>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r="-685"/>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80DF04DE-56DC-282D-8DE1-2851E4FEAA08}"/>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30D8FE8C-B97E-F275-5465-FC9749BDD10F}"/>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69</a:t>
            </a:fld>
            <a:endParaRPr/>
          </a:p>
        </p:txBody>
      </p:sp>
      <p:pic>
        <p:nvPicPr>
          <p:cNvPr id="3" name="Graphic 2">
            <a:extLst>
              <a:ext uri="{FF2B5EF4-FFF2-40B4-BE49-F238E27FC236}">
                <a16:creationId xmlns:a16="http://schemas.microsoft.com/office/drawing/2014/main" id="{FCBD6103-E23A-640F-786F-CC847339EB28}"/>
              </a:ext>
            </a:extLst>
          </p:cNvPr>
          <p:cNvPicPr>
            <a:picLocks noChangeAspect="1"/>
          </p:cNvPicPr>
          <p:nvPr/>
        </p:nvPicPr>
        <p:blipFill>
          <a:blip r:embed="rId4"/>
          <a:srcRect/>
          <a:stretch/>
        </p:blipFill>
        <p:spPr>
          <a:xfrm>
            <a:off x="3813544" y="701340"/>
            <a:ext cx="5372020" cy="4294819"/>
          </a:xfrm>
          <a:prstGeom prst="rect">
            <a:avLst/>
          </a:prstGeom>
        </p:spPr>
      </p:pic>
      <p:sp>
        <p:nvSpPr>
          <p:cNvPr id="2" name="TextBox 1">
            <a:extLst>
              <a:ext uri="{FF2B5EF4-FFF2-40B4-BE49-F238E27FC236}">
                <a16:creationId xmlns:a16="http://schemas.microsoft.com/office/drawing/2014/main" id="{93F7AC98-750F-6F92-BCCB-7D7A474C0FEA}"/>
              </a:ext>
            </a:extLst>
          </p:cNvPr>
          <p:cNvSpPr txBox="1"/>
          <p:nvPr/>
        </p:nvSpPr>
        <p:spPr>
          <a:xfrm>
            <a:off x="9109172" y="3954703"/>
            <a:ext cx="2244628" cy="215444"/>
          </a:xfrm>
          <a:prstGeom prst="rect">
            <a:avLst/>
          </a:prstGeom>
          <a:noFill/>
        </p:spPr>
        <p:txBody>
          <a:bodyPr wrap="square">
            <a:spAutoFit/>
          </a:bodyPr>
          <a:lstStyle/>
          <a:p>
            <a:pPr algn="ctr">
              <a:spcBef>
                <a:spcPct val="50000"/>
              </a:spcBef>
            </a:pPr>
            <a:r>
              <a:rPr lang="en-US" sz="800" dirty="0">
                <a:latin typeface="Calibri"/>
                <a:cs typeface="Calibri"/>
              </a:rPr>
              <a:t>[https://allmodelsarewrong.github.io/]</a:t>
            </a:r>
          </a:p>
        </p:txBody>
      </p:sp>
    </p:spTree>
    <p:extLst>
      <p:ext uri="{BB962C8B-B14F-4D97-AF65-F5344CB8AC3E}">
        <p14:creationId xmlns:p14="http://schemas.microsoft.com/office/powerpoint/2010/main" val="2695117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B6B8EE01-B6C3-92B7-6705-9446C0BAF67A}"/>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096618B0-C927-1697-CF4C-266A7B825323}"/>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Bộ khung lý thuyết</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DBC2B931-FAAC-D327-85DC-C787F229027A}"/>
                  </a:ext>
                </a:extLst>
              </p:cNvPr>
              <p:cNvSpPr txBox="1">
                <a:spLocks noGrp="1"/>
              </p:cNvSpPr>
              <p:nvPr>
                <p:ph type="body" idx="1"/>
              </p:nvPr>
            </p:nvSpPr>
            <p:spPr>
              <a:xfrm>
                <a:off x="512953" y="877508"/>
                <a:ext cx="11419019" cy="5763924"/>
              </a:xfrm>
              <a:prstGeom prst="rect">
                <a:avLst/>
              </a:prstGeom>
              <a:noFill/>
              <a:ln>
                <a:noFill/>
              </a:ln>
            </p:spPr>
            <p:txBody>
              <a:bodyPr spcFirstLastPara="1" wrap="square" lIns="91425" tIns="45700" rIns="91425" bIns="45700" anchor="t" anchorCtr="0">
                <a:noAutofit/>
              </a:bodyPr>
              <a:lstStyle/>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b="1"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r>
                  <a:rPr lang="en-US" sz="2000" dirty="0" err="1">
                    <a:solidFill>
                      <a:srgbClr val="0072FF"/>
                    </a:solidFill>
                  </a:rPr>
                  <a:t>Tập</a:t>
                </a:r>
                <a:r>
                  <a:rPr lang="en-US" sz="2000" dirty="0">
                    <a:solidFill>
                      <a:srgbClr val="0072FF"/>
                    </a:solidFill>
                  </a:rPr>
                  <a:t> </a:t>
                </a:r>
                <a:r>
                  <a:rPr lang="en-US" sz="2000" dirty="0" err="1">
                    <a:solidFill>
                      <a:srgbClr val="0072FF"/>
                    </a:solidFill>
                  </a:rPr>
                  <a:t>dữ</a:t>
                </a:r>
                <a:r>
                  <a:rPr lang="en-US" sz="2000" dirty="0">
                    <a:solidFill>
                      <a:srgbClr val="0072FF"/>
                    </a:solidFill>
                  </a:rPr>
                  <a:t> </a:t>
                </a:r>
                <a:r>
                  <a:rPr lang="en-US" sz="2000" dirty="0" err="1">
                    <a:solidFill>
                      <a:srgbClr val="0072FF"/>
                    </a:solidFill>
                  </a:rPr>
                  <a:t>liệu</a:t>
                </a:r>
                <a:r>
                  <a:rPr lang="en-US" sz="2000" dirty="0">
                    <a:solidFill>
                      <a:srgbClr val="0072FF"/>
                    </a:solidFill>
                  </a:rPr>
                  <a:t> </a:t>
                </a:r>
                <a14:m>
                  <m:oMath xmlns:m="http://schemas.openxmlformats.org/officeDocument/2006/math">
                    <m:r>
                      <a:rPr lang="en-US" sz="2000" b="0" i="1" smtClean="0">
                        <a:latin typeface="Cambria Math" panose="02040503050406030204" pitchFamily="18" charset="0"/>
                      </a:rPr>
                      <m:t>𝐷</m:t>
                    </m:r>
                  </m:oMath>
                </a14:m>
                <a:r>
                  <a:rPr lang="en-US" sz="2000" dirty="0"/>
                  <a:t> </a:t>
                </a:r>
                <a:r>
                  <a:rPr lang="en-US" sz="2000" dirty="0" err="1"/>
                  <a:t>chịu</a:t>
                </a:r>
                <a:r>
                  <a:rPr lang="en-US" sz="2000" dirty="0"/>
                  <a:t> </a:t>
                </a:r>
                <a:r>
                  <a:rPr lang="en-US" sz="2000" dirty="0" err="1"/>
                  <a:t>ảnh</a:t>
                </a:r>
                <a:r>
                  <a:rPr lang="en-US" sz="2000" dirty="0"/>
                  <a:t> </a:t>
                </a:r>
                <a:r>
                  <a:rPr lang="en-US" sz="2000" dirty="0" err="1"/>
                  <a:t>hưởng</a:t>
                </a:r>
                <a:r>
                  <a:rPr lang="en-US" sz="2000" dirty="0"/>
                  <a:t> </a:t>
                </a:r>
                <a:r>
                  <a:rPr lang="en-US" sz="2000" dirty="0" err="1"/>
                  <a:t>bởi</a:t>
                </a:r>
                <a:r>
                  <a:rPr lang="en-US" sz="2000" dirty="0"/>
                  <a:t> </a:t>
                </a:r>
                <a:r>
                  <a:rPr lang="en-US" sz="2000" dirty="0" err="1"/>
                  <a:t>hàm</a:t>
                </a:r>
                <a:r>
                  <a:rPr lang="en-US" sz="2000" dirty="0"/>
                  <a:t> </a:t>
                </a:r>
                <a:r>
                  <a:rPr lang="en-US" sz="2000" dirty="0" err="1"/>
                  <a:t>đích</a:t>
                </a:r>
                <a:r>
                  <a:rPr lang="en-US" sz="2000" dirty="0"/>
                  <a:t> </a:t>
                </a:r>
                <a:r>
                  <a:rPr lang="en-US" sz="2000" dirty="0" err="1"/>
                  <a:t>mà</a:t>
                </a:r>
                <a:r>
                  <a:rPr lang="en-US" sz="2000" dirty="0"/>
                  <a:t> ta </a:t>
                </a:r>
                <a:r>
                  <a:rPr lang="en-US" sz="2000" dirty="0" err="1"/>
                  <a:t>không</a:t>
                </a:r>
                <a:r>
                  <a:rPr lang="en-US" sz="2000" dirty="0"/>
                  <a:t> </a:t>
                </a:r>
                <a:r>
                  <a:rPr lang="en-US" sz="2000" dirty="0" err="1"/>
                  <a:t>có</a:t>
                </a:r>
                <a:r>
                  <a:rPr lang="en-US" sz="2000" dirty="0"/>
                  <a:t> </a:t>
                </a:r>
                <a:r>
                  <a:rPr lang="en-US" sz="2000" dirty="0" err="1"/>
                  <a:t>thông</a:t>
                </a:r>
                <a:r>
                  <a:rPr lang="en-US" sz="2000" dirty="0"/>
                  <a:t> tin.</a:t>
                </a:r>
              </a:p>
              <a:p>
                <a:pPr marL="520700" indent="-342900">
                  <a:lnSpc>
                    <a:spcPct val="114000"/>
                  </a:lnSpc>
                  <a:spcBef>
                    <a:spcPts val="0"/>
                  </a:spcBef>
                </a:pPr>
                <a:r>
                  <a:rPr lang="en-US" sz="2000" dirty="0" err="1">
                    <a:solidFill>
                      <a:srgbClr val="FF00FF"/>
                    </a:solidFill>
                  </a:rPr>
                  <a:t>Tập</a:t>
                </a:r>
                <a:r>
                  <a:rPr lang="en-US" sz="2000" dirty="0">
                    <a:solidFill>
                      <a:srgbClr val="FF00FF"/>
                    </a:solidFill>
                  </a:rPr>
                  <a:t> </a:t>
                </a:r>
                <a:r>
                  <a:rPr lang="en-US" sz="2000" dirty="0" err="1">
                    <a:solidFill>
                      <a:srgbClr val="FF00FF"/>
                    </a:solidFill>
                  </a:rPr>
                  <a:t>giả</a:t>
                </a:r>
                <a:r>
                  <a:rPr lang="en-US" sz="2000" dirty="0">
                    <a:solidFill>
                      <a:srgbClr val="FF00FF"/>
                    </a:solidFill>
                  </a:rPr>
                  <a:t> </a:t>
                </a:r>
                <a:r>
                  <a:rPr lang="en-US" sz="2000" dirty="0" err="1">
                    <a:solidFill>
                      <a:srgbClr val="FF00FF"/>
                    </a:solidFill>
                  </a:rPr>
                  <a:t>thiết</a:t>
                </a:r>
                <a:r>
                  <a:rPr lang="en-US" sz="2000" dirty="0">
                    <a:solidFill>
                      <a:srgbClr val="FF00FF"/>
                    </a:solidFill>
                  </a:rPr>
                  <a:t> </a:t>
                </a:r>
                <a14:m>
                  <m:oMath xmlns:m="http://schemas.openxmlformats.org/officeDocument/2006/math">
                    <m:r>
                      <a:rPr lang="en-US" sz="2000" i="1">
                        <a:latin typeface="Cambria Math" panose="02040503050406030204" pitchFamily="18" charset="0"/>
                        <a:ea typeface="Cambria Math" panose="02040503050406030204" pitchFamily="18" charset="0"/>
                      </a:rPr>
                      <m:t>ℋ</m:t>
                    </m:r>
                  </m:oMath>
                </a14:m>
                <a:r>
                  <a:rPr lang="en-US" sz="2000" dirty="0"/>
                  <a:t> </a:t>
                </a:r>
                <a:r>
                  <a:rPr lang="en-US" sz="2000" dirty="0" err="1"/>
                  <a:t>là</a:t>
                </a:r>
                <a:r>
                  <a:rPr lang="en-US" sz="2000" dirty="0"/>
                  <a:t> </a:t>
                </a:r>
                <a:r>
                  <a:rPr lang="en-US" sz="2000" dirty="0" err="1"/>
                  <a:t>tập</a:t>
                </a:r>
                <a:r>
                  <a:rPr lang="en-US" sz="2000" dirty="0"/>
                  <a:t> </a:t>
                </a:r>
                <a:r>
                  <a:rPr lang="en-US" sz="2000" dirty="0" err="1"/>
                  <a:t>hợp</a:t>
                </a:r>
                <a:r>
                  <a:rPr lang="en-US" sz="2000" dirty="0"/>
                  <a:t> </a:t>
                </a:r>
                <a:r>
                  <a:rPr lang="en-US" sz="2000" dirty="0" err="1"/>
                  <a:t>các</a:t>
                </a:r>
                <a:r>
                  <a:rPr lang="en-US" sz="2000" dirty="0"/>
                  <a:t> </a:t>
                </a:r>
                <a:r>
                  <a:rPr lang="en-US" sz="2000" dirty="0" err="1"/>
                  <a:t>mô</a:t>
                </a:r>
                <a:r>
                  <a:rPr lang="en-US" sz="2000" dirty="0"/>
                  <a:t> </a:t>
                </a:r>
                <a:r>
                  <a:rPr lang="en-US" sz="2000" dirty="0" err="1"/>
                  <a:t>hình</a:t>
                </a:r>
                <a:r>
                  <a:rPr lang="en-US" sz="2000" dirty="0"/>
                  <a:t> </a:t>
                </a:r>
                <a:r>
                  <a:rPr lang="en-US" sz="2000" dirty="0" err="1"/>
                  <a:t>máy</a:t>
                </a:r>
                <a:r>
                  <a:rPr lang="en-US" sz="2000" dirty="0"/>
                  <a:t> </a:t>
                </a:r>
                <a:r>
                  <a:rPr lang="en-US" sz="2000" dirty="0" err="1"/>
                  <a:t>học</a:t>
                </a:r>
                <a:r>
                  <a:rPr lang="en-US" sz="2000" dirty="0"/>
                  <a:t> </a:t>
                </a:r>
                <a:r>
                  <a:rPr lang="en-US" sz="2000" dirty="0" err="1"/>
                  <a:t>mà</a:t>
                </a:r>
                <a:r>
                  <a:rPr lang="en-US" sz="2000" dirty="0"/>
                  <a:t> ta </a:t>
                </a:r>
                <a:r>
                  <a:rPr lang="en-US" sz="2000" dirty="0" err="1"/>
                  <a:t>muốn</a:t>
                </a:r>
                <a:r>
                  <a:rPr lang="en-US" sz="2000" dirty="0"/>
                  <a:t> </a:t>
                </a:r>
                <a:r>
                  <a:rPr lang="en-US" sz="2000" dirty="0" err="1"/>
                  <a:t>sử</a:t>
                </a:r>
                <a:r>
                  <a:rPr lang="en-US" sz="2000" dirty="0"/>
                  <a:t> </a:t>
                </a:r>
                <a:r>
                  <a:rPr lang="en-US" sz="2000" dirty="0" err="1"/>
                  <a:t>dụng</a:t>
                </a:r>
                <a:r>
                  <a:rPr lang="en-US" sz="2000" dirty="0"/>
                  <a:t> (</a:t>
                </a:r>
                <a:r>
                  <a:rPr lang="en-US" sz="2000" dirty="0" err="1"/>
                  <a:t>ví</a:t>
                </a:r>
                <a:r>
                  <a:rPr lang="en-US" sz="2000" dirty="0"/>
                  <a:t> </a:t>
                </a:r>
                <a:r>
                  <a:rPr lang="en-US" sz="2000" dirty="0" err="1"/>
                  <a:t>dụ</a:t>
                </a:r>
                <a:r>
                  <a:rPr lang="en-US" sz="2000" dirty="0"/>
                  <a:t>: </a:t>
                </a:r>
                <a:r>
                  <a:rPr lang="en-US" sz="2000" dirty="0" err="1"/>
                  <a:t>các</a:t>
                </a:r>
                <a:r>
                  <a:rPr lang="en-US" sz="2000" dirty="0"/>
                  <a:t> </a:t>
                </a:r>
                <a:r>
                  <a:rPr lang="en-US" sz="2000" dirty="0" err="1"/>
                  <a:t>mô</a:t>
                </a:r>
                <a:r>
                  <a:rPr lang="en-US" sz="2000" dirty="0"/>
                  <a:t> </a:t>
                </a:r>
                <a:r>
                  <a:rPr lang="en-US" sz="2000" dirty="0" err="1"/>
                  <a:t>hình</a:t>
                </a:r>
                <a:r>
                  <a:rPr lang="en-US" sz="2000" dirty="0"/>
                  <a:t> </a:t>
                </a:r>
                <a:r>
                  <a:rPr lang="en-US" sz="2000" dirty="0" err="1"/>
                  <a:t>tuyến</a:t>
                </a:r>
                <a:r>
                  <a:rPr lang="en-US" sz="2000" dirty="0"/>
                  <a:t> </a:t>
                </a:r>
                <a:r>
                  <a:rPr lang="en-US" sz="2000" dirty="0" err="1"/>
                  <a:t>tính</a:t>
                </a:r>
                <a:r>
                  <a:rPr lang="en-US" sz="2000" dirty="0"/>
                  <a:t>, </a:t>
                </a:r>
                <a:r>
                  <a:rPr lang="en-US" sz="2000" dirty="0" err="1"/>
                  <a:t>các</a:t>
                </a:r>
                <a:r>
                  <a:rPr lang="en-US" sz="2000" dirty="0"/>
                  <a:t> </a:t>
                </a:r>
                <a:r>
                  <a:rPr lang="en-US" sz="2000" dirty="0" err="1"/>
                  <a:t>mô</a:t>
                </a:r>
                <a:r>
                  <a:rPr lang="en-US" sz="2000" dirty="0"/>
                  <a:t> </a:t>
                </a:r>
                <a:r>
                  <a:rPr lang="en-US" sz="2000" dirty="0" err="1"/>
                  <a:t>hình</a:t>
                </a:r>
                <a:r>
                  <a:rPr lang="en-US" sz="2000" dirty="0"/>
                  <a:t> </a:t>
                </a:r>
                <a:r>
                  <a:rPr lang="en-US" sz="2000" dirty="0" err="1"/>
                  <a:t>đa</a:t>
                </a:r>
                <a:r>
                  <a:rPr lang="en-US" sz="2000" dirty="0"/>
                  <a:t> </a:t>
                </a:r>
                <a:r>
                  <a:rPr lang="en-US" sz="2000" dirty="0" err="1"/>
                  <a:t>thức</a:t>
                </a:r>
                <a:r>
                  <a:rPr lang="en-US" sz="2000" dirty="0"/>
                  <a:t>, </a:t>
                </a:r>
                <a:r>
                  <a:rPr lang="en-US" sz="2000" dirty="0" err="1"/>
                  <a:t>các</a:t>
                </a:r>
                <a:r>
                  <a:rPr lang="en-US" sz="2000" dirty="0"/>
                  <a:t> </a:t>
                </a:r>
                <a:r>
                  <a:rPr lang="en-US" sz="2000" dirty="0" err="1"/>
                  <a:t>mô</a:t>
                </a:r>
                <a:r>
                  <a:rPr lang="en-US" sz="2000" dirty="0"/>
                  <a:t> </a:t>
                </a:r>
                <a:r>
                  <a:rPr lang="en-US" sz="2000" dirty="0" err="1"/>
                  <a:t>hình</a:t>
                </a:r>
                <a:r>
                  <a:rPr lang="en-US" sz="2000" dirty="0"/>
                  <a:t> phi </a:t>
                </a:r>
                <a:r>
                  <a:rPr lang="en-US" sz="2000" dirty="0" err="1"/>
                  <a:t>tham</a:t>
                </a:r>
                <a:r>
                  <a:rPr lang="en-US" sz="2000" dirty="0"/>
                  <a:t> </a:t>
                </a:r>
                <a:r>
                  <a:rPr lang="en-US" sz="2000" dirty="0" err="1"/>
                  <a:t>số</a:t>
                </a:r>
                <a:r>
                  <a:rPr lang="en-US" sz="2000" dirty="0"/>
                  <a:t>, </a:t>
                </a:r>
                <a:r>
                  <a:rPr lang="en-US" sz="2000" dirty="0" err="1"/>
                  <a:t>v.v</a:t>
                </a:r>
                <a:r>
                  <a:rPr lang="en-US" sz="2000" dirty="0"/>
                  <a:t>…).</a:t>
                </a:r>
              </a:p>
              <a:p>
                <a:pPr marL="520700" indent="-342900">
                  <a:lnSpc>
                    <a:spcPct val="114000"/>
                  </a:lnSpc>
                  <a:spcBef>
                    <a:spcPts val="0"/>
                  </a:spcBef>
                </a:pPr>
                <a:r>
                  <a:rPr lang="en-US" sz="2000" dirty="0" err="1">
                    <a:solidFill>
                      <a:srgbClr val="FF0000"/>
                    </a:solidFill>
                  </a:rPr>
                  <a:t>Thuật</a:t>
                </a:r>
                <a:r>
                  <a:rPr lang="en-US" sz="2000" dirty="0">
                    <a:solidFill>
                      <a:srgbClr val="FF0000"/>
                    </a:solidFill>
                  </a:rPr>
                  <a:t> </a:t>
                </a:r>
                <a:r>
                  <a:rPr lang="en-US" sz="2000" dirty="0" err="1">
                    <a:solidFill>
                      <a:srgbClr val="FF0000"/>
                    </a:solidFill>
                  </a:rPr>
                  <a:t>toán</a:t>
                </a:r>
                <a:r>
                  <a:rPr lang="en-US" sz="2000" dirty="0">
                    <a:solidFill>
                      <a:srgbClr val="FF0000"/>
                    </a:solidFill>
                  </a:rPr>
                  <a:t> </a:t>
                </a:r>
                <a:r>
                  <a:rPr lang="en-US" sz="2000" dirty="0" err="1">
                    <a:solidFill>
                      <a:srgbClr val="FF0000"/>
                    </a:solidFill>
                  </a:rPr>
                  <a:t>học</a:t>
                </a:r>
                <a:r>
                  <a:rPr lang="en-US" sz="2000" dirty="0">
                    <a:solidFill>
                      <a:srgbClr val="FF0000"/>
                    </a:solidFill>
                  </a:rPr>
                  <a:t> </a:t>
                </a:r>
                <a14:m>
                  <m:oMath xmlns:m="http://schemas.openxmlformats.org/officeDocument/2006/math">
                    <m:r>
                      <a:rPr lang="en-US" sz="2000" b="0" i="1" smtClean="0">
                        <a:latin typeface="Cambria Math" panose="02040503050406030204" pitchFamily="18" charset="0"/>
                        <a:ea typeface="Cambria Math" panose="02040503050406030204" pitchFamily="18" charset="0"/>
                      </a:rPr>
                      <m:t>𝒜</m:t>
                    </m:r>
                  </m:oMath>
                </a14:m>
                <a:r>
                  <a:rPr lang="en-US" sz="2000" dirty="0"/>
                  <a:t> bao </a:t>
                </a:r>
                <a:r>
                  <a:rPr lang="en-US" sz="2000" dirty="0" err="1"/>
                  <a:t>gồm</a:t>
                </a:r>
                <a:r>
                  <a:rPr lang="en-US" sz="2000" dirty="0"/>
                  <a:t> </a:t>
                </a:r>
                <a:r>
                  <a:rPr lang="en-US" sz="2000" dirty="0" err="1"/>
                  <a:t>tập</a:t>
                </a:r>
                <a:r>
                  <a:rPr lang="en-US" sz="2000" dirty="0"/>
                  <a:t> </a:t>
                </a:r>
                <a:r>
                  <a:rPr lang="en-US" sz="2000" dirty="0" err="1"/>
                  <a:t>các</a:t>
                </a:r>
                <a:r>
                  <a:rPr lang="en-US" sz="2000" dirty="0"/>
                  <a:t> </a:t>
                </a:r>
                <a:r>
                  <a:rPr lang="en-US" sz="2000" dirty="0" err="1"/>
                  <a:t>câu</a:t>
                </a:r>
                <a:r>
                  <a:rPr lang="en-US" sz="2000" dirty="0"/>
                  <a:t> </a:t>
                </a:r>
                <a:r>
                  <a:rPr lang="en-US" sz="2000" dirty="0" err="1"/>
                  <a:t>lệnh</a:t>
                </a:r>
                <a:r>
                  <a:rPr lang="en-US" sz="2000" dirty="0"/>
                  <a:t> </a:t>
                </a:r>
                <a:r>
                  <a:rPr lang="en-US" sz="2000" dirty="0" err="1"/>
                  <a:t>được</a:t>
                </a:r>
                <a:r>
                  <a:rPr lang="en-US" sz="2000" dirty="0"/>
                  <a:t> </a:t>
                </a:r>
                <a:r>
                  <a:rPr lang="en-US" sz="2000" dirty="0" err="1"/>
                  <a:t>thực</a:t>
                </a:r>
                <a:r>
                  <a:rPr lang="en-US" sz="2000" dirty="0"/>
                  <a:t> </a:t>
                </a:r>
                <a:r>
                  <a:rPr lang="en-US" sz="2000" dirty="0" err="1"/>
                  <a:t>thi</a:t>
                </a:r>
                <a:r>
                  <a:rPr lang="en-US" sz="2000" dirty="0"/>
                  <a:t> </a:t>
                </a:r>
                <a:r>
                  <a:rPr lang="en-US" sz="2000" dirty="0" err="1"/>
                  <a:t>để</a:t>
                </a:r>
                <a:r>
                  <a:rPr lang="en-US" sz="2000" dirty="0"/>
                  <a:t> </a:t>
                </a:r>
                <a:r>
                  <a:rPr lang="en-US" sz="2000" dirty="0" err="1"/>
                  <a:t>thực</a:t>
                </a:r>
                <a:r>
                  <a:rPr lang="en-US" sz="2000" dirty="0"/>
                  <a:t> </a:t>
                </a:r>
                <a:r>
                  <a:rPr lang="en-US" sz="2000" dirty="0" err="1"/>
                  <a:t>hiện</a:t>
                </a:r>
                <a:r>
                  <a:rPr lang="en-US" sz="2000" dirty="0"/>
                  <a:t> </a:t>
                </a:r>
                <a:r>
                  <a:rPr lang="en-US" sz="2000" dirty="0" err="1"/>
                  <a:t>việc</a:t>
                </a:r>
                <a:r>
                  <a:rPr lang="en-US" sz="2000" dirty="0"/>
                  <a:t> </a:t>
                </a:r>
                <a:r>
                  <a:rPr lang="en-US" sz="2000" dirty="0" err="1"/>
                  <a:t>học</a:t>
                </a:r>
                <a:r>
                  <a:rPr lang="en-US" sz="2000" dirty="0"/>
                  <a:t> </a:t>
                </a:r>
                <a:r>
                  <a:rPr lang="en-US" sz="2000" dirty="0" err="1"/>
                  <a:t>từ</a:t>
                </a:r>
                <a:r>
                  <a:rPr lang="en-US" sz="2000" dirty="0"/>
                  <a:t> </a:t>
                </a:r>
                <a:r>
                  <a:rPr lang="en-US" sz="2000" dirty="0" err="1"/>
                  <a:t>dữ</a:t>
                </a:r>
                <a:r>
                  <a:rPr lang="en-US" sz="2000" dirty="0"/>
                  <a:t> </a:t>
                </a:r>
                <a:r>
                  <a:rPr lang="en-US" sz="2000" dirty="0" err="1"/>
                  <a:t>liệu</a:t>
                </a:r>
                <a:r>
                  <a:rPr lang="en-US" sz="2000" dirty="0"/>
                  <a:t>.</a:t>
                </a:r>
              </a:p>
              <a:p>
                <a:pPr marL="177800" indent="0">
                  <a:lnSpc>
                    <a:spcPct val="114000"/>
                  </a:lnSpc>
                  <a:spcBef>
                    <a:spcPts val="0"/>
                  </a:spcBef>
                  <a:buNone/>
                </a:pPr>
                <a:endParaRPr lang="en-US" sz="2400" dirty="0"/>
              </a:p>
              <a:p>
                <a:pPr marL="520700" indent="-342900">
                  <a:lnSpc>
                    <a:spcPct val="114000"/>
                  </a:lnSpc>
                  <a:spcBef>
                    <a:spcPts val="0"/>
                  </a:spcBef>
                </a:pPr>
                <a:endParaRPr lang="en-US" sz="2400" dirty="0"/>
              </a:p>
            </p:txBody>
          </p:sp>
        </mc:Choice>
        <mc:Fallback xmlns="">
          <p:sp>
            <p:nvSpPr>
              <p:cNvPr id="374" name="Google Shape;374;p5">
                <a:extLst>
                  <a:ext uri="{FF2B5EF4-FFF2-40B4-BE49-F238E27FC236}">
                    <a16:creationId xmlns:a16="http://schemas.microsoft.com/office/drawing/2014/main" id="{DBC2B931-FAAC-D327-85DC-C787F229027A}"/>
                  </a:ext>
                </a:extLst>
              </p:cNvPr>
              <p:cNvSpPr txBox="1">
                <a:spLocks noGrp="1" noRot="1" noChangeAspect="1" noMove="1" noResize="1" noEditPoints="1" noAdjustHandles="1" noChangeArrowheads="1" noChangeShapeType="1" noTextEdit="1"/>
              </p:cNvSpPr>
              <p:nvPr>
                <p:ph type="body" idx="1"/>
              </p:nvPr>
            </p:nvSpPr>
            <p:spPr>
              <a:xfrm>
                <a:off x="512953" y="877508"/>
                <a:ext cx="11419019" cy="5763924"/>
              </a:xfrm>
              <a:prstGeom prst="rect">
                <a:avLst/>
              </a:prstGeom>
              <a:blipFill>
                <a:blip r:embed="rId3"/>
                <a:stretch>
                  <a:fillRect r="-587" b="-529"/>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DAB76EEC-845C-4379-789F-F482D2BDA096}"/>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4690B475-822E-E87C-E761-9656DB85C7E3}"/>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7</a:t>
            </a:fld>
            <a:endParaRPr/>
          </a:p>
        </p:txBody>
      </p:sp>
      <p:pic>
        <p:nvPicPr>
          <p:cNvPr id="3" name="Graphic 2">
            <a:extLst>
              <a:ext uri="{FF2B5EF4-FFF2-40B4-BE49-F238E27FC236}">
                <a16:creationId xmlns:a16="http://schemas.microsoft.com/office/drawing/2014/main" id="{BB242C9E-FA76-25A0-AD7A-A9F053FB24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89726" y="780210"/>
            <a:ext cx="5210706" cy="4205131"/>
          </a:xfrm>
          <a:prstGeom prst="rect">
            <a:avLst/>
          </a:prstGeom>
        </p:spPr>
      </p:pic>
    </p:spTree>
    <p:extLst>
      <p:ext uri="{BB962C8B-B14F-4D97-AF65-F5344CB8AC3E}">
        <p14:creationId xmlns:p14="http://schemas.microsoft.com/office/powerpoint/2010/main" val="174777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B05F0B09-A067-3037-B4DA-7851DA07A2D9}"/>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C23DDBF8-6D64-D6B9-89D3-7C4D2CCA6AB2}"/>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dirty="0" err="1"/>
              <a:t>Ví</a:t>
            </a:r>
            <a:r>
              <a:rPr lang="en-US" dirty="0"/>
              <a:t> </a:t>
            </a:r>
            <a:r>
              <a:rPr lang="en-US" dirty="0" err="1"/>
              <a:t>dụ</a:t>
            </a:r>
            <a:r>
              <a:rPr lang="en-US" dirty="0"/>
              <a:t> - </a:t>
            </a:r>
            <a:r>
              <a:rPr lang="en-US" dirty="0" err="1"/>
              <a:t>Chọn</a:t>
            </a:r>
            <a:r>
              <a:rPr lang="en-US" dirty="0"/>
              <a:t> </a:t>
            </a:r>
            <a:r>
              <a:rPr lang="en-US" dirty="0" err="1"/>
              <a:t>mô</a:t>
            </a:r>
            <a:r>
              <a:rPr lang="en-US" dirty="0"/>
              <a:t> </a:t>
            </a:r>
            <a:r>
              <a:rPr lang="en-US" dirty="0" err="1"/>
              <a:t>hình</a:t>
            </a:r>
            <a:r>
              <a:rPr lang="en-US" dirty="0"/>
              <a:t> </a:t>
            </a:r>
            <a:r>
              <a:rPr lang="en-US" dirty="0" err="1"/>
              <a:t>nào</a:t>
            </a:r>
            <a:r>
              <a:rPr lang="en-US" dirty="0"/>
              <a:t>?</a:t>
            </a:r>
            <a:endParaRPr dirty="0"/>
          </a:p>
        </p:txBody>
      </p:sp>
      <p:sp>
        <p:nvSpPr>
          <p:cNvPr id="374" name="Google Shape;374;p5">
            <a:extLst>
              <a:ext uri="{FF2B5EF4-FFF2-40B4-BE49-F238E27FC236}">
                <a16:creationId xmlns:a16="http://schemas.microsoft.com/office/drawing/2014/main" id="{968C1E9C-5937-F068-B56B-8514E9D8F164}"/>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177800" indent="0">
              <a:lnSpc>
                <a:spcPct val="114000"/>
              </a:lnSpc>
              <a:spcBef>
                <a:spcPts val="0"/>
              </a:spcBef>
              <a:buNone/>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p:sp>
        <p:nvSpPr>
          <p:cNvPr id="375" name="Google Shape;375;p5">
            <a:extLst>
              <a:ext uri="{FF2B5EF4-FFF2-40B4-BE49-F238E27FC236}">
                <a16:creationId xmlns:a16="http://schemas.microsoft.com/office/drawing/2014/main" id="{776EA7E7-5355-F956-3F56-AA70B61F45B4}"/>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4685CC73-9FFD-86A6-5185-2EE2FD802477}"/>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70</a:t>
            </a:fld>
            <a:endParaRPr/>
          </a:p>
        </p:txBody>
      </p:sp>
      <p:pic>
        <p:nvPicPr>
          <p:cNvPr id="3" name="Graphic 2">
            <a:extLst>
              <a:ext uri="{FF2B5EF4-FFF2-40B4-BE49-F238E27FC236}">
                <a16:creationId xmlns:a16="http://schemas.microsoft.com/office/drawing/2014/main" id="{6A06BF18-5BC7-B160-497F-B0D80EE8ED54}"/>
              </a:ext>
            </a:extLst>
          </p:cNvPr>
          <p:cNvPicPr>
            <a:picLocks noChangeAspect="1"/>
          </p:cNvPicPr>
          <p:nvPr/>
        </p:nvPicPr>
        <p:blipFill>
          <a:blip r:embed="rId3"/>
          <a:srcRect/>
          <a:stretch/>
        </p:blipFill>
        <p:spPr>
          <a:xfrm>
            <a:off x="582792" y="780210"/>
            <a:ext cx="5820016" cy="5233972"/>
          </a:xfrm>
          <a:prstGeom prst="rect">
            <a:avLst/>
          </a:prstGeom>
        </p:spPr>
      </p:pic>
      <p:sp>
        <p:nvSpPr>
          <p:cNvPr id="2" name="TextBox 1">
            <a:extLst>
              <a:ext uri="{FF2B5EF4-FFF2-40B4-BE49-F238E27FC236}">
                <a16:creationId xmlns:a16="http://schemas.microsoft.com/office/drawing/2014/main" id="{104824AE-2F77-9DFE-A54F-B46E9AC3475C}"/>
              </a:ext>
            </a:extLst>
          </p:cNvPr>
          <p:cNvSpPr txBox="1"/>
          <p:nvPr/>
        </p:nvSpPr>
        <p:spPr>
          <a:xfrm>
            <a:off x="2370486" y="6109852"/>
            <a:ext cx="2244628" cy="215444"/>
          </a:xfrm>
          <a:prstGeom prst="rect">
            <a:avLst/>
          </a:prstGeom>
          <a:noFill/>
        </p:spPr>
        <p:txBody>
          <a:bodyPr wrap="square">
            <a:spAutoFit/>
          </a:bodyPr>
          <a:lstStyle/>
          <a:p>
            <a:pPr algn="ctr">
              <a:spcBef>
                <a:spcPct val="50000"/>
              </a:spcBef>
            </a:pPr>
            <a:r>
              <a:rPr lang="en-US" sz="800" dirty="0">
                <a:latin typeface="Calibri"/>
                <a:cs typeface="Calibri"/>
              </a:rPr>
              <a:t>[https://allmodelsarewrong.github.io/]</a:t>
            </a:r>
          </a:p>
        </p:txBody>
      </p:sp>
      <mc:AlternateContent xmlns:mc="http://schemas.openxmlformats.org/markup-compatibility/2006" xmlns:a14="http://schemas.microsoft.com/office/drawing/2010/main">
        <mc:Choice Requires="a14">
          <p:sp>
            <p:nvSpPr>
              <p:cNvPr id="4" name="Google Shape;374;p5">
                <a:extLst>
                  <a:ext uri="{FF2B5EF4-FFF2-40B4-BE49-F238E27FC236}">
                    <a16:creationId xmlns:a16="http://schemas.microsoft.com/office/drawing/2014/main" id="{CC919019-B14B-6DE3-C4D1-84C7BC5C5350}"/>
                  </a:ext>
                </a:extLst>
              </p:cNvPr>
              <p:cNvSpPr txBox="1">
                <a:spLocks/>
              </p:cNvSpPr>
              <p:nvPr/>
            </p:nvSpPr>
            <p:spPr>
              <a:xfrm>
                <a:off x="6407812" y="744434"/>
                <a:ext cx="5376166" cy="576392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20700" indent="-342900">
                  <a:lnSpc>
                    <a:spcPct val="150000"/>
                  </a:lnSpc>
                  <a:spcBef>
                    <a:spcPts val="0"/>
                  </a:spcBef>
                </a:pPr>
                <a:r>
                  <a:rPr lang="en-US" sz="2000">
                    <a:solidFill>
                      <a:schemeClr val="tx1"/>
                    </a:solidFill>
                  </a:rPr>
                  <a:t>Phát sinh 3 tập dữ liệu huấn luyện, mỗi tập dữ liệu có </a:t>
                </a:r>
                <a14:m>
                  <m:oMath xmlns:m="http://schemas.openxmlformats.org/officeDocument/2006/math">
                    <m:r>
                      <a:rPr lang="en-US" sz="2000" b="0" i="1" smtClean="0">
                        <a:solidFill>
                          <a:schemeClr val="tx1"/>
                        </a:solidFill>
                        <a:latin typeface="Cambria Math" panose="02040503050406030204" pitchFamily="18" charset="0"/>
                      </a:rPr>
                      <m:t>𝑛</m:t>
                    </m:r>
                    <m:r>
                      <a:rPr lang="en-US" sz="2000" b="0" i="1" smtClean="0">
                        <a:solidFill>
                          <a:schemeClr val="tx1"/>
                        </a:solidFill>
                        <a:latin typeface="Cambria Math" panose="02040503050406030204" pitchFamily="18" charset="0"/>
                      </a:rPr>
                      <m:t>=10</m:t>
                    </m:r>
                  </m:oMath>
                </a14:m>
                <a:r>
                  <a:rPr lang="en-US" sz="2000" dirty="0">
                    <a:solidFill>
                      <a:schemeClr val="tx1"/>
                    </a:solidFill>
                  </a:rPr>
                  <a:t> </a:t>
                </a:r>
                <a:r>
                  <a:rPr lang="en-US" sz="2000">
                    <a:solidFill>
                      <a:schemeClr val="tx1"/>
                    </a:solidFill>
                  </a:rPr>
                  <a:t>điểm dữ liệu.</a:t>
                </a:r>
              </a:p>
              <a:p>
                <a:pPr marL="520700" indent="-342900">
                  <a:lnSpc>
                    <a:spcPct val="150000"/>
                  </a:lnSpc>
                  <a:spcBef>
                    <a:spcPts val="0"/>
                  </a:spcBef>
                </a:pPr>
                <a:r>
                  <a:rPr lang="en-US" sz="2000">
                    <a:solidFill>
                      <a:schemeClr val="tx1"/>
                    </a:solidFill>
                  </a:rPr>
                  <a:t>Với mỗi tập dữ liệu, ta huấn luyện 9 mô hình hồi quy đa thức (từ hồi quy tuyến tính bậc 1 </a:t>
                </a:r>
                <a:r>
                  <a:rPr lang="en-US" sz="2000">
                    <a:solidFill>
                      <a:schemeClr val="tx1"/>
                    </a:solidFill>
                    <a:sym typeface="Wingdings" panose="05000000000000000000" pitchFamily="2" charset="2"/>
                  </a:rPr>
                  <a:t> đa thức bậc 9).</a:t>
                </a:r>
              </a:p>
              <a:p>
                <a:pPr marL="520700" indent="-342900">
                  <a:lnSpc>
                    <a:spcPct val="150000"/>
                  </a:lnSpc>
                  <a:spcBef>
                    <a:spcPts val="0"/>
                  </a:spcBef>
                </a:pPr>
                <a:r>
                  <a:rPr lang="en-US" sz="2000">
                    <a:solidFill>
                      <a:schemeClr val="tx1"/>
                    </a:solidFill>
                    <a:sym typeface="Wingdings" panose="05000000000000000000" pitchFamily="2" charset="2"/>
                  </a:rPr>
                  <a:t>Với mỗi tập dữ liệu, mô hình hồi quy đa thức bậc 9 khớp hoàn hảo vào các điểm dữ liệu. Nhưng các mô hình bậc 9 này rất biến động theo mỗi tập dữ liệu. Phương sai cao  overfit.</a:t>
                </a:r>
              </a:p>
              <a:p>
                <a:pPr marL="520700" indent="-342900">
                  <a:lnSpc>
                    <a:spcPct val="150000"/>
                  </a:lnSpc>
                  <a:spcBef>
                    <a:spcPts val="0"/>
                  </a:spcBef>
                </a:pPr>
                <a:r>
                  <a:rPr lang="en-US" sz="2000">
                    <a:solidFill>
                      <a:schemeClr val="tx1"/>
                    </a:solidFill>
                    <a:sym typeface="Wingdings" panose="05000000000000000000" pitchFamily="2" charset="2"/>
                  </a:rPr>
                  <a:t>Các mô hình bậc 1, 2, 3 thì ổn định hơn. Các mô hình này có phương sai thấp.</a:t>
                </a:r>
                <a:endParaRPr lang="en-US" sz="2000" dirty="0">
                  <a:solidFill>
                    <a:schemeClr val="tx1"/>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Font typeface="Arial"/>
                  <a:buNone/>
                </a:pPr>
                <a:endParaRPr lang="en-US" sz="2200" dirty="0"/>
              </a:p>
            </p:txBody>
          </p:sp>
        </mc:Choice>
        <mc:Fallback xmlns="">
          <p:sp>
            <p:nvSpPr>
              <p:cNvPr id="4" name="Google Shape;374;p5">
                <a:extLst>
                  <a:ext uri="{FF2B5EF4-FFF2-40B4-BE49-F238E27FC236}">
                    <a16:creationId xmlns:a16="http://schemas.microsoft.com/office/drawing/2014/main" id="{CC919019-B14B-6DE3-C4D1-84C7BC5C5350}"/>
                  </a:ext>
                </a:extLst>
              </p:cNvPr>
              <p:cNvSpPr txBox="1">
                <a:spLocks noRot="1" noChangeAspect="1" noMove="1" noResize="1" noEditPoints="1" noAdjustHandles="1" noChangeArrowheads="1" noChangeShapeType="1" noTextEdit="1"/>
              </p:cNvSpPr>
              <p:nvPr/>
            </p:nvSpPr>
            <p:spPr>
              <a:xfrm>
                <a:off x="6407812" y="744434"/>
                <a:ext cx="5376166" cy="5763924"/>
              </a:xfrm>
              <a:prstGeom prst="rect">
                <a:avLst/>
              </a:prstGeom>
              <a:blipFill>
                <a:blip r:embed="rId4"/>
                <a:stretch>
                  <a:fillRect t="-634" r="-124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9394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31FFD014-E2D5-06F0-AA1E-43D4779863DF}"/>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11D0F535-36BB-3CED-BEB3-8B571EFF8590}"/>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Overfitting và Underfitting</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B340273D-4A4B-393E-C431-A70C127C2890}"/>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r>
                  <a:rPr lang="en-US" sz="2000" b="1">
                    <a:solidFill>
                      <a:srgbClr val="FF00FF"/>
                    </a:solidFill>
                  </a:rPr>
                  <a:t>Overfitting</a:t>
                </a:r>
                <a:r>
                  <a:rPr lang="en-US" sz="2000" b="1">
                    <a:solidFill>
                      <a:srgbClr val="FF0000"/>
                    </a:solidFill>
                  </a:rPr>
                  <a:t> </a:t>
                </a:r>
                <a:r>
                  <a:rPr lang="en-US" sz="2000">
                    <a:solidFill>
                      <a:schemeClr val="tx1"/>
                    </a:solidFill>
                  </a:rPr>
                  <a:t>xảy ra khi mô hình được huấn luyện khớp quá mức vào dữ liệu huấn luyện. Ta chọn một mô hình có độ lỗi trên dữ liệu huấn luyện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𝐸</m:t>
                        </m:r>
                      </m:e>
                      <m:sub>
                        <m:r>
                          <a:rPr lang="en-US" sz="2000" b="0" i="1" smtClean="0">
                            <a:solidFill>
                              <a:schemeClr val="tx1"/>
                            </a:solidFill>
                            <a:latin typeface="Cambria Math" panose="02040503050406030204" pitchFamily="18" charset="0"/>
                          </a:rPr>
                          <m:t>𝑖𝑛</m:t>
                        </m:r>
                      </m:sub>
                    </m:sSub>
                  </m:oMath>
                </a14:m>
                <a:r>
                  <a:rPr lang="en-US" sz="2000" dirty="0">
                    <a:solidFill>
                      <a:schemeClr val="tx1"/>
                    </a:solidFill>
                  </a:rPr>
                  <a:t> </a:t>
                </a:r>
                <a:r>
                  <a:rPr lang="en-US" sz="2000">
                    <a:solidFill>
                      <a:schemeClr val="tx1"/>
                    </a:solidFill>
                  </a:rPr>
                  <a:t>thấp, nhưng mô hình này lại cho ra độ lỗi trên dữ liệu kiểm tra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𝐸</m:t>
                        </m:r>
                      </m:e>
                      <m:sub>
                        <m:r>
                          <a:rPr lang="en-US" sz="2000" b="0" i="1" smtClean="0">
                            <a:solidFill>
                              <a:schemeClr val="tx1"/>
                            </a:solidFill>
                            <a:latin typeface="Cambria Math" panose="02040503050406030204" pitchFamily="18" charset="0"/>
                          </a:rPr>
                          <m:t>𝑜𝑢𝑡</m:t>
                        </m:r>
                      </m:sub>
                    </m:sSub>
                  </m:oMath>
                </a14:m>
                <a:r>
                  <a:rPr lang="en-US" sz="2000" dirty="0">
                    <a:solidFill>
                      <a:schemeClr val="tx1"/>
                    </a:solidFill>
                  </a:rPr>
                  <a:t> </a:t>
                </a:r>
                <a:r>
                  <a:rPr lang="en-US" sz="2000">
                    <a:solidFill>
                      <a:schemeClr val="tx1"/>
                    </a:solidFill>
                  </a:rPr>
                  <a:t>cao. Độ lỗi trên dữ liệu huấn luyện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𝐸</m:t>
                        </m:r>
                      </m:e>
                      <m:sub>
                        <m:r>
                          <a:rPr lang="en-US" sz="2000" i="1">
                            <a:solidFill>
                              <a:schemeClr val="tx1"/>
                            </a:solidFill>
                            <a:latin typeface="Cambria Math" panose="02040503050406030204" pitchFamily="18" charset="0"/>
                          </a:rPr>
                          <m:t>𝑖𝑛</m:t>
                        </m:r>
                      </m:sub>
                    </m:sSub>
                  </m:oMath>
                </a14:m>
                <a:r>
                  <a:rPr lang="en-US" sz="2000" dirty="0">
                    <a:solidFill>
                      <a:schemeClr val="tx1"/>
                    </a:solidFill>
                  </a:rPr>
                  <a:t> </a:t>
                </a:r>
                <a:r>
                  <a:rPr lang="en-US" sz="2000">
                    <a:solidFill>
                      <a:schemeClr val="tx1"/>
                    </a:solidFill>
                  </a:rPr>
                  <a:t>không còn là dấu hiệu tốt để phản ánh khả năng tổng quát hóa của mô hình. Các mô hình này có </a:t>
                </a:r>
                <a:r>
                  <a:rPr lang="en-US" sz="2000">
                    <a:solidFill>
                      <a:srgbClr val="0072FF"/>
                    </a:solidFill>
                  </a:rPr>
                  <a:t>phương sai cao (high variance)</a:t>
                </a:r>
                <a:r>
                  <a:rPr lang="en-US" sz="2000">
                    <a:solidFill>
                      <a:schemeClr val="tx1"/>
                    </a:solidFill>
                  </a:rPr>
                  <a:t>.</a:t>
                </a:r>
              </a:p>
              <a:p>
                <a:pPr marL="520700" indent="-342900">
                  <a:lnSpc>
                    <a:spcPct val="150000"/>
                  </a:lnSpc>
                  <a:spcBef>
                    <a:spcPts val="0"/>
                  </a:spcBef>
                </a:pPr>
                <a:r>
                  <a:rPr lang="en-US" sz="2000" b="1">
                    <a:solidFill>
                      <a:srgbClr val="FF00FF"/>
                    </a:solidFill>
                  </a:rPr>
                  <a:t>Underfitting</a:t>
                </a:r>
                <a:r>
                  <a:rPr lang="en-US" sz="2000">
                    <a:solidFill>
                      <a:schemeClr val="tx1"/>
                    </a:solidFill>
                  </a:rPr>
                  <a:t> xảy ra với những mô hình có hiệu năng thấp trên dữ liệu kiểm tra / dữ liệu tổng quát bởi mô hình không đủ khả năng / tính linh hoạt để học các tri thức quan trọng từ dữ liệu. Các mô hình underfit thường do tập giả thiết lựa chọn không phù hợp. Do đó, các mô hình này có </a:t>
                </a:r>
                <a:r>
                  <a:rPr lang="en-US" sz="2000">
                    <a:solidFill>
                      <a:srgbClr val="FF0000"/>
                    </a:solidFill>
                  </a:rPr>
                  <a:t>độ chệch cao (high bias)</a:t>
                </a:r>
                <a:r>
                  <a:rPr lang="en-US" sz="2000">
                    <a:solidFill>
                      <a:schemeClr val="tx1"/>
                    </a:solidFill>
                  </a:rPr>
                  <a:t>.</a:t>
                </a:r>
              </a:p>
              <a:p>
                <a:pPr marL="520700" indent="-342900">
                  <a:lnSpc>
                    <a:spcPct val="150000"/>
                  </a:lnSpc>
                  <a:spcBef>
                    <a:spcPts val="0"/>
                  </a:spcBef>
                </a:pPr>
                <a:r>
                  <a:rPr lang="en-US" sz="2000">
                    <a:solidFill>
                      <a:schemeClr val="tx1"/>
                    </a:solidFill>
                  </a:rPr>
                  <a:t>Các mô hình có độ phức tạp thấp thường có độ chệch cao. Sử dụng các mô hình phức tạp hơn ta có thể giảm được độ chệch. Tuy nhiên, ta thường không thể biết được chính xác hàm đích (target function) nằm trong những tập giả thiết nào.</a:t>
                </a:r>
                <a:endParaRPr lang="en-US" sz="2100" dirty="0">
                  <a:solidFill>
                    <a:schemeClr val="tx1"/>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B340273D-4A4B-393E-C431-A70C127C2890}"/>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t="-635" r="-527"/>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B0EE1AE7-EB9F-6103-A35E-77E7794FEF86}"/>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C173D730-85A2-A028-0C79-61F98D064681}"/>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71</a:t>
            </a:fld>
            <a:endParaRPr/>
          </a:p>
        </p:txBody>
      </p:sp>
    </p:spTree>
    <p:extLst>
      <p:ext uri="{BB962C8B-B14F-4D97-AF65-F5344CB8AC3E}">
        <p14:creationId xmlns:p14="http://schemas.microsoft.com/office/powerpoint/2010/main" val="118741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4A9644ED-027F-EE5A-5645-A5C8C9CDCC74}"/>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ABB1683A-2F9D-FD85-FB2B-2B54A6BBA0B5}"/>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Overfitting và Underfitting</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3A8F03EA-2290-E156-BAF8-60190A55AE93}"/>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r>
                  <a:rPr lang="en-US" sz="2000">
                    <a:solidFill>
                      <a:srgbClr val="FF00FF"/>
                    </a:solidFill>
                  </a:rPr>
                  <a:t>Độ lớn của độ chệch (bias) </a:t>
                </a:r>
                <a:r>
                  <a:rPr lang="en-US" sz="2000">
                    <a:solidFill>
                      <a:schemeClr val="tx1"/>
                    </a:solidFill>
                  </a:rPr>
                  <a:t>không phụ thuộc vào kích thước tập dữ liệu huấn luyện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𝐷</m:t>
                        </m:r>
                      </m:e>
                      <m:sub>
                        <m:r>
                          <a:rPr lang="en-US" sz="2000" b="0" i="1" smtClean="0">
                            <a:solidFill>
                              <a:schemeClr val="tx1"/>
                            </a:solidFill>
                            <a:latin typeface="Cambria Math" panose="02040503050406030204" pitchFamily="18" charset="0"/>
                          </a:rPr>
                          <m:t>𝑖𝑛</m:t>
                        </m:r>
                      </m:sub>
                    </m:sSub>
                  </m:oMath>
                </a14:m>
                <a:r>
                  <a:rPr lang="en-US" sz="2100" dirty="0">
                    <a:solidFill>
                      <a:schemeClr val="tx1"/>
                    </a:solidFill>
                  </a:rPr>
                  <a:t>.</a:t>
                </a:r>
              </a:p>
              <a:p>
                <a:pPr marL="177800" indent="0">
                  <a:lnSpc>
                    <a:spcPct val="150000"/>
                  </a:lnSpc>
                  <a:spcBef>
                    <a:spcPts val="0"/>
                  </a:spcBef>
                  <a:buNone/>
                </a:pPr>
                <a14:m>
                  <m:oMathPara xmlns:m="http://schemas.openxmlformats.org/officeDocument/2006/math">
                    <m:oMathParaPr>
                      <m:jc m:val="centerGroup"/>
                    </m:oMathParaPr>
                    <m:oMath xmlns:m="http://schemas.openxmlformats.org/officeDocument/2006/math">
                      <m:acc>
                        <m:accPr>
                          <m:chr m:val="̅"/>
                          <m:ctrlPr>
                            <a:rPr lang="en-US" sz="2000" i="1">
                              <a:solidFill>
                                <a:srgbClr val="0072FF"/>
                              </a:solidFill>
                              <a:latin typeface="Cambria Math" panose="02040503050406030204" pitchFamily="18" charset="0"/>
                            </a:rPr>
                          </m:ctrlPr>
                        </m:accPr>
                        <m:e>
                          <m:r>
                            <a:rPr lang="en-US" sz="2000" i="1">
                              <a:solidFill>
                                <a:srgbClr val="0072FF"/>
                              </a:solidFill>
                              <a:latin typeface="Cambria Math" panose="02040503050406030204" pitchFamily="18" charset="0"/>
                            </a:rPr>
                            <m:t>h</m:t>
                          </m:r>
                        </m:e>
                      </m:acc>
                      <m:d>
                        <m:dPr>
                          <m:ctrlPr>
                            <a:rPr lang="en-US" sz="2000" i="1">
                              <a:solidFill>
                                <a:schemeClr val="tx1"/>
                              </a:solidFill>
                              <a:latin typeface="Cambria Math" panose="02040503050406030204" pitchFamily="18" charset="0"/>
                              <a:ea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i="1">
                                  <a:solidFill>
                                    <a:schemeClr val="tx1"/>
                                  </a:solidFill>
                                  <a:latin typeface="Cambria Math" panose="02040503050406030204" pitchFamily="18" charset="0"/>
                                </a:rPr>
                                <m:t>0</m:t>
                              </m:r>
                            </m:sub>
                          </m:sSub>
                        </m:e>
                      </m:d>
                      <m:r>
                        <a:rPr lang="en-US" sz="2000" i="1">
                          <a:solidFill>
                            <a:schemeClr val="tx1"/>
                          </a:solidFill>
                          <a:latin typeface="Cambria Math" panose="02040503050406030204" pitchFamily="18" charset="0"/>
                          <a:ea typeface="Cambria Math" panose="02040503050406030204" pitchFamily="18" charset="0"/>
                        </a:rPr>
                        <m:t>−</m:t>
                      </m:r>
                      <m:r>
                        <a:rPr lang="en-US" sz="2000" i="1">
                          <a:solidFill>
                            <a:srgbClr val="FF0000"/>
                          </a:solidFill>
                          <a:latin typeface="Cambria Math" panose="02040503050406030204" pitchFamily="18" charset="0"/>
                          <a:ea typeface="Cambria Math" panose="02040503050406030204" pitchFamily="18" charset="0"/>
                        </a:rPr>
                        <m:t>𝑓</m:t>
                      </m:r>
                      <m:d>
                        <m:dPr>
                          <m:ctrlPr>
                            <a:rPr lang="en-US" sz="2000" i="1">
                              <a:solidFill>
                                <a:schemeClr val="tx1"/>
                              </a:solidFill>
                              <a:latin typeface="Cambria Math" panose="02040503050406030204" pitchFamily="18" charset="0"/>
                              <a:ea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i="1">
                                  <a:solidFill>
                                    <a:schemeClr val="tx1"/>
                                  </a:solidFill>
                                  <a:latin typeface="Cambria Math" panose="02040503050406030204" pitchFamily="18" charset="0"/>
                                </a:rPr>
                                <m:t>0</m:t>
                              </m:r>
                            </m:sub>
                          </m:sSub>
                        </m:e>
                      </m:d>
                    </m:oMath>
                  </m:oMathPara>
                </a14:m>
                <a:endParaRPr lang="en-US" sz="2100" dirty="0">
                  <a:solidFill>
                    <a:schemeClr val="tx1"/>
                  </a:solidFill>
                </a:endParaRPr>
              </a:p>
              <a:p>
                <a:pPr marL="520700" indent="-342900">
                  <a:lnSpc>
                    <a:spcPct val="150000"/>
                  </a:lnSpc>
                  <a:spcBef>
                    <a:spcPts val="0"/>
                  </a:spcBef>
                </a:pPr>
                <a:r>
                  <a:rPr lang="en-US" sz="2100">
                    <a:solidFill>
                      <a:schemeClr val="tx1"/>
                    </a:solidFill>
                  </a:rPr>
                  <a:t>Điều này có nghĩa là nếu ta tăng số điểm dữ liệu huấn luyện lên thì cũng không giúp ta giảm được độ chệch.</a:t>
                </a:r>
              </a:p>
              <a:p>
                <a:pPr marL="520700" indent="-342900">
                  <a:lnSpc>
                    <a:spcPct val="150000"/>
                  </a:lnSpc>
                  <a:spcBef>
                    <a:spcPts val="0"/>
                  </a:spcBef>
                </a:pPr>
                <a:r>
                  <a:rPr lang="en-US" sz="2100">
                    <a:solidFill>
                      <a:srgbClr val="FF00FF"/>
                    </a:solidFill>
                  </a:rPr>
                  <a:t>Độ lớn của phương sai (variance) </a:t>
                </a:r>
                <a:r>
                  <a:rPr lang="en-US" sz="2100">
                    <a:solidFill>
                      <a:schemeClr val="tx1"/>
                    </a:solidFill>
                  </a:rPr>
                  <a:t>phụ thuộc vào số lượng điểm dữ liệu huấn luyện </a:t>
                </a:r>
                <a14:m>
                  <m:oMath xmlns:m="http://schemas.openxmlformats.org/officeDocument/2006/math">
                    <m:r>
                      <a:rPr lang="en-US" sz="2100" b="0" i="1" smtClean="0">
                        <a:solidFill>
                          <a:schemeClr val="tx1"/>
                        </a:solidFill>
                        <a:latin typeface="Cambria Math" panose="02040503050406030204" pitchFamily="18" charset="0"/>
                      </a:rPr>
                      <m:t>𝑛</m:t>
                    </m:r>
                  </m:oMath>
                </a14:m>
                <a:r>
                  <a:rPr lang="en-US" sz="2100">
                    <a:solidFill>
                      <a:schemeClr val="tx1"/>
                    </a:solidFill>
                  </a:rPr>
                  <a:t>.</a:t>
                </a:r>
              </a:p>
              <a:p>
                <a:pPr marL="177800" indent="0">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𝔼</m:t>
                          </m:r>
                        </m:e>
                        <m:sub>
                          <m:r>
                            <a:rPr lang="en-US" sz="2000" i="1">
                              <a:solidFill>
                                <a:schemeClr val="tx1"/>
                              </a:solidFill>
                              <a:latin typeface="Cambria Math" panose="02040503050406030204" pitchFamily="18" charset="0"/>
                            </a:rPr>
                            <m:t>𝐷</m:t>
                          </m:r>
                        </m:sub>
                      </m:sSub>
                      <m:d>
                        <m:dPr>
                          <m:begChr m:val="["/>
                          <m:endChr m:val="]"/>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ea typeface="Cambria Math" panose="02040503050406030204" pitchFamily="18" charset="0"/>
                                        </a:rPr>
                                      </m:ctrlPr>
                                    </m:sSupPr>
                                    <m:e>
                                      <m:r>
                                        <a:rPr lang="en-US" sz="2000" i="1">
                                          <a:solidFill>
                                            <a:schemeClr val="tx1"/>
                                          </a:solidFill>
                                          <a:latin typeface="Cambria Math" panose="02040503050406030204" pitchFamily="18" charset="0"/>
                                          <a:ea typeface="Cambria Math" panose="02040503050406030204" pitchFamily="18" charset="0"/>
                                        </a:rPr>
                                        <m:t>h</m:t>
                                      </m:r>
                                    </m:e>
                                    <m:sup>
                                      <m:d>
                                        <m:dPr>
                                          <m:ctrlPr>
                                            <a:rPr lang="en-US" sz="2000" i="1">
                                              <a:solidFill>
                                                <a:schemeClr val="tx1"/>
                                              </a:solidFill>
                                              <a:latin typeface="Cambria Math" panose="02040503050406030204" pitchFamily="18" charset="0"/>
                                              <a:ea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𝐷</m:t>
                                          </m:r>
                                        </m:e>
                                      </m:d>
                                    </m:sup>
                                  </m:sSup>
                                  <m:d>
                                    <m:dPr>
                                      <m:ctrlPr>
                                        <a:rPr lang="en-US" sz="2000" i="1">
                                          <a:solidFill>
                                            <a:schemeClr val="tx1"/>
                                          </a:solidFill>
                                          <a:latin typeface="Cambria Math" panose="02040503050406030204" pitchFamily="18" charset="0"/>
                                          <a:ea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i="1">
                                              <a:solidFill>
                                                <a:schemeClr val="tx1"/>
                                              </a:solidFill>
                                              <a:latin typeface="Cambria Math" panose="02040503050406030204" pitchFamily="18" charset="0"/>
                                            </a:rPr>
                                            <m:t>0</m:t>
                                          </m:r>
                                        </m:sub>
                                      </m:sSub>
                                    </m:e>
                                  </m:d>
                                  <m:r>
                                    <a:rPr lang="en-US" sz="2000" i="1">
                                      <a:solidFill>
                                        <a:schemeClr val="tx1"/>
                                      </a:solidFill>
                                      <a:latin typeface="Cambria Math" panose="02040503050406030204" pitchFamily="18" charset="0"/>
                                    </a:rPr>
                                    <m:t>−</m:t>
                                  </m:r>
                                  <m:acc>
                                    <m:accPr>
                                      <m:chr m:val="̅"/>
                                      <m:ctrlPr>
                                        <a:rPr lang="en-US" sz="2000" i="1">
                                          <a:solidFill>
                                            <a:srgbClr val="0072FF"/>
                                          </a:solidFill>
                                          <a:latin typeface="Cambria Math" panose="02040503050406030204" pitchFamily="18" charset="0"/>
                                        </a:rPr>
                                      </m:ctrlPr>
                                    </m:accPr>
                                    <m:e>
                                      <m:r>
                                        <a:rPr lang="en-US" sz="2000" i="1">
                                          <a:solidFill>
                                            <a:srgbClr val="0072FF"/>
                                          </a:solidFill>
                                          <a:latin typeface="Cambria Math" panose="02040503050406030204" pitchFamily="18" charset="0"/>
                                        </a:rPr>
                                        <m:t>h</m:t>
                                      </m:r>
                                    </m:e>
                                  </m:acc>
                                  <m:d>
                                    <m:dPr>
                                      <m:ctrlPr>
                                        <a:rPr lang="en-US" sz="2000" i="1">
                                          <a:solidFill>
                                            <a:schemeClr val="tx1"/>
                                          </a:solidFill>
                                          <a:latin typeface="Cambria Math" panose="02040503050406030204" pitchFamily="18" charset="0"/>
                                          <a:ea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i="1">
                                              <a:solidFill>
                                                <a:schemeClr val="tx1"/>
                                              </a:solidFill>
                                              <a:latin typeface="Cambria Math" panose="02040503050406030204" pitchFamily="18" charset="0"/>
                                            </a:rPr>
                                            <m:t>0</m:t>
                                          </m:r>
                                        </m:sub>
                                      </m:sSub>
                                    </m:e>
                                  </m:d>
                                </m:e>
                              </m:d>
                            </m:e>
                            <m:sup>
                              <m:r>
                                <a:rPr lang="en-US" sz="2000" i="1">
                                  <a:solidFill>
                                    <a:schemeClr val="tx1"/>
                                  </a:solidFill>
                                  <a:latin typeface="Cambria Math" panose="02040503050406030204" pitchFamily="18" charset="0"/>
                                </a:rPr>
                                <m:t>2</m:t>
                              </m:r>
                            </m:sup>
                          </m:sSup>
                        </m:e>
                      </m:d>
                    </m:oMath>
                  </m:oMathPara>
                </a14:m>
                <a:endParaRPr lang="en-US" sz="2100">
                  <a:solidFill>
                    <a:schemeClr val="tx1"/>
                  </a:solidFill>
                </a:endParaRPr>
              </a:p>
              <a:p>
                <a:pPr marL="520700" indent="-342900">
                  <a:lnSpc>
                    <a:spcPct val="150000"/>
                  </a:lnSpc>
                  <a:spcBef>
                    <a:spcPts val="0"/>
                  </a:spcBef>
                </a:pPr>
                <a:r>
                  <a:rPr lang="en-US" sz="2100">
                    <a:solidFill>
                      <a:schemeClr val="tx1"/>
                    </a:solidFill>
                  </a:rPr>
                  <a:t>Khi kích thước tập dữ liệu huấn luyện tăng lên, ta giảm được sự biến động (variability) giữa các mô hình sau khi huấn luyện. Khi đó, tính linh hoạt của mô hình sẽ trở thành một lợi thế.</a:t>
                </a:r>
                <a:endParaRPr lang="en-US" sz="2100" dirty="0">
                  <a:solidFill>
                    <a:schemeClr val="tx1"/>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mc:Choice>
        <mc:Fallback xmlns="">
          <p:sp>
            <p:nvSpPr>
              <p:cNvPr id="374" name="Google Shape;374;p5">
                <a:extLst>
                  <a:ext uri="{FF2B5EF4-FFF2-40B4-BE49-F238E27FC236}">
                    <a16:creationId xmlns:a16="http://schemas.microsoft.com/office/drawing/2014/main" id="{3A8F03EA-2290-E156-BAF8-60190A55AE93}"/>
                  </a:ext>
                </a:extLst>
              </p:cNvPr>
              <p:cNvSpPr txBox="1">
                <a:spLocks noGrp="1" noRot="1" noChangeAspect="1" noMove="1" noResize="1" noEditPoints="1" noAdjustHandles="1" noChangeArrowheads="1" noChangeShapeType="1" noTextEdit="1"/>
              </p:cNvSpPr>
              <p:nvPr>
                <p:ph type="body" idx="1"/>
              </p:nvPr>
            </p:nvSpPr>
            <p:spPr>
              <a:xfrm>
                <a:off x="408022" y="877508"/>
                <a:ext cx="11562305" cy="5763924"/>
              </a:xfrm>
              <a:prstGeom prst="rect">
                <a:avLst/>
              </a:prstGeom>
              <a:blipFill>
                <a:blip r:embed="rId3"/>
                <a:stretch>
                  <a:fillRect t="-317" r="-633"/>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D1E57AB4-DCA1-7B4B-5419-35E39C3180E0}"/>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05DB2CA8-AC7D-DA6B-3A0E-F40FB134ACD7}"/>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72</a:t>
            </a:fld>
            <a:endParaRPr/>
          </a:p>
        </p:txBody>
      </p:sp>
    </p:spTree>
    <p:extLst>
      <p:ext uri="{BB962C8B-B14F-4D97-AF65-F5344CB8AC3E}">
        <p14:creationId xmlns:p14="http://schemas.microsoft.com/office/powerpoint/2010/main" val="71381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0F3EF52B-EC36-53BC-6D45-1F745A1CDADA}"/>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6292F8CA-0FCF-E1A1-F80D-273489A80B25}"/>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Overfitting và Underfitting</a:t>
            </a:r>
            <a:endParaRPr dirty="0"/>
          </a:p>
        </p:txBody>
      </p:sp>
      <p:sp>
        <p:nvSpPr>
          <p:cNvPr id="374" name="Google Shape;374;p5">
            <a:extLst>
              <a:ext uri="{FF2B5EF4-FFF2-40B4-BE49-F238E27FC236}">
                <a16:creationId xmlns:a16="http://schemas.microsoft.com/office/drawing/2014/main" id="{004EE16F-2DD4-7837-5E60-FF972A0C7064}"/>
              </a:ext>
            </a:extLst>
          </p:cNvPr>
          <p:cNvSpPr txBox="1">
            <a:spLocks noGrp="1"/>
          </p:cNvSpPr>
          <p:nvPr>
            <p:ph type="body" idx="1"/>
          </p:nvPr>
        </p:nvSpPr>
        <p:spPr>
          <a:xfrm>
            <a:off x="408022" y="877508"/>
            <a:ext cx="11562305"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520700" indent="-342900">
              <a:lnSpc>
                <a:spcPct val="150000"/>
              </a:lnSpc>
              <a:spcBef>
                <a:spcPts val="0"/>
              </a:spcBef>
            </a:pPr>
            <a:endParaRPr lang="en-US" sz="2200" dirty="0">
              <a:solidFill>
                <a:schemeClr val="tx1"/>
              </a:solidFill>
            </a:endParaRPr>
          </a:p>
          <a:p>
            <a:pPr marL="177800" indent="0">
              <a:lnSpc>
                <a:spcPct val="114000"/>
              </a:lnSpc>
              <a:spcBef>
                <a:spcPts val="0"/>
              </a:spcBef>
              <a:buNone/>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520700" indent="-342900">
              <a:lnSpc>
                <a:spcPct val="114000"/>
              </a:lnSpc>
              <a:spcBef>
                <a:spcPts val="0"/>
              </a:spcBef>
            </a:pPr>
            <a:endParaRPr lang="en-US" sz="2200" b="1" dirty="0">
              <a:solidFill>
                <a:srgbClr val="FF00FF"/>
              </a:solidFill>
            </a:endParaRPr>
          </a:p>
          <a:p>
            <a:pPr marL="177800" indent="0">
              <a:lnSpc>
                <a:spcPct val="100000"/>
              </a:lnSpc>
              <a:spcBef>
                <a:spcPts val="0"/>
              </a:spcBef>
              <a:buNone/>
            </a:pPr>
            <a:endParaRPr lang="en-US" sz="2200" dirty="0"/>
          </a:p>
        </p:txBody>
      </p:sp>
      <p:sp>
        <p:nvSpPr>
          <p:cNvPr id="375" name="Google Shape;375;p5">
            <a:extLst>
              <a:ext uri="{FF2B5EF4-FFF2-40B4-BE49-F238E27FC236}">
                <a16:creationId xmlns:a16="http://schemas.microsoft.com/office/drawing/2014/main" id="{A57D8366-1AC5-ADB3-9E45-D7714D2101DF}"/>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Trường Đại học Công nghệ Thông tin, ĐHQG-HCM</a:t>
            </a:r>
            <a:endParaRPr dirty="0"/>
          </a:p>
        </p:txBody>
      </p:sp>
      <p:sp>
        <p:nvSpPr>
          <p:cNvPr id="376" name="Google Shape;376;p5">
            <a:extLst>
              <a:ext uri="{FF2B5EF4-FFF2-40B4-BE49-F238E27FC236}">
                <a16:creationId xmlns:a16="http://schemas.microsoft.com/office/drawing/2014/main" id="{616BD0FE-82D6-0A5A-F043-609CFDCED448}"/>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73</a:t>
            </a:fld>
            <a:endParaRPr/>
          </a:p>
        </p:txBody>
      </p:sp>
      <p:pic>
        <p:nvPicPr>
          <p:cNvPr id="3" name="Graphic 2">
            <a:extLst>
              <a:ext uri="{FF2B5EF4-FFF2-40B4-BE49-F238E27FC236}">
                <a16:creationId xmlns:a16="http://schemas.microsoft.com/office/drawing/2014/main" id="{F91AC876-F072-728C-BB22-08911E701E2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51895" y="1032293"/>
            <a:ext cx="9824154" cy="4235814"/>
          </a:xfrm>
          <a:prstGeom prst="rect">
            <a:avLst/>
          </a:prstGeom>
        </p:spPr>
      </p:pic>
      <p:sp>
        <p:nvSpPr>
          <p:cNvPr id="2" name="TextBox 1">
            <a:extLst>
              <a:ext uri="{FF2B5EF4-FFF2-40B4-BE49-F238E27FC236}">
                <a16:creationId xmlns:a16="http://schemas.microsoft.com/office/drawing/2014/main" id="{8BB05432-0AB5-83D6-E4F8-01E95B18A9D6}"/>
              </a:ext>
            </a:extLst>
          </p:cNvPr>
          <p:cNvSpPr txBox="1"/>
          <p:nvPr/>
        </p:nvSpPr>
        <p:spPr>
          <a:xfrm>
            <a:off x="4941658" y="5286750"/>
            <a:ext cx="2244628" cy="215444"/>
          </a:xfrm>
          <a:prstGeom prst="rect">
            <a:avLst/>
          </a:prstGeom>
          <a:noFill/>
        </p:spPr>
        <p:txBody>
          <a:bodyPr wrap="square">
            <a:spAutoFit/>
          </a:bodyPr>
          <a:lstStyle/>
          <a:p>
            <a:pPr algn="ctr">
              <a:spcBef>
                <a:spcPct val="50000"/>
              </a:spcBef>
            </a:pPr>
            <a:r>
              <a:rPr lang="en-US" sz="800" dirty="0">
                <a:latin typeface="Calibri"/>
                <a:cs typeface="Calibri"/>
              </a:rPr>
              <a:t>[https://allmodelsarewrong.github.io/]</a:t>
            </a:r>
          </a:p>
        </p:txBody>
      </p:sp>
    </p:spTree>
    <p:extLst>
      <p:ext uri="{BB962C8B-B14F-4D97-AF65-F5344CB8AC3E}">
        <p14:creationId xmlns:p14="http://schemas.microsoft.com/office/powerpoint/2010/main" val="1261391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0F9EE23A-5AB6-D836-F9DB-47DCBE3768EB}"/>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F2C63820-4E19-554F-FDF2-53FC48F39E92}"/>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Bộ khung lý thuyết</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BBF3DFF0-4C88-2C40-0F86-ABEDBC52E6FE}"/>
                  </a:ext>
                </a:extLst>
              </p:cNvPr>
              <p:cNvSpPr txBox="1">
                <a:spLocks noGrp="1"/>
              </p:cNvSpPr>
              <p:nvPr>
                <p:ph type="body" idx="1"/>
              </p:nvPr>
            </p:nvSpPr>
            <p:spPr>
              <a:xfrm>
                <a:off x="512953" y="877508"/>
                <a:ext cx="11419019" cy="5763924"/>
              </a:xfrm>
              <a:prstGeom prst="rect">
                <a:avLst/>
              </a:prstGeom>
              <a:noFill/>
              <a:ln>
                <a:noFill/>
              </a:ln>
            </p:spPr>
            <p:txBody>
              <a:bodyPr spcFirstLastPara="1" wrap="square" lIns="91425" tIns="45700" rIns="91425" bIns="45700" anchor="t" anchorCtr="0">
                <a:noAutofit/>
              </a:bodyPr>
              <a:lstStyle/>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b="1"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14000"/>
                  </a:lnSpc>
                  <a:spcBef>
                    <a:spcPts val="0"/>
                  </a:spcBef>
                </a:pPr>
                <a:endParaRPr lang="en-US" sz="2400" dirty="0"/>
              </a:p>
              <a:p>
                <a:pPr marL="520700" indent="-342900">
                  <a:lnSpc>
                    <a:spcPct val="150000"/>
                  </a:lnSpc>
                  <a:spcBef>
                    <a:spcPts val="0"/>
                  </a:spcBef>
                </a:pPr>
                <a:r>
                  <a:rPr lang="en-US" sz="2100">
                    <a:solidFill>
                      <a:schemeClr val="tx1"/>
                    </a:solidFill>
                  </a:rPr>
                  <a:t>Mô hình kết quả </a:t>
                </a:r>
                <a14:m>
                  <m:oMath xmlns:m="http://schemas.openxmlformats.org/officeDocument/2006/math">
                    <m:acc>
                      <m:accPr>
                        <m:chr m:val="̂"/>
                        <m:ctrlPr>
                          <a:rPr lang="en-US" sz="2100" i="1" smtClean="0">
                            <a:solidFill>
                              <a:schemeClr val="tx1"/>
                            </a:solidFill>
                            <a:latin typeface="Cambria Math" panose="02040503050406030204" pitchFamily="18" charset="0"/>
                          </a:rPr>
                        </m:ctrlPr>
                      </m:accPr>
                      <m:e>
                        <m:r>
                          <a:rPr lang="en-US" sz="2100" b="0" i="1" smtClean="0">
                            <a:solidFill>
                              <a:schemeClr val="tx1"/>
                            </a:solidFill>
                            <a:latin typeface="Cambria Math" panose="02040503050406030204" pitchFamily="18" charset="0"/>
                          </a:rPr>
                          <m:t>𝑓</m:t>
                        </m:r>
                      </m:e>
                    </m:acc>
                  </m:oMath>
                </a14:m>
                <a:r>
                  <a:rPr lang="en-US" sz="2100">
                    <a:solidFill>
                      <a:schemeClr val="tx1"/>
                    </a:solidFill>
                  </a:rPr>
                  <a:t> được lựa chọn bởi thuật toán học từ tập hợp các mô hình giả thiết.</a:t>
                </a:r>
              </a:p>
              <a:p>
                <a:pPr marL="520700" indent="-342900">
                  <a:lnSpc>
                    <a:spcPct val="150000"/>
                  </a:lnSpc>
                  <a:spcBef>
                    <a:spcPts val="0"/>
                  </a:spcBef>
                </a:pPr>
                <a:r>
                  <a:rPr lang="en-US" sz="2100">
                    <a:solidFill>
                      <a:schemeClr val="tx1"/>
                    </a:solidFill>
                  </a:rPr>
                  <a:t>Trường hợp lý tưởng: </a:t>
                </a:r>
                <a14:m>
                  <m:oMath xmlns:m="http://schemas.openxmlformats.org/officeDocument/2006/math">
                    <m:acc>
                      <m:accPr>
                        <m:chr m:val="̂"/>
                        <m:ctrlPr>
                          <a:rPr lang="en-US" sz="2100" i="1" smtClean="0">
                            <a:solidFill>
                              <a:schemeClr val="tx1"/>
                            </a:solidFill>
                            <a:latin typeface="Cambria Math" panose="02040503050406030204" pitchFamily="18" charset="0"/>
                          </a:rPr>
                        </m:ctrlPr>
                      </m:accPr>
                      <m:e>
                        <m:r>
                          <a:rPr lang="en-US" sz="2100" b="0" i="1" smtClean="0">
                            <a:solidFill>
                              <a:schemeClr val="tx1"/>
                            </a:solidFill>
                            <a:latin typeface="Cambria Math" panose="02040503050406030204" pitchFamily="18" charset="0"/>
                          </a:rPr>
                          <m:t>𝑓</m:t>
                        </m:r>
                      </m:e>
                    </m:acc>
                  </m:oMath>
                </a14:m>
                <a:r>
                  <a:rPr lang="en-US" sz="2100" dirty="0">
                    <a:solidFill>
                      <a:schemeClr val="tx1"/>
                    </a:solidFill>
                  </a:rPr>
                  <a:t> </a:t>
                </a:r>
                <a:r>
                  <a:rPr lang="en-US" sz="2100">
                    <a:solidFill>
                      <a:schemeClr val="tx1"/>
                    </a:solidFill>
                  </a:rPr>
                  <a:t>là một xấp xỉ tốt (good approximation) cho hàm đích (target function) </a:t>
                </a:r>
                <a14:m>
                  <m:oMath xmlns:m="http://schemas.openxmlformats.org/officeDocument/2006/math">
                    <m:r>
                      <a:rPr lang="en-US" sz="2100" b="0" i="1" smtClean="0">
                        <a:solidFill>
                          <a:schemeClr val="tx1"/>
                        </a:solidFill>
                        <a:latin typeface="Cambria Math" panose="02040503050406030204" pitchFamily="18" charset="0"/>
                      </a:rPr>
                      <m:t>𝑓</m:t>
                    </m:r>
                  </m:oMath>
                </a14:m>
                <a:r>
                  <a:rPr lang="en-US" sz="2100" dirty="0">
                    <a:solidFill>
                      <a:schemeClr val="tx1"/>
                    </a:solidFill>
                  </a:rPr>
                  <a:t>.</a:t>
                </a:r>
              </a:p>
              <a:p>
                <a:pPr marL="177800" indent="0">
                  <a:lnSpc>
                    <a:spcPct val="114000"/>
                  </a:lnSpc>
                  <a:spcBef>
                    <a:spcPts val="0"/>
                  </a:spcBef>
                  <a:buNone/>
                </a:pPr>
                <a:endParaRPr lang="en-US" sz="2400" dirty="0"/>
              </a:p>
              <a:p>
                <a:pPr marL="520700" indent="-342900">
                  <a:lnSpc>
                    <a:spcPct val="114000"/>
                  </a:lnSpc>
                  <a:spcBef>
                    <a:spcPts val="0"/>
                  </a:spcBef>
                </a:pPr>
                <a:endParaRPr lang="en-US" sz="2400" dirty="0"/>
              </a:p>
            </p:txBody>
          </p:sp>
        </mc:Choice>
        <mc:Fallback xmlns="">
          <p:sp>
            <p:nvSpPr>
              <p:cNvPr id="374" name="Google Shape;374;p5">
                <a:extLst>
                  <a:ext uri="{FF2B5EF4-FFF2-40B4-BE49-F238E27FC236}">
                    <a16:creationId xmlns:a16="http://schemas.microsoft.com/office/drawing/2014/main" id="{BBF3DFF0-4C88-2C40-0F86-ABEDBC52E6FE}"/>
                  </a:ext>
                </a:extLst>
              </p:cNvPr>
              <p:cNvSpPr txBox="1">
                <a:spLocks noGrp="1" noRot="1" noChangeAspect="1" noMove="1" noResize="1" noEditPoints="1" noAdjustHandles="1" noChangeArrowheads="1" noChangeShapeType="1" noTextEdit="1"/>
              </p:cNvSpPr>
              <p:nvPr>
                <p:ph type="body" idx="1"/>
              </p:nvPr>
            </p:nvSpPr>
            <p:spPr>
              <a:xfrm>
                <a:off x="512953" y="877508"/>
                <a:ext cx="11419019" cy="5763924"/>
              </a:xfrm>
              <a:prstGeom prst="rect">
                <a:avLst/>
              </a:prstGeom>
              <a:blipFill>
                <a:blip r:embed="rId3"/>
                <a:stretch>
                  <a:fillRect r="-641" b="-847"/>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6865B587-03D9-9D8C-9E3A-157CE3B09904}"/>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22BFDBA6-BCDC-5099-2DDE-4E5C13588028}"/>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8</a:t>
            </a:fld>
            <a:endParaRPr/>
          </a:p>
        </p:txBody>
      </p:sp>
      <p:pic>
        <p:nvPicPr>
          <p:cNvPr id="3" name="Graphic 2">
            <a:extLst>
              <a:ext uri="{FF2B5EF4-FFF2-40B4-BE49-F238E27FC236}">
                <a16:creationId xmlns:a16="http://schemas.microsoft.com/office/drawing/2014/main" id="{C60DE5FC-96D7-3F7B-CB8F-B2DF166C7D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89726" y="780210"/>
            <a:ext cx="5210706" cy="4205131"/>
          </a:xfrm>
          <a:prstGeom prst="rect">
            <a:avLst/>
          </a:prstGeom>
        </p:spPr>
      </p:pic>
    </p:spTree>
    <p:extLst>
      <p:ext uri="{BB962C8B-B14F-4D97-AF65-F5344CB8AC3E}">
        <p14:creationId xmlns:p14="http://schemas.microsoft.com/office/powerpoint/2010/main" val="345897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D17AF2FE-AECB-F0B7-90A5-7FDBBE819246}"/>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614E6D12-1EE9-203E-A2B8-5642B7C73ACA}"/>
              </a:ext>
            </a:extLst>
          </p:cNvPr>
          <p:cNvSpPr txBox="1">
            <a:spLocks noGrp="1"/>
          </p:cNvSpPr>
          <p:nvPr>
            <p:ph type="title"/>
          </p:nvPr>
        </p:nvSpPr>
        <p:spPr>
          <a:xfrm>
            <a:off x="774145" y="916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en-US"/>
              <a:t>Các loại dự đoán (types of predictions)</a:t>
            </a:r>
            <a:endParaRPr dirty="0"/>
          </a:p>
        </p:txBody>
      </p:sp>
      <mc:AlternateContent xmlns:mc="http://schemas.openxmlformats.org/markup-compatibility/2006" xmlns:a14="http://schemas.microsoft.com/office/drawing/2010/main">
        <mc:Choice Requires="a14">
          <p:sp>
            <p:nvSpPr>
              <p:cNvPr id="374" name="Google Shape;374;p5">
                <a:extLst>
                  <a:ext uri="{FF2B5EF4-FFF2-40B4-BE49-F238E27FC236}">
                    <a16:creationId xmlns:a16="http://schemas.microsoft.com/office/drawing/2014/main" id="{D287D0A6-6C91-45DB-3B0C-C389C1A016D3}"/>
                  </a:ext>
                </a:extLst>
              </p:cNvPr>
              <p:cNvSpPr txBox="1">
                <a:spLocks noGrp="1"/>
              </p:cNvSpPr>
              <p:nvPr>
                <p:ph type="body" idx="1"/>
              </p:nvPr>
            </p:nvSpPr>
            <p:spPr>
              <a:xfrm>
                <a:off x="512953" y="877508"/>
                <a:ext cx="11419019" cy="5763924"/>
              </a:xfrm>
              <a:prstGeom prst="rect">
                <a:avLst/>
              </a:prstGeom>
              <a:noFill/>
              <a:ln>
                <a:noFill/>
              </a:ln>
            </p:spPr>
            <p:txBody>
              <a:bodyPr spcFirstLastPara="1" wrap="square" lIns="91425" tIns="45700" rIns="91425" bIns="45700" anchor="t" anchorCtr="0">
                <a:noAutofit/>
              </a:bodyPr>
              <a:lstStyle/>
              <a:p>
                <a:pPr marL="520700" indent="-342900">
                  <a:lnSpc>
                    <a:spcPct val="150000"/>
                  </a:lnSpc>
                  <a:spcBef>
                    <a:spcPts val="0"/>
                  </a:spcBef>
                </a:pPr>
                <a:r>
                  <a:rPr lang="en-US" sz="2000" b="1" i="1" dirty="0" err="1"/>
                  <a:t>Thế</a:t>
                </a:r>
                <a:r>
                  <a:rPr lang="en-US" sz="2000" b="1" i="1" dirty="0"/>
                  <a:t> </a:t>
                </a:r>
                <a:r>
                  <a:rPr lang="en-US" sz="2000" b="1" i="1" dirty="0" err="1"/>
                  <a:t>nào</a:t>
                </a:r>
                <a:r>
                  <a:rPr lang="en-US" sz="2000" b="1" i="1" dirty="0"/>
                  <a:t> </a:t>
                </a:r>
                <a:r>
                  <a:rPr lang="en-US" sz="2000" b="1" i="1" dirty="0" err="1"/>
                  <a:t>là</a:t>
                </a:r>
                <a:r>
                  <a:rPr lang="en-US" sz="2000" b="1" i="1" dirty="0"/>
                  <a:t> </a:t>
                </a:r>
                <a:r>
                  <a:rPr lang="en-US" sz="2000" b="1" i="1" dirty="0" err="1"/>
                  <a:t>một</a:t>
                </a:r>
                <a:r>
                  <a:rPr lang="en-US" sz="2000" b="1" i="1" dirty="0"/>
                  <a:t> </a:t>
                </a:r>
                <a:r>
                  <a:rPr lang="en-US" sz="2000" b="1" i="1" dirty="0" err="1"/>
                  <a:t>mô</a:t>
                </a:r>
                <a:r>
                  <a:rPr lang="en-US" sz="2000" b="1" i="1" dirty="0"/>
                  <a:t> </a:t>
                </a:r>
                <a:r>
                  <a:rPr lang="en-US" sz="2000" b="1" i="1" dirty="0" err="1"/>
                  <a:t>hình</a:t>
                </a:r>
                <a:r>
                  <a:rPr lang="en-US" sz="2000" b="1" i="1" dirty="0"/>
                  <a:t> </a:t>
                </a:r>
                <a:r>
                  <a:rPr lang="en-US" sz="2000" b="1" i="1" dirty="0" err="1"/>
                  <a:t>tốt</a:t>
                </a:r>
                <a:r>
                  <a:rPr lang="en-US" sz="2000" b="1" i="1" dirty="0"/>
                  <a:t>?</a:t>
                </a:r>
              </a:p>
              <a:p>
                <a:pPr marL="520700" indent="-342900">
                  <a:lnSpc>
                    <a:spcPct val="150000"/>
                  </a:lnSpc>
                  <a:spcBef>
                    <a:spcPts val="0"/>
                  </a:spcBef>
                </a:pPr>
                <a:r>
                  <a:rPr lang="en-US" sz="2000" dirty="0"/>
                  <a:t>Ta </a:t>
                </a:r>
                <a:r>
                  <a:rPr lang="en-US" sz="2000" dirty="0" err="1"/>
                  <a:t>muốn</a:t>
                </a:r>
                <a:r>
                  <a:rPr lang="en-US" sz="2000" dirty="0"/>
                  <a:t> </a:t>
                </a:r>
                <a:r>
                  <a:rPr lang="en-US" sz="2000" dirty="0" err="1"/>
                  <a:t>ước</a:t>
                </a:r>
                <a:r>
                  <a:rPr lang="en-US" sz="2000" dirty="0"/>
                  <a:t> </a:t>
                </a:r>
                <a:r>
                  <a:rPr lang="en-US" sz="2000" dirty="0" err="1"/>
                  <a:t>lượng</a:t>
                </a:r>
                <a:r>
                  <a:rPr lang="en-US" sz="2000" dirty="0"/>
                  <a:t> </a:t>
                </a:r>
                <a:r>
                  <a:rPr lang="en-US" sz="2000" dirty="0" err="1"/>
                  <a:t>một</a:t>
                </a:r>
                <a:r>
                  <a:rPr lang="en-US" sz="2000" dirty="0"/>
                  <a:t> </a:t>
                </a:r>
                <a:r>
                  <a:rPr lang="en-US" sz="2000" dirty="0" err="1"/>
                  <a:t>hàm</a:t>
                </a:r>
                <a:r>
                  <a:rPr lang="en-US" sz="2000" dirty="0"/>
                  <a:t> </a:t>
                </a:r>
                <a:r>
                  <a:rPr lang="en-US" sz="2000" dirty="0" err="1"/>
                  <a:t>đích</a:t>
                </a:r>
                <a:r>
                  <a:rPr lang="en-US" sz="2000" dirty="0"/>
                  <a:t> </a:t>
                </a:r>
                <a14:m>
                  <m:oMath xmlns:m="http://schemas.openxmlformats.org/officeDocument/2006/math">
                    <m:r>
                      <a:rPr lang="en-US" sz="2000" i="1">
                        <a:latin typeface="Cambria Math" panose="02040503050406030204" pitchFamily="18" charset="0"/>
                      </a:rPr>
                      <m:t>𝑓</m:t>
                    </m:r>
                  </m:oMath>
                </a14:m>
                <a:r>
                  <a:rPr lang="en-US" sz="2000" dirty="0"/>
                  <a:t> </a:t>
                </a:r>
                <a:r>
                  <a:rPr lang="en-US" sz="2000" dirty="0" err="1"/>
                  <a:t>mà</a:t>
                </a:r>
                <a:r>
                  <a:rPr lang="en-US" sz="2000" dirty="0"/>
                  <a:t> ta </a:t>
                </a:r>
                <a:r>
                  <a:rPr lang="en-US" sz="2000" dirty="0" err="1"/>
                  <a:t>không</a:t>
                </a:r>
                <a:r>
                  <a:rPr lang="en-US" sz="2000" dirty="0"/>
                  <a:t> </a:t>
                </a:r>
                <a:r>
                  <a:rPr lang="en-US" sz="2000" dirty="0" err="1"/>
                  <a:t>có</a:t>
                </a:r>
                <a:r>
                  <a:rPr lang="en-US" sz="2000" dirty="0"/>
                  <a:t> </a:t>
                </a:r>
                <a:r>
                  <a:rPr lang="en-US" sz="2000" dirty="0" err="1"/>
                  <a:t>thông</a:t>
                </a:r>
                <a:r>
                  <a:rPr lang="en-US" sz="2000" dirty="0"/>
                  <a:t> tin </a:t>
                </a:r>
                <a:r>
                  <a:rPr lang="en-US" sz="2000" dirty="0" err="1"/>
                  <a:t>bằng</a:t>
                </a:r>
                <a:r>
                  <a:rPr lang="en-US" sz="2000" dirty="0"/>
                  <a:t> </a:t>
                </a:r>
                <a:r>
                  <a:rPr lang="en-US" sz="2000" dirty="0" err="1"/>
                  <a:t>một</a:t>
                </a:r>
                <a:r>
                  <a:rPr lang="en-US" sz="2000" dirty="0"/>
                  <a:t> </a:t>
                </a:r>
                <a:r>
                  <a:rPr lang="en-US" sz="2000" dirty="0" err="1"/>
                  <a:t>mô</a:t>
                </a:r>
                <a:r>
                  <a:rPr lang="en-US" sz="2000" dirty="0"/>
                  <a:t> </a:t>
                </a:r>
                <a:r>
                  <a:rPr lang="en-US" sz="2000" dirty="0" err="1"/>
                  <a:t>hình</a:t>
                </a:r>
                <a:r>
                  <a:rPr lang="en-US" sz="2000" dirty="0"/>
                  <a:t> </a:t>
                </a:r>
                <a14:m>
                  <m:oMath xmlns:m="http://schemas.openxmlformats.org/officeDocument/2006/math">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𝑓</m:t>
                        </m:r>
                      </m:e>
                    </m:acc>
                  </m:oMath>
                </a14:m>
                <a:r>
                  <a:rPr lang="en-US" sz="2000" dirty="0">
                    <a:solidFill>
                      <a:schemeClr val="tx1"/>
                    </a:solidFill>
                  </a:rPr>
                  <a:t> </a:t>
                </a:r>
                <a:r>
                  <a:rPr lang="en-US" sz="2000" dirty="0" err="1">
                    <a:solidFill>
                      <a:schemeClr val="tx1"/>
                    </a:solidFill>
                  </a:rPr>
                  <a:t>có</a:t>
                </a:r>
                <a:r>
                  <a:rPr lang="en-US" sz="2000" dirty="0">
                    <a:solidFill>
                      <a:schemeClr val="tx1"/>
                    </a:solidFill>
                  </a:rPr>
                  <a:t> </a:t>
                </a:r>
                <a:r>
                  <a:rPr lang="en-US" sz="2000" dirty="0" err="1">
                    <a:solidFill>
                      <a:srgbClr val="FF00FF"/>
                    </a:solidFill>
                  </a:rPr>
                  <a:t>thể</a:t>
                </a:r>
                <a:r>
                  <a:rPr lang="en-US" sz="2000" dirty="0">
                    <a:solidFill>
                      <a:srgbClr val="FF00FF"/>
                    </a:solidFill>
                  </a:rPr>
                  <a:t> </a:t>
                </a:r>
                <a:r>
                  <a:rPr lang="en-US" sz="2000" dirty="0" err="1">
                    <a:solidFill>
                      <a:srgbClr val="FF00FF"/>
                    </a:solidFill>
                  </a:rPr>
                  <a:t>thực</a:t>
                </a:r>
                <a:r>
                  <a:rPr lang="en-US" sz="2000" dirty="0">
                    <a:solidFill>
                      <a:srgbClr val="FF00FF"/>
                    </a:solidFill>
                  </a:rPr>
                  <a:t> </a:t>
                </a:r>
                <a:r>
                  <a:rPr lang="en-US" sz="2000" dirty="0" err="1">
                    <a:solidFill>
                      <a:srgbClr val="FF00FF"/>
                    </a:solidFill>
                  </a:rPr>
                  <a:t>hiện</a:t>
                </a:r>
                <a:r>
                  <a:rPr lang="en-US" sz="2000" dirty="0">
                    <a:solidFill>
                      <a:srgbClr val="FF00FF"/>
                    </a:solidFill>
                  </a:rPr>
                  <a:t> </a:t>
                </a:r>
                <a:r>
                  <a:rPr lang="en-US" sz="2000" dirty="0" err="1">
                    <a:solidFill>
                      <a:srgbClr val="FF00FF"/>
                    </a:solidFill>
                  </a:rPr>
                  <a:t>các</a:t>
                </a:r>
                <a:r>
                  <a:rPr lang="en-US" sz="2000" dirty="0">
                    <a:solidFill>
                      <a:srgbClr val="FF00FF"/>
                    </a:solidFill>
                  </a:rPr>
                  <a:t> </a:t>
                </a:r>
                <a:r>
                  <a:rPr lang="en-US" sz="2000" dirty="0" err="1">
                    <a:solidFill>
                      <a:srgbClr val="FF00FF"/>
                    </a:solidFill>
                  </a:rPr>
                  <a:t>dự</a:t>
                </a:r>
                <a:r>
                  <a:rPr lang="en-US" sz="2000" dirty="0">
                    <a:solidFill>
                      <a:srgbClr val="FF00FF"/>
                    </a:solidFill>
                  </a:rPr>
                  <a:t> </a:t>
                </a:r>
                <a:r>
                  <a:rPr lang="en-US" sz="2000" dirty="0" err="1">
                    <a:solidFill>
                      <a:srgbClr val="FF00FF"/>
                    </a:solidFill>
                  </a:rPr>
                  <a:t>đoán</a:t>
                </a:r>
                <a:r>
                  <a:rPr lang="en-US" sz="2000" dirty="0">
                    <a:solidFill>
                      <a:srgbClr val="FF00FF"/>
                    </a:solidFill>
                  </a:rPr>
                  <a:t> </a:t>
                </a:r>
                <a:r>
                  <a:rPr lang="en-US" sz="2000" dirty="0" err="1">
                    <a:solidFill>
                      <a:srgbClr val="FF00FF"/>
                    </a:solidFill>
                  </a:rPr>
                  <a:t>tốt</a:t>
                </a:r>
                <a:r>
                  <a:rPr lang="en-US" sz="2000" dirty="0">
                    <a:solidFill>
                      <a:schemeClr val="tx1"/>
                    </a:solidFill>
                  </a:rPr>
                  <a:t>.</a:t>
                </a:r>
              </a:p>
              <a:p>
                <a:pPr marL="520700" indent="-342900">
                  <a:lnSpc>
                    <a:spcPct val="150000"/>
                  </a:lnSpc>
                  <a:spcBef>
                    <a:spcPts val="0"/>
                  </a:spcBef>
                </a:pPr>
                <a:r>
                  <a:rPr lang="en-US" sz="2000" dirty="0" err="1">
                    <a:solidFill>
                      <a:schemeClr val="tx1"/>
                    </a:solidFill>
                  </a:rPr>
                  <a:t>Một</a:t>
                </a:r>
                <a:r>
                  <a:rPr lang="en-US" sz="2000" dirty="0">
                    <a:solidFill>
                      <a:schemeClr val="tx1"/>
                    </a:solidFill>
                  </a:rPr>
                  <a:t> </a:t>
                </a:r>
                <a:r>
                  <a:rPr lang="en-US" sz="2000" dirty="0" err="1">
                    <a:solidFill>
                      <a:schemeClr val="tx1"/>
                    </a:solidFill>
                  </a:rPr>
                  <a:t>mô</a:t>
                </a:r>
                <a:r>
                  <a:rPr lang="en-US" sz="2000" dirty="0">
                    <a:solidFill>
                      <a:schemeClr val="tx1"/>
                    </a:solidFill>
                  </a:rPr>
                  <a:t> </a:t>
                </a:r>
                <a:r>
                  <a:rPr lang="en-US" sz="2000" dirty="0" err="1">
                    <a:solidFill>
                      <a:schemeClr val="tx1"/>
                    </a:solidFill>
                  </a:rPr>
                  <a:t>hình</a:t>
                </a:r>
                <a:r>
                  <a:rPr lang="en-US" sz="2000" dirty="0">
                    <a:solidFill>
                      <a:schemeClr val="tx1"/>
                    </a:solidFill>
                  </a:rPr>
                  <a:t> </a:t>
                </a:r>
                <a:r>
                  <a:rPr lang="en-US" sz="2000" dirty="0" err="1">
                    <a:solidFill>
                      <a:schemeClr val="tx1"/>
                    </a:solidFill>
                  </a:rPr>
                  <a:t>sau</a:t>
                </a:r>
                <a:r>
                  <a:rPr lang="en-US" sz="2000" dirty="0">
                    <a:solidFill>
                      <a:schemeClr val="tx1"/>
                    </a:solidFill>
                  </a:rPr>
                  <a:t> </a:t>
                </a:r>
                <a:r>
                  <a:rPr lang="en-US" sz="2000" dirty="0" err="1">
                    <a:solidFill>
                      <a:schemeClr val="tx1"/>
                    </a:solidFill>
                  </a:rPr>
                  <a:t>khi</a:t>
                </a:r>
                <a:r>
                  <a:rPr lang="en-US" sz="2000" dirty="0">
                    <a:solidFill>
                      <a:schemeClr val="tx1"/>
                    </a:solidFill>
                  </a:rPr>
                  <a:t> </a:t>
                </a:r>
                <a:r>
                  <a:rPr lang="en-US" sz="2000" dirty="0" err="1">
                    <a:solidFill>
                      <a:schemeClr val="tx1"/>
                    </a:solidFill>
                  </a:rPr>
                  <a:t>huấn</a:t>
                </a:r>
                <a:r>
                  <a:rPr lang="en-US" sz="2000" dirty="0">
                    <a:solidFill>
                      <a:schemeClr val="tx1"/>
                    </a:solidFill>
                  </a:rPr>
                  <a:t> </a:t>
                </a:r>
                <a:r>
                  <a:rPr lang="en-US" sz="2000" dirty="0" err="1">
                    <a:solidFill>
                      <a:schemeClr val="tx1"/>
                    </a:solidFill>
                  </a:rPr>
                  <a:t>luyện</a:t>
                </a:r>
                <a:r>
                  <a:rPr lang="en-US" sz="2000" dirty="0">
                    <a:solidFill>
                      <a:schemeClr val="tx1"/>
                    </a:solidFill>
                  </a:rPr>
                  <a:t> </a:t>
                </a:r>
                <a14:m>
                  <m:oMath xmlns:m="http://schemas.openxmlformats.org/officeDocument/2006/math">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𝑓</m:t>
                        </m:r>
                      </m:e>
                    </m:acc>
                    <m:r>
                      <a:rPr lang="en-US" sz="2000" b="0"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𝒙</m:t>
                    </m:r>
                    <m:r>
                      <a:rPr lang="en-US" sz="2000" b="0" i="1" smtClean="0">
                        <a:solidFill>
                          <a:schemeClr val="tx1"/>
                        </a:solidFill>
                        <a:latin typeface="Cambria Math" panose="02040503050406030204" pitchFamily="18" charset="0"/>
                      </a:rPr>
                      <m:t>)</m:t>
                    </m:r>
                  </m:oMath>
                </a14:m>
                <a:r>
                  <a:rPr lang="en-US" sz="2000" dirty="0">
                    <a:solidFill>
                      <a:schemeClr val="tx1"/>
                    </a:solidFill>
                  </a:rPr>
                  <a:t> </a:t>
                </a:r>
                <a:r>
                  <a:rPr lang="en-US" sz="2000" dirty="0" err="1">
                    <a:solidFill>
                      <a:schemeClr val="tx1"/>
                    </a:solidFill>
                  </a:rPr>
                  <a:t>có</a:t>
                </a:r>
                <a:r>
                  <a:rPr lang="en-US" sz="2000" dirty="0">
                    <a:solidFill>
                      <a:schemeClr val="tx1"/>
                    </a:solidFill>
                  </a:rPr>
                  <a:t> </a:t>
                </a:r>
                <a:r>
                  <a:rPr lang="en-US" sz="2000" dirty="0" err="1">
                    <a:solidFill>
                      <a:schemeClr val="tx1"/>
                    </a:solidFill>
                  </a:rPr>
                  <a:t>thể</a:t>
                </a:r>
                <a:r>
                  <a:rPr lang="en-US" sz="2000" dirty="0">
                    <a:solidFill>
                      <a:schemeClr val="tx1"/>
                    </a:solidFill>
                  </a:rPr>
                  <a:t> </a:t>
                </a:r>
                <a:r>
                  <a:rPr lang="en-US" sz="2000" dirty="0" err="1">
                    <a:solidFill>
                      <a:schemeClr val="tx1"/>
                    </a:solidFill>
                  </a:rPr>
                  <a:t>thực</a:t>
                </a:r>
                <a:r>
                  <a:rPr lang="en-US" sz="2000" dirty="0">
                    <a:solidFill>
                      <a:schemeClr val="tx1"/>
                    </a:solidFill>
                  </a:rPr>
                  <a:t> </a:t>
                </a:r>
                <a:r>
                  <a:rPr lang="en-US" sz="2000" dirty="0" err="1">
                    <a:solidFill>
                      <a:schemeClr val="tx1"/>
                    </a:solidFill>
                  </a:rPr>
                  <a:t>hiện</a:t>
                </a:r>
                <a:r>
                  <a:rPr lang="en-US" sz="2000" dirty="0">
                    <a:solidFill>
                      <a:schemeClr val="tx1"/>
                    </a:solidFill>
                  </a:rPr>
                  <a:t> 2 </a:t>
                </a:r>
                <a:r>
                  <a:rPr lang="en-US" sz="2000" dirty="0" err="1">
                    <a:solidFill>
                      <a:schemeClr val="tx1"/>
                    </a:solidFill>
                  </a:rPr>
                  <a:t>loại</a:t>
                </a:r>
                <a:r>
                  <a:rPr lang="en-US" sz="2000" dirty="0">
                    <a:solidFill>
                      <a:schemeClr val="tx1"/>
                    </a:solidFill>
                  </a:rPr>
                  <a:t> </a:t>
                </a:r>
                <a:r>
                  <a:rPr lang="en-US" sz="2000" dirty="0" err="1">
                    <a:solidFill>
                      <a:schemeClr val="tx1"/>
                    </a:solidFill>
                  </a:rPr>
                  <a:t>dự</a:t>
                </a:r>
                <a:r>
                  <a:rPr lang="en-US" sz="2000" dirty="0">
                    <a:solidFill>
                      <a:schemeClr val="tx1"/>
                    </a:solidFill>
                  </a:rPr>
                  <a:t> </a:t>
                </a:r>
                <a:r>
                  <a:rPr lang="en-US" sz="2000" dirty="0" err="1">
                    <a:solidFill>
                      <a:schemeClr val="tx1"/>
                    </a:solidFill>
                  </a:rPr>
                  <a:t>đoán</a:t>
                </a:r>
                <a:r>
                  <a:rPr lang="en-US" sz="2000" dirty="0">
                    <a:solidFill>
                      <a:schemeClr val="tx1"/>
                    </a:solidFill>
                  </a:rPr>
                  <a:t>:</a:t>
                </a:r>
              </a:p>
              <a:p>
                <a:pPr marL="1092200" lvl="1" indent="-457200">
                  <a:lnSpc>
                    <a:spcPct val="150000"/>
                  </a:lnSpc>
                  <a:spcBef>
                    <a:spcPts val="0"/>
                  </a:spcBef>
                  <a:buFont typeface="+mj-lt"/>
                  <a:buAutoNum type="arabicPeriod"/>
                </a:pPr>
                <a:r>
                  <a:rPr lang="en-US" sz="2000" dirty="0">
                    <a:solidFill>
                      <a:schemeClr val="tx1"/>
                    </a:solidFill>
                  </a:rPr>
                  <a:t>Cho </a:t>
                </a:r>
                <a:r>
                  <a:rPr lang="en-US" sz="2000" dirty="0" err="1">
                    <a:solidFill>
                      <a:schemeClr val="tx1"/>
                    </a:solidFill>
                  </a:rPr>
                  <a:t>các</a:t>
                </a:r>
                <a:r>
                  <a:rPr lang="en-US" sz="2000" dirty="0">
                    <a:solidFill>
                      <a:schemeClr val="tx1"/>
                    </a:solidFill>
                  </a:rPr>
                  <a:t> </a:t>
                </a:r>
                <a:r>
                  <a:rPr lang="en-US" sz="2000" dirty="0" err="1">
                    <a:solidFill>
                      <a:schemeClr val="tx1"/>
                    </a:solidFill>
                  </a:rPr>
                  <a:t>điểm</a:t>
                </a:r>
                <a:r>
                  <a:rPr lang="en-US" sz="2000" dirty="0">
                    <a:solidFill>
                      <a:schemeClr val="tx1"/>
                    </a:solidFill>
                  </a:rPr>
                  <a:t> </a:t>
                </a:r>
                <a:r>
                  <a:rPr lang="en-US" sz="2000" dirty="0" err="1">
                    <a:solidFill>
                      <a:schemeClr val="tx1"/>
                    </a:solidFill>
                  </a:rPr>
                  <a:t>dữ</a:t>
                </a:r>
                <a:r>
                  <a:rPr lang="en-US" sz="2000" dirty="0">
                    <a:solidFill>
                      <a:schemeClr val="tx1"/>
                    </a:solidFill>
                  </a:rPr>
                  <a:t> </a:t>
                </a:r>
                <a:r>
                  <a:rPr lang="en-US" sz="2000" dirty="0" err="1">
                    <a:solidFill>
                      <a:schemeClr val="tx1"/>
                    </a:solidFill>
                  </a:rPr>
                  <a:t>liệu</a:t>
                </a:r>
                <a:r>
                  <a:rPr lang="en-US" sz="2000" dirty="0">
                    <a:solidFill>
                      <a:schemeClr val="tx1"/>
                    </a:solidFill>
                  </a:rPr>
                  <a:t> ta </a:t>
                </a:r>
                <a:r>
                  <a:rPr lang="en-US" sz="2000" dirty="0" err="1">
                    <a:solidFill>
                      <a:schemeClr val="tx1"/>
                    </a:solidFill>
                  </a:rPr>
                  <a:t>đã</a:t>
                </a:r>
                <a:r>
                  <a:rPr lang="en-US" sz="2000" dirty="0">
                    <a:solidFill>
                      <a:schemeClr val="tx1"/>
                    </a:solidFill>
                  </a:rPr>
                  <a:t> </a:t>
                </a:r>
                <a:r>
                  <a:rPr lang="en-US" sz="2000" dirty="0" err="1">
                    <a:solidFill>
                      <a:schemeClr val="tx1"/>
                    </a:solidFill>
                  </a:rPr>
                  <a:t>thu</a:t>
                </a:r>
                <a:r>
                  <a:rPr lang="en-US" sz="2000" dirty="0">
                    <a:solidFill>
                      <a:schemeClr val="tx1"/>
                    </a:solidFill>
                  </a:rPr>
                  <a:t> </a:t>
                </a:r>
                <a:r>
                  <a:rPr lang="en-US" sz="2000" dirty="0" err="1">
                    <a:solidFill>
                      <a:schemeClr val="tx1"/>
                    </a:solidFill>
                  </a:rPr>
                  <a:t>thập</a:t>
                </a:r>
                <a:r>
                  <a:rPr lang="en-US" sz="2000" dirty="0">
                    <a:solidFill>
                      <a:schemeClr val="tx1"/>
                    </a:solidFill>
                  </a:rPr>
                  <a:t> </a:t>
                </a:r>
                <a:r>
                  <a:rPr lang="en-US" sz="2000" dirty="0" err="1">
                    <a:solidFill>
                      <a:schemeClr val="tx1"/>
                    </a:solidFill>
                  </a:rPr>
                  <a:t>được</a:t>
                </a:r>
                <a:r>
                  <a:rPr lang="en-US" sz="2000" dirty="0">
                    <a:solidFill>
                      <a:schemeClr val="tx1"/>
                    </a:solidFill>
                  </a:rPr>
                  <a:t> (</a:t>
                </a:r>
                <a:r>
                  <a:rPr lang="en-US" sz="2000" b="1" dirty="0">
                    <a:solidFill>
                      <a:srgbClr val="0072FF"/>
                    </a:solidFill>
                  </a:rPr>
                  <a:t>observed points</a:t>
                </a:r>
                <a:r>
                  <a:rPr lang="en-US" sz="2000" dirty="0">
                    <a:solidFill>
                      <a:schemeClr val="tx1"/>
                    </a:solidFill>
                  </a:rPr>
                  <a:t>)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𝒙</m:t>
                        </m:r>
                      </m:e>
                      <m:sub>
                        <m:r>
                          <a:rPr lang="en-US" sz="2000" b="0" i="1" smtClean="0">
                            <a:solidFill>
                              <a:schemeClr val="tx1"/>
                            </a:solidFill>
                            <a:latin typeface="Cambria Math" panose="02040503050406030204" pitchFamily="18" charset="0"/>
                          </a:rPr>
                          <m:t>𝑖</m:t>
                        </m:r>
                      </m:sub>
                    </m:sSub>
                  </m:oMath>
                </a14:m>
                <a:r>
                  <a:rPr lang="en-US" sz="2000" dirty="0">
                    <a:solidFill>
                      <a:schemeClr val="tx1"/>
                    </a:solidFill>
                  </a:rPr>
                  <a:t>, ta </a:t>
                </a:r>
                <a:r>
                  <a:rPr lang="en-US" sz="2000" dirty="0" err="1">
                    <a:solidFill>
                      <a:schemeClr val="tx1"/>
                    </a:solidFill>
                  </a:rPr>
                  <a:t>có</a:t>
                </a:r>
                <a:r>
                  <a:rPr lang="en-US" sz="2000" dirty="0">
                    <a:solidFill>
                      <a:schemeClr val="tx1"/>
                    </a:solidFill>
                  </a:rPr>
                  <a:t> </a:t>
                </a:r>
                <a14:m>
                  <m:oMath xmlns:m="http://schemas.openxmlformats.org/officeDocument/2006/math">
                    <m:sSub>
                      <m:sSubPr>
                        <m:ctrlPr>
                          <a:rPr lang="en-US" sz="2000" i="1" smtClean="0">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𝑦</m:t>
                            </m:r>
                          </m:e>
                        </m:acc>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𝑓</m:t>
                        </m:r>
                      </m:e>
                    </m:acc>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𝒙</m:t>
                        </m:r>
                      </m:e>
                      <m:sub>
                        <m:r>
                          <a:rPr lang="en-US" sz="2000" i="1">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oMath>
                </a14:m>
                <a:r>
                  <a:rPr lang="en-US" sz="2000" dirty="0">
                    <a:solidFill>
                      <a:schemeClr val="tx1"/>
                    </a:solidFill>
                  </a:rPr>
                  <a:t>. </a:t>
                </a:r>
                <a:br>
                  <a:rPr lang="en-US" sz="2000" dirty="0">
                    <a:solidFill>
                      <a:schemeClr val="tx1"/>
                    </a:solidFill>
                  </a:rPr>
                </a:br>
                <a:r>
                  <a:rPr lang="en-US" sz="2000" b="1" dirty="0" err="1">
                    <a:solidFill>
                      <a:schemeClr val="tx1"/>
                    </a:solidFill>
                  </a:rPr>
                  <a:t>Lưu</a:t>
                </a:r>
                <a:r>
                  <a:rPr lang="en-US" sz="2000" b="1" dirty="0">
                    <a:solidFill>
                      <a:schemeClr val="tx1"/>
                    </a:solidFill>
                  </a:rPr>
                  <a:t> ý:</a:t>
                </a:r>
                <a:r>
                  <a:rPr lang="en-US" sz="2000" dirty="0">
                    <a:solidFill>
                      <a:schemeClr val="tx1"/>
                    </a:solidFill>
                  </a:rPr>
                  <a: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i="1">
                            <a:solidFill>
                              <a:schemeClr val="tx1"/>
                            </a:solidFill>
                            <a:latin typeface="Cambria Math" panose="02040503050406030204" pitchFamily="18" charset="0"/>
                          </a:rPr>
                          <m:t>𝑖</m:t>
                        </m:r>
                      </m:sub>
                    </m:sSub>
                  </m:oMath>
                </a14:m>
                <a:r>
                  <a:rPr lang="en-US" sz="2000" dirty="0">
                    <a:solidFill>
                      <a:schemeClr val="tx1"/>
                    </a:solidFill>
                  </a:rPr>
                  <a:t> </a:t>
                </a:r>
                <a:r>
                  <a:rPr lang="en-US" sz="2000" dirty="0" err="1">
                    <a:solidFill>
                      <a:schemeClr val="tx1"/>
                    </a:solidFill>
                  </a:rPr>
                  <a:t>nằm</a:t>
                </a:r>
                <a:r>
                  <a:rPr lang="en-US" sz="2000" dirty="0">
                    <a:solidFill>
                      <a:schemeClr val="tx1"/>
                    </a:solidFill>
                  </a:rPr>
                  <a:t> </a:t>
                </a:r>
                <a:r>
                  <a:rPr lang="en-US" sz="2000" dirty="0" err="1">
                    <a:solidFill>
                      <a:schemeClr val="tx1"/>
                    </a:solidFill>
                  </a:rPr>
                  <a:t>trong</a:t>
                </a:r>
                <a:r>
                  <a:rPr lang="en-US" sz="2000" dirty="0">
                    <a:solidFill>
                      <a:schemeClr val="tx1"/>
                    </a:solidFill>
                  </a:rPr>
                  <a:t> </a:t>
                </a:r>
                <a:r>
                  <a:rPr lang="en-US" sz="2000" dirty="0" err="1">
                    <a:solidFill>
                      <a:schemeClr val="tx1"/>
                    </a:solidFill>
                  </a:rPr>
                  <a:t>dữ</a:t>
                </a:r>
                <a:r>
                  <a:rPr lang="en-US" sz="2000" dirty="0">
                    <a:solidFill>
                      <a:schemeClr val="tx1"/>
                    </a:solidFill>
                  </a:rPr>
                  <a:t> </a:t>
                </a:r>
                <a:r>
                  <a:rPr lang="en-US" sz="2000" dirty="0" err="1">
                    <a:solidFill>
                      <a:schemeClr val="tx1"/>
                    </a:solidFill>
                  </a:rPr>
                  <a:t>liệu</a:t>
                </a:r>
                <a:r>
                  <a:rPr lang="en-US" sz="2000" dirty="0">
                    <a:solidFill>
                      <a:schemeClr val="tx1"/>
                    </a:solidFill>
                  </a:rPr>
                  <a:t> </a:t>
                </a:r>
                <a:r>
                  <a:rPr lang="en-US" sz="2000" dirty="0" err="1">
                    <a:solidFill>
                      <a:schemeClr val="tx1"/>
                    </a:solidFill>
                  </a:rPr>
                  <a:t>huấn</a:t>
                </a:r>
                <a:r>
                  <a:rPr lang="en-US" sz="2000" dirty="0">
                    <a:solidFill>
                      <a:schemeClr val="tx1"/>
                    </a:solidFill>
                  </a:rPr>
                  <a:t> </a:t>
                </a:r>
                <a:r>
                  <a:rPr lang="en-US" sz="2000" dirty="0" err="1">
                    <a:solidFill>
                      <a:schemeClr val="tx1"/>
                    </a:solidFill>
                  </a:rPr>
                  <a:t>luyện</a:t>
                </a:r>
                <a:r>
                  <a:rPr lang="en-US" sz="2000" dirty="0">
                    <a:solidFill>
                      <a:schemeClr val="tx1"/>
                    </a:solidFill>
                  </a:rPr>
                  <a:t> </a:t>
                </a:r>
                <a:r>
                  <a:rPr lang="en-US" sz="2000" dirty="0" err="1">
                    <a:solidFill>
                      <a:schemeClr val="tx1"/>
                    </a:solidFill>
                  </a:rPr>
                  <a:t>đã</a:t>
                </a:r>
                <a:r>
                  <a:rPr lang="en-US" sz="2000" dirty="0">
                    <a:solidFill>
                      <a:schemeClr val="tx1"/>
                    </a:solidFill>
                  </a:rPr>
                  <a:t> </a:t>
                </a:r>
                <a:r>
                  <a:rPr lang="en-US" sz="2000" dirty="0" err="1">
                    <a:solidFill>
                      <a:schemeClr val="tx1"/>
                    </a:solidFill>
                  </a:rPr>
                  <a:t>dùng</a:t>
                </a:r>
                <a:r>
                  <a:rPr lang="en-US" sz="2000" dirty="0">
                    <a:solidFill>
                      <a:schemeClr val="tx1"/>
                    </a:solidFill>
                  </a:rPr>
                  <a:t> </a:t>
                </a:r>
                <a:r>
                  <a:rPr lang="en-US" sz="2000" dirty="0" err="1">
                    <a:solidFill>
                      <a:schemeClr val="tx1"/>
                    </a:solidFill>
                  </a:rPr>
                  <a:t>để</a:t>
                </a:r>
                <a:r>
                  <a:rPr lang="en-US" sz="2000" dirty="0">
                    <a:solidFill>
                      <a:schemeClr val="tx1"/>
                    </a:solidFill>
                  </a:rPr>
                  <a:t> </a:t>
                </a:r>
                <a:r>
                  <a:rPr lang="en-US" sz="2000" dirty="0" err="1">
                    <a:solidFill>
                      <a:schemeClr val="tx1"/>
                    </a:solidFill>
                  </a:rPr>
                  <a:t>tìm</a:t>
                </a:r>
                <a:r>
                  <a:rPr lang="en-US" sz="2000" dirty="0">
                    <a:solidFill>
                      <a:schemeClr val="tx1"/>
                    </a:solidFill>
                  </a:rPr>
                  <a:t> </a:t>
                </a:r>
                <a:r>
                  <a:rPr lang="en-US" sz="2000" dirty="0" err="1">
                    <a:solidFill>
                      <a:schemeClr val="tx1"/>
                    </a:solidFill>
                  </a:rPr>
                  <a:t>ra</a:t>
                </a:r>
                <a:r>
                  <a:rPr lang="en-US" sz="2000" dirty="0">
                    <a:solidFill>
                      <a:schemeClr val="tx1"/>
                    </a:solidFill>
                  </a:rPr>
                  <a:t> </a:t>
                </a:r>
                <a14:m>
                  <m:oMath xmlns:m="http://schemas.openxmlformats.org/officeDocument/2006/math">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𝑓</m:t>
                        </m:r>
                      </m:e>
                    </m:acc>
                  </m:oMath>
                </a14:m>
                <a:r>
                  <a:rPr lang="en-US" sz="2000" dirty="0">
                    <a:solidFill>
                      <a:schemeClr val="tx1"/>
                    </a:solidFill>
                  </a:rPr>
                  <a:t>.</a:t>
                </a:r>
              </a:p>
              <a:p>
                <a:pPr marL="1092200" lvl="1" indent="-457200">
                  <a:lnSpc>
                    <a:spcPct val="150000"/>
                  </a:lnSpc>
                  <a:spcBef>
                    <a:spcPts val="0"/>
                  </a:spcBef>
                  <a:buFont typeface="+mj-lt"/>
                  <a:buAutoNum type="arabicPeriod"/>
                </a:pPr>
                <a:r>
                  <a:rPr lang="en-US" sz="2000" dirty="0">
                    <a:solidFill>
                      <a:schemeClr val="tx1"/>
                    </a:solidFill>
                  </a:rPr>
                  <a:t>Cho </a:t>
                </a:r>
                <a:r>
                  <a:rPr lang="en-US" sz="2000" dirty="0" err="1">
                    <a:solidFill>
                      <a:schemeClr val="tx1"/>
                    </a:solidFill>
                  </a:rPr>
                  <a:t>các</a:t>
                </a:r>
                <a:r>
                  <a:rPr lang="en-US" sz="2000" dirty="0">
                    <a:solidFill>
                      <a:schemeClr val="tx1"/>
                    </a:solidFill>
                  </a:rPr>
                  <a:t> </a:t>
                </a:r>
                <a:r>
                  <a:rPr lang="en-US" sz="2000" dirty="0" err="1">
                    <a:solidFill>
                      <a:schemeClr val="tx1"/>
                    </a:solidFill>
                  </a:rPr>
                  <a:t>điểm</a:t>
                </a:r>
                <a:r>
                  <a:rPr lang="en-US" sz="2000" dirty="0">
                    <a:solidFill>
                      <a:schemeClr val="tx1"/>
                    </a:solidFill>
                  </a:rPr>
                  <a:t> </a:t>
                </a:r>
                <a:r>
                  <a:rPr lang="en-US" sz="2000" dirty="0" err="1">
                    <a:solidFill>
                      <a:schemeClr val="tx1"/>
                    </a:solidFill>
                  </a:rPr>
                  <a:t>dữ</a:t>
                </a:r>
                <a:r>
                  <a:rPr lang="en-US" sz="2000" dirty="0">
                    <a:solidFill>
                      <a:schemeClr val="tx1"/>
                    </a:solidFill>
                  </a:rPr>
                  <a:t> </a:t>
                </a:r>
                <a:r>
                  <a:rPr lang="en-US" sz="2000" dirty="0" err="1">
                    <a:solidFill>
                      <a:schemeClr val="tx1"/>
                    </a:solidFill>
                  </a:rPr>
                  <a:t>liệu</a:t>
                </a:r>
                <a:r>
                  <a:rPr lang="en-US" sz="2000" dirty="0">
                    <a:solidFill>
                      <a:schemeClr val="tx1"/>
                    </a:solidFill>
                  </a:rPr>
                  <a:t> </a:t>
                </a:r>
                <a:r>
                  <a:rPr lang="en-US" sz="2000" dirty="0" err="1">
                    <a:solidFill>
                      <a:schemeClr val="tx1"/>
                    </a:solidFill>
                  </a:rPr>
                  <a:t>trong</a:t>
                </a:r>
                <a:r>
                  <a:rPr lang="en-US" sz="2000" dirty="0">
                    <a:solidFill>
                      <a:schemeClr val="tx1"/>
                    </a:solidFill>
                  </a:rPr>
                  <a:t> </a:t>
                </a:r>
                <a:r>
                  <a:rPr lang="en-US" sz="2000" dirty="0" err="1">
                    <a:solidFill>
                      <a:schemeClr val="tx1"/>
                    </a:solidFill>
                  </a:rPr>
                  <a:t>tương</a:t>
                </a:r>
                <a:r>
                  <a:rPr lang="en-US" sz="2000" dirty="0">
                    <a:solidFill>
                      <a:schemeClr val="tx1"/>
                    </a:solidFill>
                  </a:rPr>
                  <a:t> </a:t>
                </a:r>
                <a:r>
                  <a:rPr lang="en-US" sz="2000" dirty="0" err="1">
                    <a:solidFill>
                      <a:schemeClr val="tx1"/>
                    </a:solidFill>
                  </a:rPr>
                  <a:t>lai</a:t>
                </a:r>
                <a:r>
                  <a:rPr lang="en-US" sz="2000" dirty="0">
                    <a:solidFill>
                      <a:schemeClr val="tx1"/>
                    </a:solidFill>
                  </a:rPr>
                  <a:t> (</a:t>
                </a:r>
                <a:r>
                  <a:rPr lang="en-US" sz="2000" b="1" dirty="0">
                    <a:solidFill>
                      <a:srgbClr val="FF0000"/>
                    </a:solidFill>
                  </a:rPr>
                  <a:t>unseen points</a:t>
                </a:r>
                <a:r>
                  <a:rPr lang="en-US" sz="2000" dirty="0">
                    <a:solidFill>
                      <a:schemeClr val="tx1"/>
                    </a:solidFill>
                  </a:rPr>
                  <a: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0" i="1" smtClean="0">
                            <a:solidFill>
                              <a:schemeClr val="tx1"/>
                            </a:solidFill>
                            <a:latin typeface="Cambria Math" panose="02040503050406030204" pitchFamily="18" charset="0"/>
                          </a:rPr>
                          <m:t>0</m:t>
                        </m:r>
                      </m:sub>
                    </m:sSub>
                  </m:oMath>
                </a14:m>
                <a:r>
                  <a:rPr lang="en-US" sz="2000" dirty="0">
                    <a:solidFill>
                      <a:schemeClr val="tx1"/>
                    </a:solidFill>
                  </a:rPr>
                  <a:t>, ta </a:t>
                </a:r>
                <a:r>
                  <a:rPr lang="en-US" sz="2000" dirty="0" err="1">
                    <a:solidFill>
                      <a:schemeClr val="tx1"/>
                    </a:solidFill>
                  </a:rPr>
                  <a:t>có</a:t>
                </a:r>
                <a:r>
                  <a:rPr lang="en-US" sz="2000" dirty="0">
                    <a:solidFill>
                      <a:schemeClr val="tx1"/>
                    </a:solidFill>
                  </a:rPr>
                  <a:t> </a:t>
                </a:r>
                <a14:m>
                  <m:oMath xmlns:m="http://schemas.openxmlformats.org/officeDocument/2006/math">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b="0" i="1" smtClean="0">
                                <a:solidFill>
                                  <a:schemeClr val="tx1"/>
                                </a:solidFill>
                                <a:latin typeface="Cambria Math" panose="02040503050406030204" pitchFamily="18" charset="0"/>
                              </a:rPr>
                              <m:t>𝑦</m:t>
                            </m:r>
                          </m:e>
                        </m:acc>
                      </m:e>
                      <m:sub>
                        <m:r>
                          <a:rPr lang="en-US" sz="2000" b="0" i="1" smtClean="0">
                            <a:solidFill>
                              <a:schemeClr val="tx1"/>
                            </a:solidFill>
                            <a:latin typeface="Cambria Math" panose="02040503050406030204" pitchFamily="18" charset="0"/>
                          </a:rPr>
                          <m:t>0</m:t>
                        </m:r>
                      </m:sub>
                    </m:sSub>
                    <m:r>
                      <a:rPr lang="en-US" sz="2000" i="1">
                        <a:solidFill>
                          <a:schemeClr val="tx1"/>
                        </a:solidFill>
                        <a:latin typeface="Cambria Math" panose="02040503050406030204" pitchFamily="18" charset="0"/>
                      </a:rPr>
                      <m:t>=</m:t>
                    </m:r>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𝑓</m:t>
                        </m:r>
                      </m:e>
                    </m:acc>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0" i="1" smtClean="0">
                            <a:solidFill>
                              <a:schemeClr val="tx1"/>
                            </a:solidFill>
                            <a:latin typeface="Cambria Math" panose="02040503050406030204" pitchFamily="18" charset="0"/>
                          </a:rPr>
                          <m:t>0</m:t>
                        </m:r>
                      </m:sub>
                    </m:sSub>
                    <m:r>
                      <a:rPr lang="en-US" sz="2000" i="1">
                        <a:solidFill>
                          <a:schemeClr val="tx1"/>
                        </a:solidFill>
                        <a:latin typeface="Cambria Math" panose="02040503050406030204" pitchFamily="18" charset="0"/>
                      </a:rPr>
                      <m:t>)</m:t>
                    </m:r>
                  </m:oMath>
                </a14:m>
                <a:r>
                  <a:rPr lang="en-US" sz="2000" dirty="0">
                    <a:solidFill>
                      <a:schemeClr val="tx1"/>
                    </a:solidFill>
                  </a:rPr>
                  <a:t>. </a:t>
                </a:r>
                <a:br>
                  <a:rPr lang="en-US" sz="2000" dirty="0">
                    <a:solidFill>
                      <a:schemeClr val="tx1"/>
                    </a:solidFill>
                  </a:rPr>
                </a:br>
                <a:r>
                  <a:rPr lang="en-US" sz="2000" b="1" dirty="0" err="1">
                    <a:solidFill>
                      <a:schemeClr val="tx1"/>
                    </a:solidFill>
                  </a:rPr>
                  <a:t>Lưu</a:t>
                </a:r>
                <a:r>
                  <a:rPr lang="en-US" sz="2000" b="1" dirty="0">
                    <a:solidFill>
                      <a:schemeClr val="tx1"/>
                    </a:solidFill>
                  </a:rPr>
                  <a:t> ý:</a:t>
                </a:r>
                <a:r>
                  <a:rPr lang="en-US" sz="2000" dirty="0">
                    <a:solidFill>
                      <a:schemeClr val="tx1"/>
                    </a:solidFill>
                  </a:rPr>
                  <a: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0" i="1" smtClean="0">
                            <a:solidFill>
                              <a:schemeClr val="tx1"/>
                            </a:solidFill>
                            <a:latin typeface="Cambria Math" panose="02040503050406030204" pitchFamily="18" charset="0"/>
                          </a:rPr>
                          <m:t>0</m:t>
                        </m:r>
                      </m:sub>
                    </m:sSub>
                  </m:oMath>
                </a14:m>
                <a:r>
                  <a:rPr lang="en-US" sz="2000" dirty="0">
                    <a:solidFill>
                      <a:schemeClr val="tx1"/>
                    </a:solidFill>
                  </a:rPr>
                  <a:t> </a:t>
                </a:r>
                <a:r>
                  <a:rPr lang="en-US" sz="2000" dirty="0" err="1">
                    <a:solidFill>
                      <a:srgbClr val="FF0000"/>
                    </a:solidFill>
                  </a:rPr>
                  <a:t>không</a:t>
                </a:r>
                <a:r>
                  <a:rPr lang="en-US" sz="2000" dirty="0">
                    <a:solidFill>
                      <a:schemeClr val="tx1"/>
                    </a:solidFill>
                  </a:rPr>
                  <a:t> </a:t>
                </a:r>
                <a:r>
                  <a:rPr lang="en-US" sz="2000" dirty="0" err="1">
                    <a:solidFill>
                      <a:schemeClr val="tx1"/>
                    </a:solidFill>
                  </a:rPr>
                  <a:t>nằm</a:t>
                </a:r>
                <a:r>
                  <a:rPr lang="en-US" sz="2000" dirty="0">
                    <a:solidFill>
                      <a:schemeClr val="tx1"/>
                    </a:solidFill>
                  </a:rPr>
                  <a:t> </a:t>
                </a:r>
                <a:r>
                  <a:rPr lang="en-US" sz="2000" dirty="0" err="1">
                    <a:solidFill>
                      <a:schemeClr val="tx1"/>
                    </a:solidFill>
                  </a:rPr>
                  <a:t>trong</a:t>
                </a:r>
                <a:r>
                  <a:rPr lang="en-US" sz="2000" dirty="0">
                    <a:solidFill>
                      <a:schemeClr val="tx1"/>
                    </a:solidFill>
                  </a:rPr>
                  <a:t> </a:t>
                </a:r>
                <a:r>
                  <a:rPr lang="en-US" sz="2000" dirty="0" err="1">
                    <a:solidFill>
                      <a:schemeClr val="tx1"/>
                    </a:solidFill>
                  </a:rPr>
                  <a:t>dữ</a:t>
                </a:r>
                <a:r>
                  <a:rPr lang="en-US" sz="2000" dirty="0">
                    <a:solidFill>
                      <a:schemeClr val="tx1"/>
                    </a:solidFill>
                  </a:rPr>
                  <a:t> </a:t>
                </a:r>
                <a:r>
                  <a:rPr lang="en-US" sz="2000" dirty="0" err="1">
                    <a:solidFill>
                      <a:schemeClr val="tx1"/>
                    </a:solidFill>
                  </a:rPr>
                  <a:t>liệu</a:t>
                </a:r>
                <a:r>
                  <a:rPr lang="en-US" sz="2000" dirty="0">
                    <a:solidFill>
                      <a:schemeClr val="tx1"/>
                    </a:solidFill>
                  </a:rPr>
                  <a:t> </a:t>
                </a:r>
                <a:r>
                  <a:rPr lang="en-US" sz="2000" dirty="0" err="1">
                    <a:solidFill>
                      <a:schemeClr val="tx1"/>
                    </a:solidFill>
                  </a:rPr>
                  <a:t>huấn</a:t>
                </a:r>
                <a:r>
                  <a:rPr lang="en-US" sz="2000" dirty="0">
                    <a:solidFill>
                      <a:schemeClr val="tx1"/>
                    </a:solidFill>
                  </a:rPr>
                  <a:t> </a:t>
                </a:r>
                <a:r>
                  <a:rPr lang="en-US" sz="2000" dirty="0" err="1">
                    <a:solidFill>
                      <a:schemeClr val="tx1"/>
                    </a:solidFill>
                  </a:rPr>
                  <a:t>luyện</a:t>
                </a:r>
                <a:r>
                  <a:rPr lang="en-US" sz="2000" dirty="0">
                    <a:solidFill>
                      <a:schemeClr val="tx1"/>
                    </a:solidFill>
                  </a:rPr>
                  <a:t> </a:t>
                </a:r>
                <a:r>
                  <a:rPr lang="en-US" sz="2000" dirty="0" err="1">
                    <a:solidFill>
                      <a:schemeClr val="tx1"/>
                    </a:solidFill>
                  </a:rPr>
                  <a:t>đã</a:t>
                </a:r>
                <a:r>
                  <a:rPr lang="en-US" sz="2000" dirty="0">
                    <a:solidFill>
                      <a:schemeClr val="tx1"/>
                    </a:solidFill>
                  </a:rPr>
                  <a:t> </a:t>
                </a:r>
                <a:r>
                  <a:rPr lang="en-US" sz="2000" dirty="0" err="1">
                    <a:solidFill>
                      <a:schemeClr val="tx1"/>
                    </a:solidFill>
                  </a:rPr>
                  <a:t>dùng</a:t>
                </a:r>
                <a:r>
                  <a:rPr lang="en-US" sz="2000" dirty="0">
                    <a:solidFill>
                      <a:schemeClr val="tx1"/>
                    </a:solidFill>
                  </a:rPr>
                  <a:t> </a:t>
                </a:r>
                <a:r>
                  <a:rPr lang="en-US" sz="2000" dirty="0" err="1">
                    <a:solidFill>
                      <a:schemeClr val="tx1"/>
                    </a:solidFill>
                  </a:rPr>
                  <a:t>để</a:t>
                </a:r>
                <a:r>
                  <a:rPr lang="en-US" sz="2000" dirty="0">
                    <a:solidFill>
                      <a:schemeClr val="tx1"/>
                    </a:solidFill>
                  </a:rPr>
                  <a:t> </a:t>
                </a:r>
                <a:r>
                  <a:rPr lang="en-US" sz="2000" dirty="0" err="1">
                    <a:solidFill>
                      <a:schemeClr val="tx1"/>
                    </a:solidFill>
                  </a:rPr>
                  <a:t>tìm</a:t>
                </a:r>
                <a:r>
                  <a:rPr lang="en-US" sz="2000" dirty="0">
                    <a:solidFill>
                      <a:schemeClr val="tx1"/>
                    </a:solidFill>
                  </a:rPr>
                  <a:t> </a:t>
                </a:r>
                <a:r>
                  <a:rPr lang="en-US" sz="2000" dirty="0" err="1">
                    <a:solidFill>
                      <a:schemeClr val="tx1"/>
                    </a:solidFill>
                  </a:rPr>
                  <a:t>ra</a:t>
                </a:r>
                <a:r>
                  <a:rPr lang="en-US" sz="2000" dirty="0">
                    <a:solidFill>
                      <a:schemeClr val="tx1"/>
                    </a:solidFill>
                  </a:rPr>
                  <a:t> </a:t>
                </a:r>
                <a14:m>
                  <m:oMath xmlns:m="http://schemas.openxmlformats.org/officeDocument/2006/math">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𝑓</m:t>
                        </m:r>
                      </m:e>
                    </m:acc>
                  </m:oMath>
                </a14:m>
                <a:r>
                  <a:rPr lang="en-US" sz="2000" dirty="0">
                    <a:solidFill>
                      <a:schemeClr val="tx1"/>
                    </a:solidFill>
                  </a:rPr>
                  <a:t>.</a:t>
                </a:r>
              </a:p>
              <a:p>
                <a:pPr marL="520700" indent="-342900">
                  <a:lnSpc>
                    <a:spcPct val="150000"/>
                  </a:lnSpc>
                  <a:spcBef>
                    <a:spcPts val="0"/>
                  </a:spcBef>
                </a:pPr>
                <a:r>
                  <a:rPr lang="en-US" sz="2000" dirty="0">
                    <a:solidFill>
                      <a:schemeClr val="tx1"/>
                    </a:solidFill>
                  </a:rPr>
                  <a:t>Ta </a:t>
                </a:r>
                <a:r>
                  <a:rPr lang="en-US" sz="2000" dirty="0" err="1">
                    <a:solidFill>
                      <a:schemeClr val="tx1"/>
                    </a:solidFill>
                  </a:rPr>
                  <a:t>có</a:t>
                </a:r>
                <a:r>
                  <a:rPr lang="en-US" sz="2000" dirty="0">
                    <a:solidFill>
                      <a:schemeClr val="tx1"/>
                    </a:solidFill>
                  </a:rPr>
                  <a:t> 2 </a:t>
                </a:r>
                <a:r>
                  <a:rPr lang="en-US" sz="2000" dirty="0" err="1">
                    <a:solidFill>
                      <a:schemeClr val="tx1"/>
                    </a:solidFill>
                  </a:rPr>
                  <a:t>loại</a:t>
                </a:r>
                <a:r>
                  <a:rPr lang="en-US" sz="2000" dirty="0">
                    <a:solidFill>
                      <a:schemeClr val="tx1"/>
                    </a:solidFill>
                  </a:rPr>
                  <a:t> </a:t>
                </a:r>
                <a:r>
                  <a:rPr lang="en-US" sz="2000" dirty="0" err="1">
                    <a:solidFill>
                      <a:schemeClr val="tx1"/>
                    </a:solidFill>
                  </a:rPr>
                  <a:t>tập</a:t>
                </a:r>
                <a:r>
                  <a:rPr lang="en-US" sz="2000" dirty="0">
                    <a:solidFill>
                      <a:schemeClr val="tx1"/>
                    </a:solidFill>
                  </a:rPr>
                  <a:t> </a:t>
                </a:r>
                <a:r>
                  <a:rPr lang="en-US" sz="2000" dirty="0" err="1">
                    <a:solidFill>
                      <a:schemeClr val="tx1"/>
                    </a:solidFill>
                  </a:rPr>
                  <a:t>dữ</a:t>
                </a:r>
                <a:r>
                  <a:rPr lang="en-US" sz="2000" dirty="0">
                    <a:solidFill>
                      <a:schemeClr val="tx1"/>
                    </a:solidFill>
                  </a:rPr>
                  <a:t> </a:t>
                </a:r>
                <a:r>
                  <a:rPr lang="en-US" sz="2000" dirty="0" err="1">
                    <a:solidFill>
                      <a:schemeClr val="tx1"/>
                    </a:solidFill>
                  </a:rPr>
                  <a:t>liệu</a:t>
                </a:r>
                <a:r>
                  <a:rPr lang="en-US" sz="2000" dirty="0">
                    <a:solidFill>
                      <a:schemeClr val="tx1"/>
                    </a:solidFill>
                  </a:rPr>
                  <a:t> (datasets):</a:t>
                </a:r>
              </a:p>
              <a:p>
                <a:pPr marL="1092200" lvl="1" indent="-457200">
                  <a:lnSpc>
                    <a:spcPct val="150000"/>
                  </a:lnSpc>
                  <a:spcBef>
                    <a:spcPts val="0"/>
                  </a:spcBef>
                  <a:buFont typeface="+mj-lt"/>
                  <a:buAutoNum type="arabicPeriod"/>
                </a:pPr>
                <a:r>
                  <a:rPr lang="en-US" sz="2000" dirty="0" err="1">
                    <a:solidFill>
                      <a:schemeClr val="tx1"/>
                    </a:solidFill>
                  </a:rPr>
                  <a:t>Dữ</a:t>
                </a:r>
                <a:r>
                  <a:rPr lang="en-US" sz="2000" dirty="0">
                    <a:solidFill>
                      <a:schemeClr val="tx1"/>
                    </a:solidFill>
                  </a:rPr>
                  <a:t> </a:t>
                </a:r>
                <a:r>
                  <a:rPr lang="en-US" sz="2000" dirty="0" err="1">
                    <a:solidFill>
                      <a:schemeClr val="tx1"/>
                    </a:solidFill>
                  </a:rPr>
                  <a:t>liệu</a:t>
                </a:r>
                <a:r>
                  <a:rPr lang="en-US" sz="2000" dirty="0">
                    <a:solidFill>
                      <a:schemeClr val="tx1"/>
                    </a:solidFill>
                  </a:rPr>
                  <a:t> </a:t>
                </a:r>
                <a:r>
                  <a:rPr lang="en-US" sz="2000" dirty="0" err="1">
                    <a:solidFill>
                      <a:schemeClr val="tx1"/>
                    </a:solidFill>
                  </a:rPr>
                  <a:t>trong</a:t>
                </a:r>
                <a:r>
                  <a:rPr lang="en-US" sz="2000" dirty="0">
                    <a:solidFill>
                      <a:schemeClr val="tx1"/>
                    </a:solidFill>
                  </a:rPr>
                  <a:t> </a:t>
                </a:r>
                <a:r>
                  <a:rPr lang="en-US" sz="2000" dirty="0" err="1">
                    <a:solidFill>
                      <a:schemeClr val="tx1"/>
                    </a:solidFill>
                  </a:rPr>
                  <a:t>mẫu</a:t>
                </a:r>
                <a:r>
                  <a:rPr lang="en-US" sz="2000" dirty="0">
                    <a:solidFill>
                      <a:schemeClr val="tx1"/>
                    </a:solidFill>
                  </a:rPr>
                  <a:t> (</a:t>
                </a:r>
                <a:r>
                  <a:rPr lang="en-US" sz="2000" b="1" dirty="0">
                    <a:solidFill>
                      <a:srgbClr val="0072FF"/>
                    </a:solidFill>
                  </a:rPr>
                  <a:t>in-sample data</a:t>
                </a:r>
                <a:r>
                  <a:rPr lang="en-US" sz="2000" dirty="0">
                    <a:solidFill>
                      <a:schemeClr val="tx1"/>
                    </a:solidFill>
                  </a:rPr>
                  <a:t>): </a:t>
                </a:r>
                <a:r>
                  <a:rPr lang="en-US" sz="2000" dirty="0" err="1">
                    <a:solidFill>
                      <a:schemeClr val="tx1"/>
                    </a:solidFill>
                  </a:rPr>
                  <a:t>ký</a:t>
                </a:r>
                <a:r>
                  <a:rPr lang="en-US" sz="2000" dirty="0">
                    <a:solidFill>
                      <a:schemeClr val="tx1"/>
                    </a:solidFill>
                  </a:rPr>
                  <a:t> </a:t>
                </a:r>
                <a:r>
                  <a:rPr lang="en-US" sz="2000" dirty="0" err="1">
                    <a:solidFill>
                      <a:schemeClr val="tx1"/>
                    </a:solidFill>
                  </a:rPr>
                  <a:t>hiệu</a:t>
                </a:r>
                <a:r>
                  <a:rPr lang="en-US" sz="2000" dirty="0">
                    <a:solidFill>
                      <a:schemeClr val="tx1"/>
                    </a:solidFill>
                  </a:rPr>
                  <a:t> </a:t>
                </a:r>
                <a:r>
                  <a:rPr lang="en-US" sz="2000" dirty="0" err="1">
                    <a:solidFill>
                      <a:schemeClr val="tx1"/>
                    </a:solidFill>
                  </a:rPr>
                  <a:t>là</a:t>
                </a:r>
                <a:r>
                  <a:rPr lang="en-US" sz="2000" dirty="0">
                    <a:solidFill>
                      <a:schemeClr val="tx1"/>
                    </a:solidFill>
                  </a:rPr>
                  <a:t>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𝐷</m:t>
                        </m:r>
                      </m:e>
                      <m:sub>
                        <m:r>
                          <a:rPr lang="en-US" sz="2000" b="0" i="1" smtClean="0">
                            <a:solidFill>
                              <a:schemeClr val="tx1"/>
                            </a:solidFill>
                            <a:latin typeface="Cambria Math" panose="02040503050406030204" pitchFamily="18" charset="0"/>
                          </a:rPr>
                          <m:t>𝑖𝑛</m:t>
                        </m:r>
                      </m:sub>
                    </m:sSub>
                  </m:oMath>
                </a14:m>
                <a:r>
                  <a:rPr lang="en-US" sz="2000" dirty="0"/>
                  <a:t>, </a:t>
                </a:r>
                <a:r>
                  <a:rPr lang="en-US" sz="2000" dirty="0" err="1"/>
                  <a:t>sử</a:t>
                </a:r>
                <a:r>
                  <a:rPr lang="en-US" sz="2000" dirty="0"/>
                  <a:t> </a:t>
                </a:r>
                <a:r>
                  <a:rPr lang="en-US" sz="2000" dirty="0" err="1"/>
                  <a:t>dụng</a:t>
                </a:r>
                <a:r>
                  <a:rPr lang="en-US" sz="2000" dirty="0"/>
                  <a:t> </a:t>
                </a:r>
                <a:r>
                  <a:rPr lang="en-US" sz="2000" dirty="0" err="1"/>
                  <a:t>để</a:t>
                </a:r>
                <a:r>
                  <a:rPr lang="en-US" sz="2000" dirty="0"/>
                  <a:t> </a:t>
                </a:r>
                <a:r>
                  <a:rPr lang="en-US" sz="2000" dirty="0" err="1"/>
                  <a:t>huấn</a:t>
                </a:r>
                <a:r>
                  <a:rPr lang="en-US" sz="2000" dirty="0"/>
                  <a:t> </a:t>
                </a:r>
                <a:r>
                  <a:rPr lang="en-US" sz="2000" dirty="0" err="1"/>
                  <a:t>luyện</a:t>
                </a:r>
                <a:r>
                  <a:rPr lang="en-US" sz="2000" dirty="0"/>
                  <a:t> </a:t>
                </a:r>
                <a:r>
                  <a:rPr lang="en-US" sz="2000" dirty="0" err="1"/>
                  <a:t>mô</a:t>
                </a:r>
                <a:r>
                  <a:rPr lang="en-US" sz="2000" dirty="0"/>
                  <a:t> </a:t>
                </a:r>
                <a:r>
                  <a:rPr lang="en-US" sz="2000" dirty="0" err="1"/>
                  <a:t>hình</a:t>
                </a:r>
                <a:r>
                  <a:rPr lang="en-US" sz="2000" dirty="0"/>
                  <a:t>.</a:t>
                </a:r>
              </a:p>
              <a:p>
                <a:pPr marL="1092200" lvl="1" indent="-457200">
                  <a:lnSpc>
                    <a:spcPct val="150000"/>
                  </a:lnSpc>
                  <a:spcBef>
                    <a:spcPts val="0"/>
                  </a:spcBef>
                  <a:buFont typeface="+mj-lt"/>
                  <a:buAutoNum type="arabicPeriod"/>
                </a:pPr>
                <a:r>
                  <a:rPr lang="en-US" sz="2000" dirty="0" err="1"/>
                  <a:t>Dữ</a:t>
                </a:r>
                <a:r>
                  <a:rPr lang="en-US" sz="2000" dirty="0"/>
                  <a:t> </a:t>
                </a:r>
                <a:r>
                  <a:rPr lang="en-US" sz="2000" dirty="0" err="1"/>
                  <a:t>liệu</a:t>
                </a:r>
                <a:r>
                  <a:rPr lang="en-US" sz="2000" dirty="0"/>
                  <a:t> </a:t>
                </a:r>
                <a:r>
                  <a:rPr lang="en-US" sz="2000" dirty="0" err="1"/>
                  <a:t>ngoài</a:t>
                </a:r>
                <a:r>
                  <a:rPr lang="en-US" sz="2000" dirty="0"/>
                  <a:t> </a:t>
                </a:r>
                <a:r>
                  <a:rPr lang="en-US" sz="2000" dirty="0" err="1"/>
                  <a:t>mẫu</a:t>
                </a:r>
                <a:r>
                  <a:rPr lang="en-US" sz="2000" dirty="0"/>
                  <a:t> (</a:t>
                </a:r>
                <a:r>
                  <a:rPr lang="en-US" sz="2000" b="1" dirty="0">
                    <a:solidFill>
                      <a:srgbClr val="FF0000"/>
                    </a:solidFill>
                  </a:rPr>
                  <a:t>out-of-sample data</a:t>
                </a:r>
                <a:r>
                  <a:rPr lang="en-US" sz="2000" dirty="0"/>
                  <a:t>): </a:t>
                </a:r>
                <a:r>
                  <a:rPr lang="en-US" sz="2000" dirty="0" err="1">
                    <a:solidFill>
                      <a:schemeClr val="tx1"/>
                    </a:solidFill>
                  </a:rPr>
                  <a:t>ký</a:t>
                </a:r>
                <a:r>
                  <a:rPr lang="en-US" sz="2000" dirty="0">
                    <a:solidFill>
                      <a:schemeClr val="tx1"/>
                    </a:solidFill>
                  </a:rPr>
                  <a:t> </a:t>
                </a:r>
                <a:r>
                  <a:rPr lang="en-US" sz="2000" dirty="0" err="1">
                    <a:solidFill>
                      <a:schemeClr val="tx1"/>
                    </a:solidFill>
                  </a:rPr>
                  <a:t>hiệu</a:t>
                </a:r>
                <a:r>
                  <a:rPr lang="en-US" sz="2000" dirty="0">
                    <a:solidFill>
                      <a:schemeClr val="tx1"/>
                    </a:solidFill>
                  </a:rPr>
                  <a:t> </a:t>
                </a:r>
                <a:r>
                  <a:rPr lang="en-US" sz="2000" dirty="0" err="1">
                    <a:solidFill>
                      <a:schemeClr val="tx1"/>
                    </a:solidFill>
                  </a:rPr>
                  <a:t>là</a:t>
                </a:r>
                <a:r>
                  <a:rPr lang="en-US" sz="2000" dirty="0">
                    <a:solidFill>
                      <a:schemeClr val="tx1"/>
                    </a:solidFill>
                  </a:rPr>
                  <a: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𝐷</m:t>
                        </m:r>
                      </m:e>
                      <m:sub>
                        <m:r>
                          <a:rPr lang="en-US" sz="2000" b="0" i="1" smtClean="0">
                            <a:solidFill>
                              <a:schemeClr val="tx1"/>
                            </a:solidFill>
                            <a:latin typeface="Cambria Math" panose="02040503050406030204" pitchFamily="18" charset="0"/>
                          </a:rPr>
                          <m:t>𝑜𝑢𝑡</m:t>
                        </m:r>
                      </m:sub>
                    </m:sSub>
                  </m:oMath>
                </a14:m>
                <a:r>
                  <a:rPr lang="en-US" sz="2000" dirty="0"/>
                  <a:t>, </a:t>
                </a:r>
                <a:r>
                  <a:rPr lang="en-US" sz="2000" dirty="0" err="1"/>
                  <a:t>sử</a:t>
                </a:r>
                <a:r>
                  <a:rPr lang="en-US" sz="2000" dirty="0"/>
                  <a:t> </a:t>
                </a:r>
                <a:r>
                  <a:rPr lang="en-US" sz="2000" dirty="0" err="1"/>
                  <a:t>dụng</a:t>
                </a:r>
                <a:r>
                  <a:rPr lang="en-US" sz="2000" dirty="0"/>
                  <a:t> </a:t>
                </a:r>
                <a:r>
                  <a:rPr lang="en-US" sz="2000" dirty="0" err="1"/>
                  <a:t>để</a:t>
                </a:r>
                <a:r>
                  <a:rPr lang="en-US" sz="2000" dirty="0"/>
                  <a:t> </a:t>
                </a:r>
                <a:r>
                  <a:rPr lang="en-US" sz="2000" dirty="0" err="1"/>
                  <a:t>đánh</a:t>
                </a:r>
                <a:r>
                  <a:rPr lang="en-US" sz="2000" dirty="0"/>
                  <a:t> </a:t>
                </a:r>
                <a:r>
                  <a:rPr lang="en-US" sz="2000" dirty="0" err="1"/>
                  <a:t>giá</a:t>
                </a:r>
                <a:r>
                  <a:rPr lang="en-US" sz="2000" dirty="0"/>
                  <a:t> </a:t>
                </a:r>
                <a:r>
                  <a:rPr lang="en-US" sz="2000" dirty="0" err="1"/>
                  <a:t>khả</a:t>
                </a:r>
                <a:r>
                  <a:rPr lang="en-US" sz="2000" dirty="0"/>
                  <a:t> </a:t>
                </a:r>
                <a:r>
                  <a:rPr lang="en-US" sz="2000" dirty="0" err="1"/>
                  <a:t>năng</a:t>
                </a:r>
                <a:r>
                  <a:rPr lang="en-US" sz="2000" dirty="0"/>
                  <a:t> </a:t>
                </a:r>
                <a:r>
                  <a:rPr lang="en-US" sz="2000" dirty="0" err="1"/>
                  <a:t>dự</a:t>
                </a:r>
                <a:r>
                  <a:rPr lang="en-US" sz="2000" dirty="0"/>
                  <a:t> </a:t>
                </a:r>
                <a:r>
                  <a:rPr lang="en-US" sz="2000" dirty="0" err="1"/>
                  <a:t>đoán</a:t>
                </a:r>
                <a:r>
                  <a:rPr lang="en-US" sz="2000" dirty="0"/>
                  <a:t> </a:t>
                </a:r>
                <a:r>
                  <a:rPr lang="en-US" sz="2000" dirty="0" err="1"/>
                  <a:t>của</a:t>
                </a:r>
                <a:r>
                  <a:rPr lang="en-US" sz="2000" dirty="0"/>
                  <a:t> </a:t>
                </a:r>
                <a:r>
                  <a:rPr lang="en-US" sz="2000" dirty="0" err="1"/>
                  <a:t>một</a:t>
                </a:r>
                <a:r>
                  <a:rPr lang="en-US" sz="2000" dirty="0"/>
                  <a:t> </a:t>
                </a:r>
                <a:r>
                  <a:rPr lang="en-US" sz="2000" dirty="0" err="1"/>
                  <a:t>mô</a:t>
                </a:r>
                <a:r>
                  <a:rPr lang="en-US" sz="2000" dirty="0"/>
                  <a:t> </a:t>
                </a:r>
                <a:r>
                  <a:rPr lang="en-US" sz="2000" dirty="0" err="1"/>
                  <a:t>hình</a:t>
                </a:r>
                <a:r>
                  <a:rPr lang="en-US" sz="2000" dirty="0"/>
                  <a:t>.</a:t>
                </a:r>
              </a:p>
              <a:p>
                <a:pPr marL="520700" indent="-342900">
                  <a:lnSpc>
                    <a:spcPct val="114000"/>
                  </a:lnSpc>
                  <a:spcBef>
                    <a:spcPts val="0"/>
                  </a:spcBef>
                </a:pPr>
                <a:endParaRPr lang="en-US" sz="2400" dirty="0"/>
              </a:p>
            </p:txBody>
          </p:sp>
        </mc:Choice>
        <mc:Fallback xmlns="">
          <p:sp>
            <p:nvSpPr>
              <p:cNvPr id="374" name="Google Shape;374;p5">
                <a:extLst>
                  <a:ext uri="{FF2B5EF4-FFF2-40B4-BE49-F238E27FC236}">
                    <a16:creationId xmlns:a16="http://schemas.microsoft.com/office/drawing/2014/main" id="{D287D0A6-6C91-45DB-3B0C-C389C1A016D3}"/>
                  </a:ext>
                </a:extLst>
              </p:cNvPr>
              <p:cNvSpPr txBox="1">
                <a:spLocks noGrp="1" noRot="1" noChangeAspect="1" noMove="1" noResize="1" noEditPoints="1" noAdjustHandles="1" noChangeArrowheads="1" noChangeShapeType="1" noTextEdit="1"/>
              </p:cNvSpPr>
              <p:nvPr>
                <p:ph type="body" idx="1"/>
              </p:nvPr>
            </p:nvSpPr>
            <p:spPr>
              <a:xfrm>
                <a:off x="512953" y="877508"/>
                <a:ext cx="11419019" cy="5763924"/>
              </a:xfrm>
              <a:prstGeom prst="rect">
                <a:avLst/>
              </a:prstGeom>
              <a:blipFill>
                <a:blip r:embed="rId3"/>
                <a:stretch>
                  <a:fillRect t="-635" r="-587" b="-529"/>
                </a:stretch>
              </a:blipFill>
              <a:ln>
                <a:noFill/>
              </a:ln>
            </p:spPr>
            <p:txBody>
              <a:bodyPr/>
              <a:lstStyle/>
              <a:p>
                <a:r>
                  <a:rPr lang="en-US">
                    <a:noFill/>
                  </a:rPr>
                  <a:t> </a:t>
                </a:r>
              </a:p>
            </p:txBody>
          </p:sp>
        </mc:Fallback>
      </mc:AlternateContent>
      <p:sp>
        <p:nvSpPr>
          <p:cNvPr id="375" name="Google Shape;375;p5">
            <a:extLst>
              <a:ext uri="{FF2B5EF4-FFF2-40B4-BE49-F238E27FC236}">
                <a16:creationId xmlns:a16="http://schemas.microsoft.com/office/drawing/2014/main" id="{8508DDC0-0C3E-DF5F-EB3E-97923871AA21}"/>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Trường Đại học Công nghệ Thông tin, ĐHQG-HCM</a:t>
            </a:r>
            <a:endParaRPr/>
          </a:p>
        </p:txBody>
      </p:sp>
      <p:sp>
        <p:nvSpPr>
          <p:cNvPr id="376" name="Google Shape;376;p5">
            <a:extLst>
              <a:ext uri="{FF2B5EF4-FFF2-40B4-BE49-F238E27FC236}">
                <a16:creationId xmlns:a16="http://schemas.microsoft.com/office/drawing/2014/main" id="{993F3E9C-0FE7-B970-E725-B103D6A73DB2}"/>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9</a:t>
            </a:fld>
            <a:endParaRPr/>
          </a:p>
        </p:txBody>
      </p:sp>
    </p:spTree>
    <p:extLst>
      <p:ext uri="{BB962C8B-B14F-4D97-AF65-F5344CB8AC3E}">
        <p14:creationId xmlns:p14="http://schemas.microsoft.com/office/powerpoint/2010/main" val="26775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UIT Pallete">
      <a:dk1>
        <a:srgbClr val="2A2F4F"/>
      </a:dk1>
      <a:lt1>
        <a:srgbClr val="FFFFFF"/>
      </a:lt1>
      <a:dk2>
        <a:srgbClr val="1C305E"/>
      </a:dk2>
      <a:lt2>
        <a:srgbClr val="E7E6E6"/>
      </a:lt2>
      <a:accent1>
        <a:srgbClr val="0071FF"/>
      </a:accent1>
      <a:accent2>
        <a:srgbClr val="FAAB78"/>
      </a:accent2>
      <a:accent3>
        <a:srgbClr val="EC7171"/>
      </a:accent3>
      <a:accent4>
        <a:srgbClr val="FFCD38"/>
      </a:accent4>
      <a:accent5>
        <a:srgbClr val="4700D8"/>
      </a:accent5>
      <a:accent6>
        <a:srgbClr val="41855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6789</TotalTime>
  <Words>8050</Words>
  <Application>Microsoft Office PowerPoint</Application>
  <PresentationFormat>Widescreen</PresentationFormat>
  <Paragraphs>930</Paragraphs>
  <Slides>73</Slides>
  <Notes>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Calibri</vt:lpstr>
      <vt:lpstr>Cambria Math</vt:lpstr>
      <vt:lpstr>Times New Roman</vt:lpstr>
      <vt:lpstr>Wingdings</vt:lpstr>
      <vt:lpstr>Office Theme</vt:lpstr>
      <vt:lpstr>PowerPoint Presentation</vt:lpstr>
      <vt:lpstr>PowerPoint Presentation</vt:lpstr>
      <vt:lpstr>PowerPoint Presentation</vt:lpstr>
      <vt:lpstr>Ví dụ</vt:lpstr>
      <vt:lpstr>Ví dụ</vt:lpstr>
      <vt:lpstr>Bộ khung lý thuyết</vt:lpstr>
      <vt:lpstr>Bộ khung lý thuyết</vt:lpstr>
      <vt:lpstr>Bộ khung lý thuyết</vt:lpstr>
      <vt:lpstr>Các loại dự đoán (types of predictions)</vt:lpstr>
      <vt:lpstr>Các loại dự đoán (types of predictions)</vt:lpstr>
      <vt:lpstr>Độ đo sai số (error measure)</vt:lpstr>
      <vt:lpstr>Độ đo sai số (error measure)</vt:lpstr>
      <vt:lpstr>Hai loại sai số</vt:lpstr>
      <vt:lpstr>Biểu đồ Học có giám sát (supervised learning)</vt:lpstr>
      <vt:lpstr>Góc nhìn xác suất</vt:lpstr>
      <vt:lpstr>Góc nhìn xác suất</vt:lpstr>
      <vt:lpstr>Giá trị đích có nhiễu (noisy targets)</vt:lpstr>
      <vt:lpstr>Giá trị đích có nhiễu (noisy targets)</vt:lpstr>
      <vt:lpstr>PowerPoint Presentation</vt:lpstr>
      <vt:lpstr>Ước lượng (estimation)</vt:lpstr>
      <vt:lpstr>Ước lượng (estimation)</vt:lpstr>
      <vt:lpstr>Ước lượng (estimation)</vt:lpstr>
      <vt:lpstr>Ước lượng (estimation)</vt:lpstr>
      <vt:lpstr>Ước lượng (estimation)</vt:lpstr>
      <vt:lpstr>Ước lượng (estimation)</vt:lpstr>
      <vt:lpstr>Phân phối các giá trị ước lượng (estimators)</vt:lpstr>
      <vt:lpstr>Phân phối các giá trị ước lượng (estimators)</vt:lpstr>
      <vt:lpstr>Phân phối các giá trị ước lượng (estimators)</vt:lpstr>
      <vt:lpstr>Phân phối các giá trị ước lượng (estimators)</vt:lpstr>
      <vt:lpstr>Phân phối các giá trị ước lượng (estimators)</vt:lpstr>
      <vt:lpstr>MSE của giá trị ước lượng</vt:lpstr>
      <vt:lpstr>MSE của giá trị ước lượng</vt:lpstr>
      <vt:lpstr>Các trường hợp của độ chệch và phương sai</vt:lpstr>
      <vt:lpstr>PowerPoint Presentation</vt:lpstr>
      <vt:lpstr>Học có giám sát (supervised learning)</vt:lpstr>
      <vt:lpstr>Ví dụ</vt:lpstr>
      <vt:lpstr>Ví dụ - Hai giả thiết</vt:lpstr>
      <vt:lpstr>Ví dụ - Học từ hai điểm dữ liệu</vt:lpstr>
      <vt:lpstr>Ví dụ - Học từ hai điểm dữ liệu</vt:lpstr>
      <vt:lpstr>Ví dụ - Học từ hai điểm dữ liệu</vt:lpstr>
      <vt:lpstr>Ví dụ - Học từ hai điểm dữ liệu</vt:lpstr>
      <vt:lpstr>Phân tích độ chệch – phương sai</vt:lpstr>
      <vt:lpstr>Phân tích độ chệch – phương sai</vt:lpstr>
      <vt:lpstr>Phân tích độ chệch – phương sai</vt:lpstr>
      <vt:lpstr>Phân tích độ chệch – phương sai</vt:lpstr>
      <vt:lpstr>Giá trị đích có nhiễu (noisy targets)</vt:lpstr>
      <vt:lpstr>Các loại sai số bình phương trung bình (MSE)</vt:lpstr>
      <vt:lpstr>Các loại sai số bình phương trung bình (MSE)</vt:lpstr>
      <vt:lpstr>PowerPoint Presentation</vt:lpstr>
      <vt:lpstr>Ví dụ: Đánh đổi độ chệch – phương sai</vt:lpstr>
      <vt:lpstr>Ví dụ: Đánh đổi độ chệch – phương sai</vt:lpstr>
      <vt:lpstr>Ví dụ: Đánh đổi độ chệch – phương sai</vt:lpstr>
      <vt:lpstr>Ví dụ: Đánh đổi độ chệch – phương sai</vt:lpstr>
      <vt:lpstr>Ví dụ: Độ chệch (bias)</vt:lpstr>
      <vt:lpstr>Ví dụ: Phương sai (variance)</vt:lpstr>
      <vt:lpstr>Đánh đổi độ chệch và phương sai</vt:lpstr>
      <vt:lpstr>Đánh đổi độ chệch và phương sai</vt:lpstr>
      <vt:lpstr>Đánh đổi độ chệch và phương sai – Tóm tắt</vt:lpstr>
      <vt:lpstr>Đánh đổi độ chệch và phương sai – Tóm tắt</vt:lpstr>
      <vt:lpstr>Ví dụ</vt:lpstr>
      <vt:lpstr>Ví dụ</vt:lpstr>
      <vt:lpstr>Ví dụ</vt:lpstr>
      <vt:lpstr>Ví dụ</vt:lpstr>
      <vt:lpstr>Ví dụ</vt:lpstr>
      <vt:lpstr>Ví dụ</vt:lpstr>
      <vt:lpstr>Ví dụ - Chọn mô hình nào?</vt:lpstr>
      <vt:lpstr>Ví dụ - Chọn mô hình nào?</vt:lpstr>
      <vt:lpstr>Ví dụ - Chọn mô hình nào?</vt:lpstr>
      <vt:lpstr>Ví dụ - Chọn mô hình nào?</vt:lpstr>
      <vt:lpstr>Ví dụ - Chọn mô hình nào?</vt:lpstr>
      <vt:lpstr>Overfitting và Underfitting</vt:lpstr>
      <vt:lpstr>Overfitting và Underfitting</vt:lpstr>
      <vt:lpstr>Overfitting và Underfitting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Trần Hoàng Lộc</dc:creator>
  <cp:lastModifiedBy>Lương Ngọc Hoàng</cp:lastModifiedBy>
  <cp:revision>379</cp:revision>
  <dcterms:created xsi:type="dcterms:W3CDTF">2023-03-03T01:55:04Z</dcterms:created>
  <dcterms:modified xsi:type="dcterms:W3CDTF">2025-10-26T13:18:40Z</dcterms:modified>
</cp:coreProperties>
</file>